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1" r:id="rId1"/>
  </p:sldMasterIdLst>
  <p:sldIdLst>
    <p:sldId id="256" r:id="rId2"/>
    <p:sldId id="258" r:id="rId3"/>
    <p:sldId id="291" r:id="rId4"/>
    <p:sldId id="259" r:id="rId5"/>
    <p:sldId id="260" r:id="rId6"/>
    <p:sldId id="262" r:id="rId7"/>
    <p:sldId id="263" r:id="rId8"/>
    <p:sldId id="261" r:id="rId9"/>
    <p:sldId id="264" r:id="rId10"/>
    <p:sldId id="265" r:id="rId11"/>
    <p:sldId id="292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78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90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56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E0C2F1BB-B776-493A-9ED8-53262C75E9F5}" type="datetimeFigureOut">
              <a:rPr lang="en-US" smtClean="0"/>
              <a:pPr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35AC7A0-DBA3-4EDD-99CE-A890F21E033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363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F1BB-B776-493A-9ED8-53262C75E9F5}" type="datetimeFigureOut">
              <a:rPr lang="en-US" smtClean="0"/>
              <a:pPr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C7A0-DBA3-4EDD-99CE-A890F21E03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673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F1BB-B776-493A-9ED8-53262C75E9F5}" type="datetimeFigureOut">
              <a:rPr lang="en-US" smtClean="0"/>
              <a:pPr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C7A0-DBA3-4EDD-99CE-A890F21E033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4958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F1BB-B776-493A-9ED8-53262C75E9F5}" type="datetimeFigureOut">
              <a:rPr lang="en-US" smtClean="0"/>
              <a:pPr/>
              <a:t>8/29/2020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C7A0-DBA3-4EDD-99CE-A890F21E03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670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F1BB-B776-493A-9ED8-53262C75E9F5}" type="datetimeFigureOut">
              <a:rPr lang="en-US" smtClean="0"/>
              <a:pPr/>
              <a:t>8/29/2020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C7A0-DBA3-4EDD-99CE-A890F21E033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5062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F1BB-B776-493A-9ED8-53262C75E9F5}" type="datetimeFigureOut">
              <a:rPr lang="en-US" smtClean="0"/>
              <a:pPr/>
              <a:t>8/29/2020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C7A0-DBA3-4EDD-99CE-A890F21E033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17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F1BB-B776-493A-9ED8-53262C75E9F5}" type="datetimeFigureOut">
              <a:rPr lang="en-US" smtClean="0"/>
              <a:pPr/>
              <a:t>8/29/2020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C7A0-DBA3-4EDD-99CE-A890F21E03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830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F1BB-B776-493A-9ED8-53262C75E9F5}" type="datetimeFigureOut">
              <a:rPr lang="en-US" smtClean="0"/>
              <a:pPr/>
              <a:t>8/29/2020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C7A0-DBA3-4EDD-99CE-A890F21E033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4225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F1BB-B776-493A-9ED8-53262C75E9F5}" type="datetimeFigureOut">
              <a:rPr lang="en-US" smtClean="0"/>
              <a:pPr/>
              <a:t>8/29/2020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C7A0-DBA3-4EDD-99CE-A890F21E03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4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F1BB-B776-493A-9ED8-53262C75E9F5}" type="datetimeFigureOut">
              <a:rPr lang="en-US" smtClean="0"/>
              <a:pPr/>
              <a:t>8/29/2020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C7A0-DBA3-4EDD-99CE-A890F21E03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837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F1BB-B776-493A-9ED8-53262C75E9F5}" type="datetimeFigureOut">
              <a:rPr lang="en-US" smtClean="0"/>
              <a:pPr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C7A0-DBA3-4EDD-99CE-A890F21E033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6964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F1BB-B776-493A-9ED8-53262C75E9F5}" type="datetimeFigureOut">
              <a:rPr lang="en-US" smtClean="0"/>
              <a:pPr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C7A0-DBA3-4EDD-99CE-A890F21E03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0433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F1BB-B776-493A-9ED8-53262C75E9F5}" type="datetimeFigureOut">
              <a:rPr lang="en-US" smtClean="0"/>
              <a:pPr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C7A0-DBA3-4EDD-99CE-A890F21E03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819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F1BB-B776-493A-9ED8-53262C75E9F5}" type="datetimeFigureOut">
              <a:rPr lang="en-US" smtClean="0"/>
              <a:pPr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C7A0-DBA3-4EDD-99CE-A890F21E03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1424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F1BB-B776-493A-9ED8-53262C75E9F5}" type="datetimeFigureOut">
              <a:rPr lang="en-US" smtClean="0"/>
              <a:pPr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C7A0-DBA3-4EDD-99CE-A890F21E033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9268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F1BB-B776-493A-9ED8-53262C75E9F5}" type="datetimeFigureOut">
              <a:rPr lang="en-US" smtClean="0"/>
              <a:pPr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C7A0-DBA3-4EDD-99CE-A890F21E033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57014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2F1BB-B776-493A-9ED8-53262C75E9F5}" type="datetimeFigureOut">
              <a:rPr lang="en-US" smtClean="0"/>
              <a:pPr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C7A0-DBA3-4EDD-99CE-A890F21E033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9688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0C2F1BB-B776-493A-9ED8-53262C75E9F5}" type="datetimeFigureOut">
              <a:rPr lang="en-US" smtClean="0"/>
              <a:pPr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35AC7A0-DBA3-4EDD-99CE-A890F21E03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92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  <p:sldLayoutId id="214748378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5767" y="2602376"/>
            <a:ext cx="6903866" cy="86768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Cooper Black" panose="0208090404030B020404" pitchFamily="18" charset="0"/>
              </a:rPr>
              <a:t>PEDOMAN AKADEMIK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4985" y="3570035"/>
            <a:ext cx="5618515" cy="427712"/>
          </a:xfrm>
        </p:spPr>
        <p:txBody>
          <a:bodyPr/>
          <a:lstStyle/>
          <a:p>
            <a:pPr algn="ctr"/>
            <a:r>
              <a:rPr lang="en-US" dirty="0" err="1">
                <a:latin typeface="Cooper Black" panose="0208090404030B020404" pitchFamily="18" charset="0"/>
              </a:rPr>
              <a:t>Universitas</a:t>
            </a:r>
            <a:r>
              <a:rPr lang="en-US" dirty="0">
                <a:latin typeface="Cooper Black" panose="0208090404030B020404" pitchFamily="18" charset="0"/>
              </a:rPr>
              <a:t> </a:t>
            </a:r>
            <a:r>
              <a:rPr lang="en-US" dirty="0" err="1">
                <a:latin typeface="Cooper Black" panose="0208090404030B020404" pitchFamily="18" charset="0"/>
              </a:rPr>
              <a:t>Ngudi</a:t>
            </a:r>
            <a:r>
              <a:rPr lang="en-US" dirty="0">
                <a:latin typeface="Cooper Black" panose="0208090404030B020404" pitchFamily="18" charset="0"/>
              </a:rPr>
              <a:t> </a:t>
            </a:r>
            <a:r>
              <a:rPr lang="en-US" dirty="0" err="1">
                <a:latin typeface="Cooper Black" panose="0208090404030B020404" pitchFamily="18" charset="0"/>
              </a:rPr>
              <a:t>Waluyo</a:t>
            </a:r>
            <a:endParaRPr lang="en-US" dirty="0">
              <a:latin typeface="Cooper Black" panose="0208090404030B0204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15781" y="4097718"/>
            <a:ext cx="27969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ooper Black" panose="0208090404030B020404" pitchFamily="18" charset="0"/>
                <a:cs typeface="Arial" panose="020B0604020202020204" pitchFamily="34" charset="0"/>
              </a:rPr>
              <a:t>OKEMABA UNW</a:t>
            </a:r>
          </a:p>
          <a:p>
            <a:pPr algn="ctr"/>
            <a:r>
              <a:rPr lang="en-US" sz="2400" dirty="0">
                <a:latin typeface="Cooper Black" panose="0208090404030B020404" pitchFamily="18" charset="0"/>
                <a:cs typeface="Arial" panose="020B0604020202020204" pitchFamily="34" charset="0"/>
              </a:rPr>
              <a:t>TA </a:t>
            </a:r>
            <a:r>
              <a:rPr lang="id-ID" sz="2400" dirty="0">
                <a:latin typeface="Cooper Black" panose="0208090404030B020404" pitchFamily="18" charset="0"/>
                <a:cs typeface="Arial" panose="020B0604020202020204" pitchFamily="34" charset="0"/>
              </a:rPr>
              <a:t>2020/2021</a:t>
            </a:r>
            <a:endParaRPr lang="en-US" sz="2400" dirty="0">
              <a:latin typeface="Cooper Black" panose="0208090404030B020404" pitchFamily="18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00200"/>
            <a:ext cx="1242646" cy="1160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769" y="579405"/>
            <a:ext cx="7086600" cy="1049235"/>
          </a:xfrm>
        </p:spPr>
        <p:txBody>
          <a:bodyPr>
            <a:noAutofit/>
          </a:bodyPr>
          <a:lstStyle/>
          <a:p>
            <a:r>
              <a:rPr lang="en-US" sz="3600" dirty="0">
                <a:latin typeface="Cooper Black" panose="0208090404030B020404" pitchFamily="18" charset="0"/>
              </a:rPr>
              <a:t>REGISTRASI MAHASISWA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23987"/>
            <a:ext cx="8229600" cy="4854608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status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terdaftar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mahasiswa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Universitas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Ngudi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Waluyo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mahasiswa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diwajibkan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registrasi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semester</a:t>
            </a:r>
            <a:endParaRPr lang="id-ID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Registrasi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terdiri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registrasi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administrasi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registrasi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d-ID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Registrasi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administratif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prasyarat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registrasi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d-ID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Registrasi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administratif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dikoordinasi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Biro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Administrasi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dialokasikan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kalender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awal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semester.</a:t>
            </a:r>
            <a:endParaRPr lang="id-ID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Registrasi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dilaksanakan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setelah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mahasiswa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menyelesaikan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registrasi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administratif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mengisi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Kartu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Rencana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(KRS) di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/program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dialokasikan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kalender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awal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semester.</a:t>
            </a:r>
            <a:endParaRPr lang="id-ID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229600" cy="4854608"/>
          </a:xfrm>
        </p:spPr>
        <p:txBody>
          <a:bodyPr>
            <a:noAutofit/>
          </a:bodyPr>
          <a:lstStyle/>
          <a:p>
            <a:pPr marL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d-ID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hangingPunct="0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Mahasiswa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registrasi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administratif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registrasi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disebut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mahasiswa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mangkir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d-ID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hangingPunct="0"/>
            <a:r>
              <a:rPr lang="en-US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mangkir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diperhitungkan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d-ID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hangingPunct="0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Mahasiswa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mangkir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4 (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empat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 semester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berurutan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berurutan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dinyatakan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kehilangan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statusnya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mahasiswa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hangingPunct="0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000" dirty="0"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(SPP)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mangkir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dibayar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100 %. </a:t>
            </a:r>
            <a:endParaRPr lang="id-ID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Tata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syarat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registrasi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diatur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lanjut</a:t>
            </a:r>
            <a:r>
              <a:rPr lang="id-ID" sz="2000" dirty="0">
                <a:latin typeface="Arial" panose="020B0604020202020204" pitchFamily="34" charset="0"/>
                <a:cs typeface="Arial" panose="020B0604020202020204" pitchFamily="34" charset="0"/>
              </a:rPr>
              <a:t>  secara teknis Oleh BAAK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97523" y="855765"/>
            <a:ext cx="7400472" cy="1049235"/>
          </a:xfrm>
        </p:spPr>
        <p:txBody>
          <a:bodyPr>
            <a:noAutofit/>
          </a:bodyPr>
          <a:lstStyle/>
          <a:p>
            <a:r>
              <a:rPr lang="en-US" sz="2800" dirty="0">
                <a:latin typeface="Cooper Black" panose="0208090404030B020404" pitchFamily="18" charset="0"/>
              </a:rPr>
              <a:t>REGISTRASI MAHASISWA</a:t>
            </a:r>
            <a:r>
              <a:rPr lang="id-ID" sz="2800" dirty="0">
                <a:latin typeface="Cooper Black" panose="0208090404030B020404" pitchFamily="18" charset="0"/>
              </a:rPr>
              <a:t>..Lanjutan</a:t>
            </a:r>
            <a:endParaRPr lang="en-US" sz="28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674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762000"/>
            <a:ext cx="8305800" cy="1049235"/>
          </a:xfrm>
        </p:spPr>
        <p:txBody>
          <a:bodyPr>
            <a:noAutofit/>
          </a:bodyPr>
          <a:lstStyle/>
          <a:p>
            <a:r>
              <a:rPr lang="en-US" sz="3200" dirty="0">
                <a:latin typeface="Cooper Black" panose="0208090404030B020404" pitchFamily="18" charset="0"/>
              </a:rPr>
              <a:t>PENYELENGGARAAN PENDIDIKAN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382000" cy="3450613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Mengacu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Nasional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Tinggi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(SN-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Dikti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r>
              <a:rPr lang="id-ID" sz="2000" dirty="0">
                <a:latin typeface="Arial" panose="020B0604020202020204" pitchFamily="34" charset="0"/>
                <a:cs typeface="Arial" panose="020B0604020202020204" pitchFamily="34" charset="0"/>
              </a:rPr>
              <a:t> yang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meliputi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kompetensi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lulusan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proses,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pendidik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kependidikan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sarana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prasarana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pengelolaan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pembiayaan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d-ID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hangingPunct="0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Penyelenggaraan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kalender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ditetapkan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endParaRPr lang="id-ID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000" dirty="0">
                <a:latin typeface="Arial" panose="020B0604020202020204" pitchFamily="34" charset="0"/>
                <a:cs typeface="Arial" panose="020B0604020202020204" pitchFamily="34" charset="0"/>
              </a:rPr>
              <a:t>dibagi menjadi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semester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gasal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semester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genap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 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masing-masing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terdiri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16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minggu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Semester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gasal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: September -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Februari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Semester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genap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Maret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Agustus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diselenggarakan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semester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akhir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semester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genap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awal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semester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gasal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572294"/>
            <a:ext cx="6248400" cy="875506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Cooper Black" panose="0208090404030B020404" pitchFamily="18" charset="0"/>
              </a:rPr>
              <a:t>SEMESTER ANTARA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229600" cy="4114800"/>
          </a:xfrm>
        </p:spPr>
        <p:txBody>
          <a:bodyPr>
            <a:normAutofit lnSpcReduction="10000"/>
          </a:bodyPr>
          <a:lstStyle/>
          <a:p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perbaikan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mengulang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pengayaan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percepatan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Beban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maksimum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9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sks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diperhitungkan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lama 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Pelaksanaan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administratif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diatur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ketentuan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tersendiri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id-ID" sz="2800" dirty="0">
                <a:latin typeface="Arial" panose="020B0604020202020204" pitchFamily="34" charset="0"/>
                <a:cs typeface="Arial" panose="020B0604020202020204" pitchFamily="34" charset="0"/>
              </a:rPr>
              <a:t>Besaran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800" dirty="0">
                <a:latin typeface="Arial" panose="020B0604020202020204" pitchFamily="34" charset="0"/>
                <a:cs typeface="Arial" panose="020B0604020202020204" pitchFamily="34" charset="0"/>
              </a:rPr>
              <a:t>Semester antara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ditetapkan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id-ID" sz="2800" dirty="0">
                <a:latin typeface="Arial" panose="020B0604020202020204" pitchFamily="34" charset="0"/>
                <a:cs typeface="Arial" panose="020B0604020202020204" pitchFamily="34" charset="0"/>
              </a:rPr>
              <a:t> SK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Rektor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latin typeface="Cooper Black" panose="0208090404030B020404" pitchFamily="18" charset="0"/>
                <a:cs typeface="Arial" panose="020B0604020202020204" pitchFamily="34" charset="0"/>
              </a:rPr>
              <a:t>KURIKULUM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5441" y="2514600"/>
            <a:ext cx="7014709" cy="3450613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prodi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kurikulum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ditetapkan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Rektor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Komponen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Profil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Capaian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Bahan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Kajian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Mata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Kuliah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beban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belajar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metode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44502"/>
            <a:ext cx="8381999" cy="55394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oper Black" panose="0208090404030B020404" pitchFamily="18" charset="0"/>
              </a:rPr>
              <a:t>MATA KULIAH WAJIB </a:t>
            </a:r>
            <a:r>
              <a:rPr lang="id-ID" dirty="0">
                <a:latin typeface="Cooper Black" panose="0208090404030B020404" pitchFamily="18" charset="0"/>
              </a:rPr>
              <a:t>NASIONAL DAN WAJIB </a:t>
            </a:r>
            <a:r>
              <a:rPr lang="en-US" dirty="0">
                <a:latin typeface="Cooper Black" panose="0208090404030B020404" pitchFamily="18" charset="0"/>
              </a:rPr>
              <a:t>UNIVERSITAS</a:t>
            </a:r>
            <a:r>
              <a:rPr lang="id-ID" dirty="0">
                <a:latin typeface="Cooper Black" panose="0208090404030B020404" pitchFamily="18" charset="0"/>
              </a:rPr>
              <a:t> </a:t>
            </a:r>
            <a:endParaRPr lang="en-US" dirty="0">
              <a:latin typeface="Cooper Black" panose="0208090404030B0204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6373"/>
            <a:ext cx="7451727" cy="3444997"/>
          </a:xfrm>
        </p:spPr>
        <p:txBody>
          <a:bodyPr>
            <a:no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Ditetapkan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3262" lvl="1" indent="-514350">
              <a:buFont typeface="+mj-lt"/>
              <a:buAutoNum type="arabicPeriod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Pancasila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3262" lvl="1" indent="-514350">
              <a:buFont typeface="+mj-lt"/>
              <a:buAutoNum type="arabicPeriod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Kewarganegaraan</a:t>
            </a: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3262" lvl="1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Agama</a:t>
            </a:r>
          </a:p>
          <a:p>
            <a:pPr marL="953262" lvl="1" indent="-514350">
              <a:buFont typeface="+mj-lt"/>
              <a:buAutoNum type="arabicPeriod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Indonesia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MK </a:t>
            </a:r>
            <a:r>
              <a:rPr lang="id-ID" sz="20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niversitas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2 ( 4 sks)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bermuatan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esehatan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Inggris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asing</a:t>
            </a: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 disesuaikan kompetensi tambahan prodi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4876800" y="2667000"/>
            <a:ext cx="609600" cy="1524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715000" y="3185652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@ 2 </a:t>
            </a:r>
            <a:r>
              <a:rPr lang="en-US" sz="2800" dirty="0" err="1"/>
              <a:t>sks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762" y="779701"/>
            <a:ext cx="7924800" cy="1303867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latin typeface="Cooper Black" panose="0208090404030B020404" pitchFamily="18" charset="0"/>
                <a:cs typeface="Arial" panose="020B0604020202020204" pitchFamily="34" charset="0"/>
              </a:rPr>
              <a:t>SATUAN KREDIT SEMESTER</a:t>
            </a:r>
            <a:endParaRPr lang="en-US" sz="4800" dirty="0">
              <a:latin typeface="Cooper Black" panose="0208090404030B0204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47724" y="2246481"/>
            <a:ext cx="7762876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108585" lvl="0" indent="-342900" algn="just" ea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  <a:tabLst>
                <a:tab pos="445770" algn="l"/>
              </a:tabLst>
            </a:pP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Satuan</a:t>
            </a:r>
            <a:r>
              <a:rPr lang="en-US" spc="17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Kredit</a:t>
            </a:r>
            <a:r>
              <a:rPr lang="en-US" spc="17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Semester</a:t>
            </a:r>
            <a:r>
              <a:rPr lang="en-US" spc="17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sks</a:t>
            </a:r>
            <a:r>
              <a:rPr lang="en-US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en-US" spc="17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adalah</a:t>
            </a:r>
            <a:r>
              <a:rPr lang="en-US" spc="16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satuan</a:t>
            </a:r>
            <a:r>
              <a:rPr lang="en-US" spc="16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yang</a:t>
            </a:r>
            <a:r>
              <a:rPr lang="en-US" spc="17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digunakan</a:t>
            </a:r>
            <a:r>
              <a:rPr lang="en-US" spc="17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untuk</a:t>
            </a:r>
            <a:r>
              <a:rPr lang="en-US" spc="17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menyatakan</a:t>
            </a:r>
            <a:r>
              <a:rPr lang="en-US" spc="17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besarnya</a:t>
            </a:r>
            <a:r>
              <a:rPr lang="en-US" spc="33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beban</a:t>
            </a:r>
            <a:r>
              <a:rPr lang="en-US" spc="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studi</a:t>
            </a:r>
            <a:r>
              <a:rPr lang="en-US" spc="2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mahasiswa</a:t>
            </a:r>
            <a:r>
              <a:rPr lang="en-US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spc="2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besarnya</a:t>
            </a:r>
            <a:r>
              <a:rPr lang="en-US" spc="2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pengakuan</a:t>
            </a:r>
            <a:r>
              <a:rPr lang="en-US" spc="2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atas</a:t>
            </a:r>
            <a:r>
              <a:rPr lang="en-US" spc="2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keberhasilan</a:t>
            </a:r>
            <a:r>
              <a:rPr lang="en-US" spc="2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usaha</a:t>
            </a:r>
            <a:r>
              <a:rPr lang="en-US" spc="2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mahasiswa</a:t>
            </a:r>
            <a:r>
              <a:rPr lang="en-US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spc="2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besarnya</a:t>
            </a:r>
            <a:r>
              <a:rPr lang="en-US" spc="34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pengakuan</a:t>
            </a:r>
            <a:r>
              <a:rPr lang="en-US" spc="8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atas</a:t>
            </a:r>
            <a:r>
              <a:rPr lang="en-US" spc="6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keberhasilan</a:t>
            </a:r>
            <a:r>
              <a:rPr lang="en-US" spc="8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usaha</a:t>
            </a:r>
            <a:r>
              <a:rPr lang="en-US" spc="7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kumulatif</a:t>
            </a:r>
            <a:r>
              <a:rPr lang="en-US" spc="8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bagi</a:t>
            </a:r>
            <a:r>
              <a:rPr lang="en-US" spc="7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suatu</a:t>
            </a:r>
            <a:r>
              <a:rPr lang="en-US" spc="8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program</a:t>
            </a:r>
            <a:r>
              <a:rPr lang="en-US" spc="7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tertentu</a:t>
            </a:r>
            <a:r>
              <a:rPr lang="id-ID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d-ID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aktu</a:t>
            </a:r>
            <a:r>
              <a:rPr lang="en-US" spc="16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penyelenggaraan</a:t>
            </a:r>
            <a:r>
              <a:rPr lang="en-US" spc="16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satu</a:t>
            </a:r>
            <a:r>
              <a:rPr lang="en-US" spc="18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sks</a:t>
            </a:r>
            <a:r>
              <a:rPr lang="en-US" spc="17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beban</a:t>
            </a:r>
            <a:r>
              <a:rPr lang="en-US" spc="17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akademik</a:t>
            </a:r>
            <a:r>
              <a:rPr lang="en-US" spc="16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dalam</a:t>
            </a:r>
            <a:r>
              <a:rPr lang="en-US" spc="17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bentuk</a:t>
            </a:r>
            <a:r>
              <a:rPr lang="en-US" spc="17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kuliah</a:t>
            </a:r>
            <a:r>
              <a:rPr lang="en-US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spc="40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kegiatan</a:t>
            </a:r>
            <a:r>
              <a:rPr lang="en-US" spc="2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praktikum</a:t>
            </a:r>
            <a:r>
              <a:rPr lang="en-US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spc="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Kuliah</a:t>
            </a:r>
            <a:r>
              <a:rPr lang="en-US" spc="3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Kerja</a:t>
            </a:r>
            <a:r>
              <a:rPr lang="en-US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lapangan</a:t>
            </a:r>
            <a:r>
              <a:rPr lang="en-US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Praktek</a:t>
            </a:r>
            <a:r>
              <a:rPr lang="en-US" spc="2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Kerja</a:t>
            </a:r>
            <a:r>
              <a:rPr lang="en-US" spc="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Lapangan</a:t>
            </a:r>
            <a:r>
              <a:rPr lang="en-US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spc="3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seminar</a:t>
            </a:r>
            <a:r>
              <a:rPr lang="en-US" spc="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dan</a:t>
            </a:r>
            <a:r>
              <a:rPr lang="en-US" spc="2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kapita</a:t>
            </a:r>
            <a:r>
              <a:rPr lang="en-US" spc="28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selekta</a:t>
            </a:r>
            <a:r>
              <a:rPr lang="en-US" spc="1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dan</a:t>
            </a:r>
            <a:r>
              <a:rPr lang="en-US" spc="15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penelitian</a:t>
            </a:r>
            <a:r>
              <a:rPr lang="en-US" spc="15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dalam</a:t>
            </a:r>
            <a:r>
              <a:rPr lang="en-US" spc="15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rangka</a:t>
            </a:r>
            <a:r>
              <a:rPr lang="en-US" spc="14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penyusunan</a:t>
            </a:r>
            <a:r>
              <a:rPr lang="en-US" spc="15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skripsi</a:t>
            </a:r>
            <a:r>
              <a:rPr lang="en-US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tugas</a:t>
            </a:r>
            <a:r>
              <a:rPr lang="en-US" spc="15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akhir</a:t>
            </a:r>
            <a:r>
              <a:rPr lang="en-US" spc="14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atau</a:t>
            </a:r>
            <a:r>
              <a:rPr lang="en-US" spc="15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1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nama</a:t>
            </a:r>
            <a:r>
              <a:rPr lang="en-US" spc="15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lain</a:t>
            </a:r>
            <a:r>
              <a:rPr lang="en-US" spc="1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yang</a:t>
            </a:r>
            <a:r>
              <a:rPr lang="en-US" spc="33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sejenis</a:t>
            </a:r>
            <a:r>
              <a:rPr lang="en-US" spc="-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mengikuti</a:t>
            </a:r>
            <a:r>
              <a:rPr lang="en-US" spc="-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Standar</a:t>
            </a:r>
            <a:r>
              <a:rPr lang="en-US" spc="-1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Nasional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Pendidikan</a:t>
            </a:r>
            <a:r>
              <a:rPr lang="en-US" spc="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Tinggi</a:t>
            </a:r>
            <a:r>
              <a:rPr lang="en-US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(SNPT)</a:t>
            </a:r>
            <a:r>
              <a:rPr lang="en-US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pc="-5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yang </a:t>
            </a:r>
            <a:r>
              <a:rPr lang="en-US" spc="-5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berlaku</a:t>
            </a:r>
            <a:endParaRPr lang="id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33400"/>
            <a:ext cx="6798734" cy="1303867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Cooper Black" panose="0208090404030B020404" pitchFamily="18" charset="0"/>
              </a:rPr>
              <a:t>BEBAN DAN MASA STUDI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6330121"/>
              </p:ext>
            </p:extLst>
          </p:nvPr>
        </p:nvGraphicFramePr>
        <p:xfrm>
          <a:off x="381000" y="1676400"/>
          <a:ext cx="8305801" cy="3325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3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3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800" dirty="0" err="1"/>
                        <a:t>Jenis</a:t>
                      </a:r>
                      <a:r>
                        <a:rPr lang="en-US" sz="2800" dirty="0"/>
                        <a:t> </a:t>
                      </a:r>
                      <a:r>
                        <a:rPr lang="en-US" sz="2800" dirty="0" err="1"/>
                        <a:t>Pendidikan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800" dirty="0"/>
                        <a:t>Min. </a:t>
                      </a:r>
                      <a:r>
                        <a:rPr lang="en-US" sz="2800" dirty="0" err="1"/>
                        <a:t>sks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800" dirty="0" err="1"/>
                        <a:t>Masa</a:t>
                      </a:r>
                      <a:r>
                        <a:rPr lang="en-US" sz="2800" dirty="0"/>
                        <a:t> </a:t>
                      </a:r>
                      <a:r>
                        <a:rPr lang="en-US" sz="2800" dirty="0" err="1"/>
                        <a:t>studi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800" dirty="0"/>
                        <a:t>Diploma</a:t>
                      </a:r>
                      <a:r>
                        <a:rPr lang="en-US" sz="2800" baseline="0" dirty="0"/>
                        <a:t> 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800" dirty="0"/>
                        <a:t>108 </a:t>
                      </a:r>
                      <a:r>
                        <a:rPr lang="en-US" sz="2800" dirty="0" err="1"/>
                        <a:t>sks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800" dirty="0"/>
                        <a:t>6 – 10 semester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800" dirty="0"/>
                        <a:t>Diploma 4 / </a:t>
                      </a:r>
                      <a:r>
                        <a:rPr lang="en-US" sz="2800" dirty="0" err="1"/>
                        <a:t>Sarjana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800" dirty="0"/>
                        <a:t>14</a:t>
                      </a:r>
                      <a:r>
                        <a:rPr lang="id-ID" sz="2800" dirty="0"/>
                        <a:t>4</a:t>
                      </a:r>
                      <a:r>
                        <a:rPr lang="en-US" sz="2800" dirty="0"/>
                        <a:t> </a:t>
                      </a:r>
                      <a:r>
                        <a:rPr lang="en-US" sz="2800" dirty="0" err="1"/>
                        <a:t>sks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800" dirty="0"/>
                        <a:t>7 – 14 semester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800" dirty="0" err="1"/>
                        <a:t>Profesi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800" dirty="0"/>
                        <a:t>24 </a:t>
                      </a:r>
                      <a:r>
                        <a:rPr lang="en-US" sz="2800" dirty="0" err="1"/>
                        <a:t>sks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800" dirty="0"/>
                        <a:t>2 – 6 semester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74033"/>
            <a:ext cx="8077200" cy="786955"/>
          </a:xfrm>
        </p:spPr>
        <p:txBody>
          <a:bodyPr>
            <a:normAutofit fontScale="90000"/>
          </a:bodyPr>
          <a:lstStyle/>
          <a:p>
            <a:br>
              <a:rPr lang="en-US" dirty="0">
                <a:latin typeface="Cooper Black" panose="0208090404030B020404" pitchFamily="18" charset="0"/>
                <a:cs typeface="Arial" panose="020B0604020202020204" pitchFamily="34" charset="0"/>
              </a:rPr>
            </a:br>
            <a:r>
              <a:rPr lang="en-US" dirty="0">
                <a:latin typeface="Cooper Black" panose="0208090404030B020404" pitchFamily="18" charset="0"/>
                <a:cs typeface="Arial" panose="020B0604020202020204" pitchFamily="34" charset="0"/>
              </a:rPr>
              <a:t>BEBAN STUDI SETIAP SEMESTER :</a:t>
            </a:r>
            <a:br>
              <a:rPr lang="en-US" dirty="0">
                <a:latin typeface="Cooper Black" panose="0208090404030B020404" pitchFamily="18" charset="0"/>
                <a:cs typeface="Arial" panose="020B0604020202020204" pitchFamily="34" charset="0"/>
              </a:rPr>
            </a:br>
            <a:endParaRPr lang="en-US" dirty="0">
              <a:latin typeface="Cooper Black" panose="0208090404030B0204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6105"/>
            <a:ext cx="7315200" cy="4572000"/>
          </a:xfrm>
        </p:spPr>
        <p:txBody>
          <a:bodyPr>
            <a:noAutofit/>
          </a:bodyPr>
          <a:lstStyle/>
          <a:p>
            <a:pPr lvl="0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Beban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semester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ditetapkan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SKS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paket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SKS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murni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paket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beban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18-20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sks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per semester.</a:t>
            </a:r>
          </a:p>
          <a:p>
            <a:pPr lvl="0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SKS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murni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pertama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paket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beban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maksimal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20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sks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semester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selanjutnya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Indeks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Prestasi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Semester (IPS):</a:t>
            </a:r>
          </a:p>
          <a:p>
            <a:pPr lvl="2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IPS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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3,01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maks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24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sks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2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2,50 </a:t>
            </a:r>
            <a:r>
              <a:rPr lang="en-US" sz="1600" u="sng" dirty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IPS &lt; 3,00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maks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20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sks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2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2,00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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IPS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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2,49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maks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18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sks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2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IPS &lt; 2,00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maks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15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sks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54241"/>
            <a:ext cx="7620000" cy="1303867"/>
          </a:xfrm>
        </p:spPr>
        <p:txBody>
          <a:bodyPr>
            <a:normAutofit fontScale="90000"/>
          </a:bodyPr>
          <a:lstStyle/>
          <a:p>
            <a:r>
              <a:rPr lang="id-ID" dirty="0">
                <a:latin typeface="Cooper Black" panose="0208090404030B020404" pitchFamily="18" charset="0"/>
                <a:cs typeface="Arial" panose="020B0604020202020204" pitchFamily="34" charset="0"/>
              </a:rPr>
              <a:t>BEBAN SKS KURIKULUM MERDEKA BELAJAR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28800"/>
            <a:ext cx="8001000" cy="5943600"/>
          </a:xfrm>
        </p:spPr>
        <p:txBody>
          <a:bodyPr>
            <a:noAutofit/>
          </a:bodyPr>
          <a:lstStyle/>
          <a:p>
            <a:pPr marL="0" lvl="1" indent="0" eaLnBrk="0" hangingPunc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Beban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SKS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Merdeka</a:t>
            </a:r>
            <a:r>
              <a:rPr lang="id-ID" sz="16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Belajar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Kampus</a:t>
            </a:r>
            <a:r>
              <a:rPr lang="id-ID" sz="16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Merdeka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sebanyak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146 SKS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ketentuan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id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 lvl="2" indent="-185738" eaLnBrk="0" hangingPunct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86 SKS di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Program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 lvl="2" indent="-185738" eaLnBrk="0" hangingPunct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20 SKS di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luar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Program 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Perguruan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Tinggi</a:t>
            </a:r>
            <a:endParaRPr lang="id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 lvl="2" indent="-185738" eaLnBrk="0" hangingPunct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40 SKS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diluar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Program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diluar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Perguruan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Tinggi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meliputi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8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Komponen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endParaRPr lang="id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28750" lvl="0" indent="-442913" eaLnBrk="0" hangingPunct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Magang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praktik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endParaRPr lang="id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28750" lvl="0" indent="-442913" eaLnBrk="0" hangingPunct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Proyek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desa</a:t>
            </a:r>
            <a:endParaRPr lang="id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28750" lvl="0" indent="-442913" eaLnBrk="0" hangingPunct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Mengajar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sekolah</a:t>
            </a:r>
            <a:endParaRPr lang="id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28750" lvl="0" indent="-442913" eaLnBrk="0" hangingPunct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Pertukaran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pelajar</a:t>
            </a:r>
            <a:endParaRPr lang="id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28750" lvl="0" indent="-442913" eaLnBrk="0" hangingPunct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riset</a:t>
            </a:r>
            <a:endParaRPr lang="id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28750" lvl="0" indent="-442913" eaLnBrk="0" hangingPunct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wirausaha</a:t>
            </a:r>
            <a:endParaRPr lang="id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28750" lvl="0" indent="-442913" eaLnBrk="0" hangingPunct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proyek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independent</a:t>
            </a:r>
            <a:endParaRPr lang="id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28750" lvl="0" indent="-442913" eaLnBrk="0" hangingPunct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Proyek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kemanusiaan</a:t>
            </a:r>
            <a:endParaRPr lang="id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4375" lvl="2" indent="-357188" eaLnBrk="0" hangingPunct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40 SKS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diluar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Prodi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diluar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PT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menggantikan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PKL (4) /KKL (2) /KKN  (3)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ditambah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kompetensi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lainnya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ekuivalen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40 SKS</a:t>
            </a:r>
            <a:r>
              <a:rPr lang="id-ID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28650" indent="-271463">
              <a:spcBef>
                <a:spcPts val="0"/>
              </a:spcBef>
              <a:spcAft>
                <a:spcPts val="0"/>
              </a:spcAft>
            </a:pPr>
            <a:r>
              <a:rPr lang="id-ID" sz="1600" dirty="0">
                <a:latin typeface="Arial" panose="020B0604020202020204" pitchFamily="34" charset="0"/>
                <a:cs typeface="Arial" panose="020B0604020202020204" pitchFamily="34" charset="0"/>
              </a:rPr>
              <a:t>Pelaksanaan Kegiatan Merdeka Belajar kampus merdeka ditetapkan dengan SK Rektor</a:t>
            </a:r>
          </a:p>
        </p:txBody>
      </p:sp>
    </p:spTree>
    <p:extLst>
      <p:ext uri="{BB962C8B-B14F-4D97-AF65-F5344CB8AC3E}">
        <p14:creationId xmlns:p14="http://schemas.microsoft.com/office/powerpoint/2010/main" val="3654478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96790"/>
            <a:ext cx="8305800" cy="1049235"/>
          </a:xfrm>
        </p:spPr>
        <p:txBody>
          <a:bodyPr>
            <a:noAutofit/>
          </a:bodyPr>
          <a:lstStyle/>
          <a:p>
            <a:br>
              <a:rPr lang="en-US" b="1" dirty="0">
                <a:latin typeface="Cooper Black" panose="0208090404030B020404" pitchFamily="18" charset="0"/>
                <a:cs typeface="Arial" panose="020B0604020202020204" pitchFamily="34" charset="0"/>
              </a:rPr>
            </a:br>
            <a:r>
              <a:rPr lang="en-US" b="1" dirty="0">
                <a:latin typeface="Cooper Black" panose="0208090404030B020404" pitchFamily="18" charset="0"/>
                <a:cs typeface="Arial" panose="020B0604020202020204" pitchFamily="34" charset="0"/>
              </a:rPr>
              <a:t>PENENTUAN MATA KULIAH :</a:t>
            </a:r>
            <a:br>
              <a:rPr lang="en-US" b="1" dirty="0">
                <a:latin typeface="Cooper Black" panose="0208090404030B020404" pitchFamily="18" charset="0"/>
                <a:cs typeface="Arial" panose="020B0604020202020204" pitchFamily="34" charset="0"/>
              </a:rPr>
            </a:br>
            <a:endParaRPr lang="en-US" b="1" dirty="0">
              <a:latin typeface="Cooper Black" panose="0208090404030B0204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63610"/>
            <a:ext cx="6798736" cy="3444997"/>
          </a:xfrm>
        </p:spPr>
        <p:txBody>
          <a:bodyPr>
            <a:noAutofit/>
          </a:bodyPr>
          <a:lstStyle/>
          <a:p>
            <a:pPr lvl="0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Mata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Kuliah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dibuka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semester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ditentukan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Pogram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Persetujuan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dosen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wali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/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Penggantian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matakuliah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registrasi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Pembatalan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matakuliah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selambat-lambatnya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akhir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minggu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empat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setelah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perkuliahan</a:t>
            </a:r>
            <a:r>
              <a:rPr lang="id-ID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akan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dimulai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Pembayaran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kuliah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mata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kuliah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dibatalkan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diambil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kembali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Mata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kuliah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dibatalkan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dipergunakan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penghitungan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IPS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974603"/>
            <a:ext cx="7391400" cy="1049235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Cooper Black" panose="0208090404030B020404" pitchFamily="18" charset="0"/>
                <a:cs typeface="Arial" panose="020B0604020202020204" pitchFamily="34" charset="0"/>
              </a:rPr>
              <a:t>PENILAIAN HASIL BELAJAR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438400"/>
            <a:ext cx="6798736" cy="3444997"/>
          </a:xfrm>
        </p:spPr>
        <p:txBody>
          <a:bodyPr>
            <a:normAutofit/>
          </a:bodyPr>
          <a:lstStyle/>
          <a:p>
            <a:pPr lvl="0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mencakup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aspek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hard skill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soft skill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bentuk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Ujian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tertulis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ujian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lisan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ujian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praktikum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ketrampilan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portofolio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Tugas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akhir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bisa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bentuk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skripsi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tesis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disertasi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bentuk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lain yang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setara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rdasarkan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alasan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dipertanggungjawabkan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belajar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bentuk-bentuk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lain.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68741"/>
            <a:ext cx="8991600" cy="1219200"/>
          </a:xfrm>
        </p:spPr>
        <p:txBody>
          <a:bodyPr>
            <a:noAutofit/>
          </a:bodyPr>
          <a:lstStyle/>
          <a:p>
            <a:pPr lvl="0"/>
            <a:br>
              <a:rPr lang="en-US" sz="4400" dirty="0">
                <a:latin typeface="Cooper Black" panose="0208090404030B020404" pitchFamily="18" charset="0"/>
                <a:cs typeface="Arial" panose="020B0604020202020204" pitchFamily="34" charset="0"/>
              </a:rPr>
            </a:br>
            <a:r>
              <a:rPr lang="en-US" sz="4400" dirty="0">
                <a:latin typeface="Cooper Black" panose="0208090404030B020404" pitchFamily="18" charset="0"/>
                <a:cs typeface="Arial" panose="020B0604020202020204" pitchFamily="34" charset="0"/>
              </a:rPr>
              <a:t>SYARAT UJIAN SEMESTER:</a:t>
            </a:r>
            <a:br>
              <a:rPr lang="en-US" sz="4400" dirty="0">
                <a:latin typeface="Cooper Black" panose="0208090404030B020404" pitchFamily="18" charset="0"/>
                <a:cs typeface="Arial" panose="020B0604020202020204" pitchFamily="34" charset="0"/>
              </a:rPr>
            </a:br>
            <a:endParaRPr lang="en-US" sz="4400" dirty="0">
              <a:latin typeface="Cooper Black" panose="0208090404030B0204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48" y="2438400"/>
            <a:ext cx="6798736" cy="3444997"/>
          </a:xfrm>
        </p:spPr>
        <p:txBody>
          <a:bodyPr>
            <a:noAutofit/>
          </a:bodyPr>
          <a:lstStyle/>
          <a:p>
            <a:pPr lvl="0"/>
            <a:r>
              <a:rPr lang="en-US" sz="2800" dirty="0" err="1"/>
              <a:t>Terdaftar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peserta</a:t>
            </a:r>
            <a:r>
              <a:rPr lang="en-US" sz="2800" dirty="0"/>
              <a:t> </a:t>
            </a:r>
            <a:r>
              <a:rPr lang="en-US" sz="2800" dirty="0" err="1"/>
              <a:t>kuliah</a:t>
            </a:r>
            <a:r>
              <a:rPr lang="en-US" sz="2800" dirty="0"/>
              <a:t>/</a:t>
            </a:r>
            <a:r>
              <a:rPr lang="en-US" sz="2800" dirty="0" err="1"/>
              <a:t>kegiatan</a:t>
            </a:r>
            <a:r>
              <a:rPr lang="en-US" sz="2800" dirty="0"/>
              <a:t> </a:t>
            </a:r>
            <a:r>
              <a:rPr lang="en-US" sz="2800" dirty="0" err="1"/>
              <a:t>pembelajaran</a:t>
            </a:r>
            <a:r>
              <a:rPr lang="en-US" sz="2800" dirty="0"/>
              <a:t> </a:t>
            </a:r>
            <a:r>
              <a:rPr lang="id-ID" sz="2800" dirty="0"/>
              <a:t>Sistem Informasi Akademik (SIAKAD)</a:t>
            </a:r>
            <a:endParaRPr lang="en-US" sz="2800" dirty="0"/>
          </a:p>
          <a:p>
            <a:pPr lvl="0"/>
            <a:r>
              <a:rPr lang="en-US" sz="2800" dirty="0" err="1"/>
              <a:t>Telah</a:t>
            </a:r>
            <a:r>
              <a:rPr lang="en-US" sz="2800" dirty="0"/>
              <a:t> </a:t>
            </a:r>
            <a:r>
              <a:rPr lang="en-US" sz="2800" dirty="0" err="1"/>
              <a:t>mengikuti</a:t>
            </a:r>
            <a:r>
              <a:rPr lang="en-US" sz="2800" dirty="0"/>
              <a:t> </a:t>
            </a:r>
            <a:r>
              <a:rPr lang="en-US" sz="2800" dirty="0" err="1"/>
              <a:t>kuliah</a:t>
            </a:r>
            <a:r>
              <a:rPr lang="en-US" sz="2800" dirty="0"/>
              <a:t>/</a:t>
            </a:r>
            <a:r>
              <a:rPr lang="en-US" sz="2800" dirty="0" err="1"/>
              <a:t>kegiatan</a:t>
            </a:r>
            <a:r>
              <a:rPr lang="en-US" sz="2800" dirty="0"/>
              <a:t> </a:t>
            </a:r>
            <a:r>
              <a:rPr lang="en-US" sz="2800" dirty="0" err="1"/>
              <a:t>pembelajaran</a:t>
            </a:r>
            <a:r>
              <a:rPr lang="en-US" sz="2800" dirty="0"/>
              <a:t> </a:t>
            </a:r>
            <a:r>
              <a:rPr lang="en-US" sz="2800" dirty="0" err="1"/>
              <a:t>sekurang-kurangnya</a:t>
            </a:r>
            <a:r>
              <a:rPr lang="en-US" sz="2800" dirty="0"/>
              <a:t> 75% </a:t>
            </a:r>
          </a:p>
          <a:p>
            <a:pPr lvl="0"/>
            <a:r>
              <a:rPr lang="en-US" sz="2800" dirty="0" err="1"/>
              <a:t>Fakultas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menetapkan</a:t>
            </a:r>
            <a:r>
              <a:rPr lang="en-US" sz="2800" dirty="0"/>
              <a:t> </a:t>
            </a:r>
            <a:r>
              <a:rPr lang="en-US" sz="2800" dirty="0" err="1"/>
              <a:t>syarat</a:t>
            </a:r>
            <a:r>
              <a:rPr lang="en-US" sz="2800" dirty="0"/>
              <a:t> </a:t>
            </a:r>
            <a:r>
              <a:rPr lang="en-US" sz="2800" dirty="0" err="1"/>
              <a:t>kehadiran</a:t>
            </a:r>
            <a:r>
              <a:rPr lang="en-US" sz="2800" dirty="0"/>
              <a:t> yang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tinggi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mengikuti</a:t>
            </a:r>
            <a:r>
              <a:rPr lang="en-US" sz="2800" dirty="0"/>
              <a:t> </a:t>
            </a:r>
            <a:r>
              <a:rPr lang="en-US" sz="2800" dirty="0" err="1"/>
              <a:t>ujian</a:t>
            </a:r>
            <a:r>
              <a:rPr lang="en-US" sz="2800" dirty="0"/>
              <a:t>.</a:t>
            </a:r>
          </a:p>
          <a:p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99422"/>
            <a:ext cx="7714343" cy="1320355"/>
          </a:xfrm>
        </p:spPr>
        <p:txBody>
          <a:bodyPr>
            <a:noAutofit/>
          </a:bodyPr>
          <a:lstStyle/>
          <a:p>
            <a:pPr lvl="0"/>
            <a:br>
              <a:rPr lang="en-US" sz="3600" dirty="0">
                <a:latin typeface="Cooper Black" panose="0208090404030B020404" pitchFamily="18" charset="0"/>
                <a:cs typeface="Arial" panose="020B0604020202020204" pitchFamily="34" charset="0"/>
              </a:rPr>
            </a:br>
            <a:r>
              <a:rPr lang="en-US" sz="3600" dirty="0">
                <a:latin typeface="Cooper Black" panose="0208090404030B020404" pitchFamily="18" charset="0"/>
                <a:cs typeface="Arial" panose="020B0604020202020204" pitchFamily="34" charset="0"/>
              </a:rPr>
              <a:t>SYARAT UJIAN TUGAS AKHIR:</a:t>
            </a:r>
            <a:br>
              <a:rPr lang="en-US" sz="3600" dirty="0">
                <a:latin typeface="Cooper Black" panose="0208090404030B020404" pitchFamily="18" charset="0"/>
                <a:cs typeface="Arial" panose="020B0604020202020204" pitchFamily="34" charset="0"/>
              </a:rPr>
            </a:br>
            <a:endParaRPr lang="en-US" sz="3600" dirty="0">
              <a:latin typeface="Cooper Black" panose="0208090404030B0204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menyelesaikan</a:t>
            </a:r>
            <a:r>
              <a:rPr lang="en-US" dirty="0"/>
              <a:t> minimal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kredit</a:t>
            </a:r>
            <a:r>
              <a:rPr lang="en-US" dirty="0"/>
              <a:t> </a:t>
            </a:r>
            <a:r>
              <a:rPr lang="en-US" dirty="0" err="1"/>
              <a:t>matakuliah</a:t>
            </a:r>
            <a:r>
              <a:rPr lang="en-US" dirty="0"/>
              <a:t> yang </a:t>
            </a:r>
            <a:r>
              <a:rPr lang="en-US" dirty="0" err="1"/>
              <a:t>ditetapkan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Fakultas</a:t>
            </a:r>
            <a:r>
              <a:rPr lang="en-US" dirty="0"/>
              <a:t>/Program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 yang </a:t>
            </a:r>
            <a:r>
              <a:rPr lang="en-US" dirty="0" err="1"/>
              <a:t>ditetapkan</a:t>
            </a:r>
            <a:r>
              <a:rPr lang="en-US" dirty="0"/>
              <a:t> </a:t>
            </a:r>
            <a:r>
              <a:rPr lang="en-US" dirty="0" err="1"/>
              <a:t>Universitas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IPK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2,75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2,75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diilustrasikan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B.</a:t>
            </a:r>
          </a:p>
          <a:p>
            <a:pPr lvl="0"/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skor</a:t>
            </a:r>
            <a:r>
              <a:rPr lang="en-US" dirty="0"/>
              <a:t> </a:t>
            </a:r>
            <a:r>
              <a:rPr lang="en-US" i="1" dirty="0"/>
              <a:t>TOEFL prediction</a:t>
            </a:r>
            <a:r>
              <a:rPr lang="en-US" dirty="0"/>
              <a:t> minimal 400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lain yang </a:t>
            </a:r>
            <a:r>
              <a:rPr lang="en-US" dirty="0" err="1"/>
              <a:t>setara</a:t>
            </a:r>
            <a:r>
              <a:rPr lang="en-US" dirty="0"/>
              <a:t> yang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lembaga</a:t>
            </a:r>
            <a:r>
              <a:rPr lang="en-US" dirty="0"/>
              <a:t> yang </a:t>
            </a:r>
            <a:r>
              <a:rPr lang="en-US" dirty="0" err="1"/>
              <a:t>ditetapkan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Universitas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oper Black" panose="0208090404030B020404" pitchFamily="18" charset="0"/>
                <a:cs typeface="Arial" panose="020B0604020202020204" pitchFamily="34" charset="0"/>
              </a:rPr>
              <a:t>TUGAS AKHIR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6866" y="2219204"/>
            <a:ext cx="7357535" cy="3444997"/>
          </a:xfrm>
        </p:spPr>
        <p:txBody>
          <a:bodyPr>
            <a:noAutofit/>
          </a:bodyPr>
          <a:lstStyle/>
          <a:p>
            <a:pPr lvl="0"/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mahasiswa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mampu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menyelesaikan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tugas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akhir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semester yang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dijalaninya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wajib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registrasi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kembali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registrasi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mahasiswa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mampu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menyelesaikan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tugas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akhir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semester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100% SPP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6798734" cy="1303867"/>
          </a:xfrm>
        </p:spPr>
        <p:txBody>
          <a:bodyPr/>
          <a:lstStyle/>
          <a:p>
            <a:r>
              <a:rPr lang="en-US" dirty="0">
                <a:latin typeface="Cooper Black" panose="0208090404030B020404" pitchFamily="18" charset="0"/>
                <a:cs typeface="Arial" panose="020B0604020202020204" pitchFamily="34" charset="0"/>
              </a:rPr>
              <a:t>SISTEM PENILAIAN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198285"/>
              </p:ext>
            </p:extLst>
          </p:nvPr>
        </p:nvGraphicFramePr>
        <p:xfrm>
          <a:off x="1066800" y="2500848"/>
          <a:ext cx="7063316" cy="30903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7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1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8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43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612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0746">
                <a:tc>
                  <a:txBody>
                    <a:bodyPr/>
                    <a:lstStyle/>
                    <a:p>
                      <a:pPr marL="122555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53035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NILAI</a:t>
                      </a:r>
                      <a:r>
                        <a:rPr lang="en-US" sz="1600" spc="-1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ANGKA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92405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HURUF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46685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BOBOT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81635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 spc="-1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PREDIKAT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199">
                <a:tc>
                  <a:txBody>
                    <a:bodyPr/>
                    <a:lstStyle/>
                    <a:p>
                      <a:pPr algn="ctr" eaLnBrk="0" hangingPunct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50825" eaLnBrk="0" hangingPunct="0">
                        <a:spcAft>
                          <a:spcPts val="0"/>
                        </a:spcAft>
                      </a:pPr>
                      <a:r>
                        <a:rPr lang="en-US" sz="16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86,00-100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0360" algn="ctr" eaLnBrk="0" hangingPunct="0">
                        <a:spcAft>
                          <a:spcPts val="0"/>
                        </a:spcAft>
                      </a:pPr>
                      <a:r>
                        <a:rPr lang="en-US" sz="1600" spc="-5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Sangat</a:t>
                      </a:r>
                      <a:r>
                        <a:rPr lang="en-US" sz="1600" spc="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spc="-5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Baik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199">
                <a:tc>
                  <a:txBody>
                    <a:bodyPr/>
                    <a:lstStyle/>
                    <a:p>
                      <a:pPr algn="ctr" eaLnBrk="0" hangingPunct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97485" eaLnBrk="0" hangingPunct="0">
                        <a:spcAft>
                          <a:spcPts val="0"/>
                        </a:spcAft>
                      </a:pPr>
                      <a:r>
                        <a:rPr lang="en-US" sz="16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81,00-85,00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 eaLnBrk="0" hangingPunct="0">
                        <a:spcAft>
                          <a:spcPts val="0"/>
                        </a:spcAft>
                      </a:pPr>
                      <a:r>
                        <a:rPr lang="en-US" sz="16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47650" algn="ctr" eaLnBrk="0" hangingPunct="0"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Lebih</a:t>
                      </a:r>
                      <a:r>
                        <a:rPr lang="en-US" sz="16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dari</a:t>
                      </a:r>
                      <a:r>
                        <a:rPr lang="en-US" sz="1600" spc="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Baik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746">
                <a:tc>
                  <a:txBody>
                    <a:bodyPr/>
                    <a:lstStyle/>
                    <a:p>
                      <a:pPr algn="ctr" eaLnBrk="0" hangingPunct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97485" eaLnBrk="0" hangingPunct="0">
                        <a:spcAft>
                          <a:spcPts val="0"/>
                        </a:spcAft>
                      </a:pPr>
                      <a:r>
                        <a:rPr lang="en-US" sz="16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71,00-80,00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ctr" eaLnBrk="0" hangingPunct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30505" eaLnBrk="0" hangingPunct="0">
                        <a:spcAft>
                          <a:spcPts val="0"/>
                        </a:spcAft>
                      </a:pPr>
                      <a:r>
                        <a:rPr lang="en-US" sz="16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3,00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spcAft>
                          <a:spcPts val="0"/>
                        </a:spcAft>
                      </a:pPr>
                      <a:r>
                        <a:rPr lang="en-US" sz="1600" spc="-5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Baik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199">
                <a:tc>
                  <a:txBody>
                    <a:bodyPr/>
                    <a:lstStyle/>
                    <a:p>
                      <a:pPr algn="ctr" eaLnBrk="0" hangingPunct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97485" eaLnBrk="0" hangingPunct="0">
                        <a:spcAft>
                          <a:spcPts val="0"/>
                        </a:spcAft>
                      </a:pPr>
                      <a:r>
                        <a:rPr lang="en-US" sz="16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66,00-70,00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spcAft>
                          <a:spcPts val="0"/>
                        </a:spcAft>
                      </a:pPr>
                      <a:r>
                        <a:rPr lang="en-US" sz="16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BC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92405" algn="ctr" eaLnBrk="0" hangingPunct="0">
                        <a:spcAft>
                          <a:spcPts val="0"/>
                        </a:spcAft>
                      </a:pPr>
                      <a:r>
                        <a:rPr lang="en-US" sz="1600" spc="-5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Lebih</a:t>
                      </a:r>
                      <a:r>
                        <a:rPr lang="en-US" sz="16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spc="-5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dari</a:t>
                      </a:r>
                      <a:r>
                        <a:rPr lang="en-US" sz="16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spc="-5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Cukup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746"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97485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61,00-65,00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30505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2,00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 spc="-5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Cukup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746"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97485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56,00-60,00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30505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1,50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ctr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 spc="-5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Kurang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746"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97485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51,00-55,00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30505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1,00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59715" algn="ctr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 spc="-5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Sangat</a:t>
                      </a: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spc="-5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Kurang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7001"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3535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 spc="-5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&lt;50,00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ctr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id-ID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13055" algn="ctr" eaLnBrk="0" hangingPunct="0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en-US" sz="1600" spc="-5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Buruk</a:t>
                      </a:r>
                      <a:r>
                        <a:rPr lang="en-US" sz="16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1600" spc="-5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Gagal</a:t>
                      </a:r>
                      <a:endParaRPr lang="id-ID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04800" y="1523471"/>
            <a:ext cx="8001000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903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903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903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903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903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903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903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903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903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tabLst>
                <a:tab pos="903288" algn="l"/>
              </a:tabLst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Konversi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nilai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hasil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penilaian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dari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angka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ke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huruf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dengan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pedoman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sebagai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berikut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3288" algn="l"/>
              </a:tabLst>
            </a:pPr>
            <a:endParaRPr kumimoji="0" lang="id-ID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968987"/>
            <a:ext cx="8153400" cy="838200"/>
          </a:xfrm>
        </p:spPr>
        <p:txBody>
          <a:bodyPr>
            <a:noAutofit/>
          </a:bodyPr>
          <a:lstStyle/>
          <a:p>
            <a:br>
              <a:rPr lang="en-US" sz="3200" b="1" dirty="0">
                <a:latin typeface="Cooper Black" panose="0208090404030B020404" pitchFamily="18" charset="0"/>
                <a:cs typeface="Arial" panose="020B0604020202020204" pitchFamily="34" charset="0"/>
              </a:rPr>
            </a:br>
            <a:r>
              <a:rPr lang="en-US" sz="3200" b="1" dirty="0" err="1">
                <a:latin typeface="Cooper Black" panose="0208090404030B020404" pitchFamily="18" charset="0"/>
                <a:cs typeface="Arial" panose="020B0604020202020204" pitchFamily="34" charset="0"/>
              </a:rPr>
              <a:t>Evaluasi</a:t>
            </a:r>
            <a:r>
              <a:rPr lang="en-US" sz="3200" b="1" dirty="0">
                <a:latin typeface="Cooper Black" panose="0208090404030B0204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Cooper Black" panose="0208090404030B020404" pitchFamily="18" charset="0"/>
                <a:cs typeface="Arial" panose="020B0604020202020204" pitchFamily="34" charset="0"/>
              </a:rPr>
              <a:t>Kemajuan</a:t>
            </a:r>
            <a:r>
              <a:rPr lang="en-US" sz="3200" b="1" dirty="0">
                <a:latin typeface="Cooper Black" panose="0208090404030B0204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Cooper Black" panose="0208090404030B020404" pitchFamily="18" charset="0"/>
                <a:cs typeface="Arial" panose="020B0604020202020204" pitchFamily="34" charset="0"/>
              </a:rPr>
              <a:t>Studi</a:t>
            </a:r>
            <a:r>
              <a:rPr lang="en-US" sz="3200" b="1" dirty="0">
                <a:latin typeface="Cooper Black" panose="0208090404030B0204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Cooper Black" panose="0208090404030B020404" pitchFamily="18" charset="0"/>
                <a:cs typeface="Arial" panose="020B0604020202020204" pitchFamily="34" charset="0"/>
              </a:rPr>
              <a:t>Mahasiswa</a:t>
            </a:r>
            <a:r>
              <a:rPr lang="id-ID" sz="3200" b="1" dirty="0">
                <a:latin typeface="Cooper Black" panose="0208090404030B020404" pitchFamily="18" charset="0"/>
                <a:cs typeface="Arial" panose="020B0604020202020204" pitchFamily="34" charset="0"/>
              </a:rPr>
              <a:t> :</a:t>
            </a:r>
            <a:br>
              <a:rPr lang="en-US" sz="3200" b="1" dirty="0">
                <a:latin typeface="Cooper Black" panose="0208090404030B020404" pitchFamily="18" charset="0"/>
                <a:cs typeface="Arial" panose="020B0604020202020204" pitchFamily="34" charset="0"/>
              </a:rPr>
            </a:br>
            <a:endParaRPr lang="en-US" sz="3200" dirty="0">
              <a:latin typeface="Cooper Black" panose="0208090404030B0204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045" y="2438400"/>
            <a:ext cx="7090909" cy="3450613"/>
          </a:xfrm>
        </p:spPr>
        <p:txBody>
          <a:bodyPr>
            <a:normAutofit/>
          </a:bodyPr>
          <a:lstStyle/>
          <a:p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mengetahui</a:t>
            </a:r>
            <a:r>
              <a:rPr lang="en-US" sz="3200" dirty="0"/>
              <a:t> </a:t>
            </a:r>
            <a:r>
              <a:rPr lang="en-US" sz="3200" dirty="0" err="1"/>
              <a:t>kemajuan</a:t>
            </a:r>
            <a:r>
              <a:rPr lang="en-US" sz="3200" dirty="0"/>
              <a:t> </a:t>
            </a:r>
            <a:r>
              <a:rPr lang="en-US" sz="3200" dirty="0" err="1"/>
              <a:t>studi</a:t>
            </a:r>
            <a:r>
              <a:rPr lang="en-US" sz="3200" dirty="0"/>
              <a:t> </a:t>
            </a:r>
            <a:r>
              <a:rPr lang="en-US" sz="3200" dirty="0" err="1"/>
              <a:t>mahasiswa</a:t>
            </a:r>
            <a:r>
              <a:rPr lang="en-US" sz="3200" dirty="0"/>
              <a:t> </a:t>
            </a:r>
            <a:r>
              <a:rPr lang="en-US" sz="3200" dirty="0" err="1"/>
              <a:t>dilakukan</a:t>
            </a:r>
            <a:r>
              <a:rPr lang="en-US" sz="3200" dirty="0"/>
              <a:t> </a:t>
            </a:r>
            <a:r>
              <a:rPr lang="en-US" sz="3200" dirty="0" err="1"/>
              <a:t>evaluasi</a:t>
            </a:r>
            <a:r>
              <a:rPr lang="en-US" sz="3200" dirty="0"/>
              <a:t> </a:t>
            </a:r>
            <a:r>
              <a:rPr lang="en-US" sz="3200" dirty="0" err="1"/>
              <a:t>setiap</a:t>
            </a:r>
            <a:r>
              <a:rPr lang="en-US" sz="3200" dirty="0"/>
              <a:t>  </a:t>
            </a:r>
            <a:r>
              <a:rPr lang="en-US" sz="3200" dirty="0" err="1"/>
              <a:t>tiga</a:t>
            </a:r>
            <a:r>
              <a:rPr lang="en-US" sz="3200" dirty="0"/>
              <a:t> semester. </a:t>
            </a:r>
          </a:p>
          <a:p>
            <a:pPr lvl="0"/>
            <a:r>
              <a:rPr lang="en-US" sz="3200" dirty="0" err="1"/>
              <a:t>Mahasiswa</a:t>
            </a:r>
            <a:r>
              <a:rPr lang="en-US" sz="3200" dirty="0"/>
              <a:t> </a:t>
            </a:r>
            <a:r>
              <a:rPr lang="en-US" sz="3200" dirty="0" err="1"/>
              <a:t>akan</a:t>
            </a:r>
            <a:r>
              <a:rPr lang="en-US" sz="3200" dirty="0"/>
              <a:t> </a:t>
            </a:r>
            <a:r>
              <a:rPr lang="en-US" sz="3200" dirty="0" err="1"/>
              <a:t>mendapatkan</a:t>
            </a:r>
            <a:r>
              <a:rPr lang="en-US" sz="3200" dirty="0"/>
              <a:t> </a:t>
            </a:r>
            <a:r>
              <a:rPr lang="en-US" sz="3200" dirty="0" err="1"/>
              <a:t>peringatan</a:t>
            </a:r>
            <a:r>
              <a:rPr lang="en-US" sz="3200" dirty="0"/>
              <a:t> </a:t>
            </a:r>
            <a:r>
              <a:rPr lang="en-US" sz="3200" dirty="0" err="1"/>
              <a:t>akademik</a:t>
            </a:r>
            <a:r>
              <a:rPr lang="en-US" sz="3200" dirty="0"/>
              <a:t> </a:t>
            </a:r>
            <a:r>
              <a:rPr lang="en-US" sz="3200" dirty="0" err="1"/>
              <a:t>apabila</a:t>
            </a:r>
            <a:r>
              <a:rPr lang="en-US" sz="3200" dirty="0"/>
              <a:t>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memenuhi</a:t>
            </a:r>
            <a:r>
              <a:rPr lang="en-US" sz="3200" dirty="0"/>
              <a:t> </a:t>
            </a:r>
            <a:r>
              <a:rPr lang="en-US" sz="3200" dirty="0" err="1"/>
              <a:t>kriteria</a:t>
            </a:r>
            <a:r>
              <a:rPr lang="en-US" sz="3200" dirty="0"/>
              <a:t> </a:t>
            </a:r>
            <a:r>
              <a:rPr lang="en-US" sz="3200" dirty="0" err="1"/>
              <a:t>evaluasi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228600"/>
            <a:ext cx="8270632" cy="1627493"/>
          </a:xfrm>
        </p:spPr>
        <p:txBody>
          <a:bodyPr>
            <a:noAutofit/>
          </a:bodyPr>
          <a:lstStyle/>
          <a:p>
            <a:pPr lvl="0" algn="ctr"/>
            <a:br>
              <a:rPr lang="en-US" sz="3200" dirty="0">
                <a:latin typeface="Cooper Black" panose="0208090404030B020404" pitchFamily="18" charset="0"/>
                <a:cs typeface="Arial" panose="020B0604020202020204" pitchFamily="34" charset="0"/>
              </a:rPr>
            </a:br>
            <a:r>
              <a:rPr lang="en-US" sz="3200" dirty="0">
                <a:latin typeface="Cooper Black" panose="0208090404030B020404" pitchFamily="18" charset="0"/>
                <a:cs typeface="Arial" panose="020B0604020202020204" pitchFamily="34" charset="0"/>
              </a:rPr>
              <a:t>KEBERHASILAN </a:t>
            </a:r>
            <a:br>
              <a:rPr lang="id-ID" sz="3200" dirty="0">
                <a:latin typeface="Cooper Black" panose="0208090404030B020404" pitchFamily="18" charset="0"/>
                <a:cs typeface="Arial" panose="020B0604020202020204" pitchFamily="34" charset="0"/>
              </a:rPr>
            </a:br>
            <a:r>
              <a:rPr lang="en-US" sz="3200" dirty="0">
                <a:latin typeface="Cooper Black" panose="0208090404030B020404" pitchFamily="18" charset="0"/>
                <a:cs typeface="Arial" panose="020B0604020202020204" pitchFamily="34" charset="0"/>
              </a:rPr>
              <a:t>MENYELESAIKAN STUDI.</a:t>
            </a:r>
            <a:br>
              <a:rPr lang="en-US" sz="3200" dirty="0">
                <a:latin typeface="Cooper Black" panose="0208090404030B020404" pitchFamily="18" charset="0"/>
                <a:cs typeface="Arial" panose="020B0604020202020204" pitchFamily="34" charset="0"/>
              </a:rPr>
            </a:br>
            <a:endParaRPr lang="en-US" sz="3200" dirty="0">
              <a:latin typeface="Cooper Black" panose="0208090404030B0204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683" y="1447800"/>
            <a:ext cx="8270631" cy="345061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err="1"/>
              <a:t>Kriteria</a:t>
            </a:r>
            <a:r>
              <a:rPr lang="en-US" sz="2800" dirty="0"/>
              <a:t>:</a:t>
            </a:r>
          </a:p>
          <a:p>
            <a:r>
              <a:rPr lang="en-US" sz="2800" dirty="0" err="1"/>
              <a:t>Telah</a:t>
            </a:r>
            <a:r>
              <a:rPr lang="en-US" sz="2800" dirty="0"/>
              <a:t> </a:t>
            </a:r>
            <a:r>
              <a:rPr lang="en-US" sz="2800" dirty="0" err="1"/>
              <a:t>berhasil</a:t>
            </a:r>
            <a:r>
              <a:rPr lang="en-US" sz="2800" dirty="0"/>
              <a:t> </a:t>
            </a:r>
            <a:r>
              <a:rPr lang="en-US" sz="2800" dirty="0" err="1"/>
              <a:t>mengumpulkan</a:t>
            </a:r>
            <a:r>
              <a:rPr lang="en-US" sz="2800" dirty="0"/>
              <a:t> </a:t>
            </a:r>
            <a:r>
              <a:rPr lang="en-US" sz="2800" dirty="0" err="1"/>
              <a:t>sks</a:t>
            </a:r>
            <a:r>
              <a:rPr lang="en-US" sz="2800" dirty="0"/>
              <a:t> yang </a:t>
            </a:r>
            <a:r>
              <a:rPr lang="en-US" sz="2800" dirty="0" err="1"/>
              <a:t>ditetapkan</a:t>
            </a:r>
            <a:r>
              <a:rPr lang="en-US" sz="2800" dirty="0"/>
              <a:t> </a:t>
            </a:r>
            <a:r>
              <a:rPr lang="en-US" sz="2800" dirty="0" err="1"/>
              <a:t>di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kurikulum</a:t>
            </a:r>
            <a:r>
              <a:rPr lang="en-US" sz="2800" dirty="0"/>
              <a:t> program </a:t>
            </a:r>
            <a:r>
              <a:rPr lang="en-US" sz="2800" dirty="0" err="1"/>
              <a:t>studi</a:t>
            </a:r>
            <a:endParaRPr lang="en-US" sz="2800" dirty="0"/>
          </a:p>
          <a:p>
            <a:r>
              <a:rPr lang="en-US" sz="2800" dirty="0" err="1"/>
              <a:t>Nilai</a:t>
            </a:r>
            <a:r>
              <a:rPr lang="en-US" sz="2800" dirty="0"/>
              <a:t>  </a:t>
            </a:r>
            <a:r>
              <a:rPr lang="en-US" sz="2800" dirty="0" err="1"/>
              <a:t>setiap</a:t>
            </a:r>
            <a:r>
              <a:rPr lang="en-US" sz="2800" dirty="0"/>
              <a:t> MK </a:t>
            </a:r>
            <a:r>
              <a:rPr lang="en-US" sz="2800" dirty="0" err="1"/>
              <a:t>dinyatakan</a:t>
            </a:r>
            <a:r>
              <a:rPr lang="en-US" sz="2800" dirty="0"/>
              <a:t> lulus	 </a:t>
            </a:r>
            <a:endParaRPr lang="en-US" dirty="0"/>
          </a:p>
          <a:p>
            <a:r>
              <a:rPr lang="en-US" sz="2800" dirty="0"/>
              <a:t>IPK </a:t>
            </a:r>
            <a:r>
              <a:rPr lang="en-US" sz="2800" dirty="0">
                <a:sym typeface="Symbol"/>
              </a:rPr>
              <a:t></a:t>
            </a:r>
            <a:r>
              <a:rPr lang="en-US" sz="2800" dirty="0"/>
              <a:t> 2,</a:t>
            </a:r>
            <a:r>
              <a:rPr lang="id-ID" sz="2800" dirty="0"/>
              <a:t>7</a:t>
            </a:r>
            <a:r>
              <a:rPr lang="en-US" sz="2800" dirty="0"/>
              <a:t>5</a:t>
            </a:r>
            <a:r>
              <a:rPr lang="id-ID" sz="2800" dirty="0"/>
              <a:t>. </a:t>
            </a:r>
            <a:endParaRPr lang="en-US" dirty="0"/>
          </a:p>
          <a:p>
            <a:r>
              <a:rPr lang="en-US" sz="2800" dirty="0" err="1"/>
              <a:t>Memenuhi</a:t>
            </a:r>
            <a:r>
              <a:rPr lang="en-US" sz="2800" dirty="0"/>
              <a:t> </a:t>
            </a:r>
            <a:r>
              <a:rPr lang="en-US" sz="2800" dirty="0" err="1"/>
              <a:t>jumlah</a:t>
            </a:r>
            <a:r>
              <a:rPr lang="en-US" sz="2800" dirty="0"/>
              <a:t> </a:t>
            </a:r>
            <a:r>
              <a:rPr lang="en-US" sz="2800" dirty="0" err="1"/>
              <a:t>satuan</a:t>
            </a:r>
            <a:r>
              <a:rPr lang="en-US" sz="2800" dirty="0"/>
              <a:t> </a:t>
            </a:r>
            <a:r>
              <a:rPr lang="en-US" sz="2800" dirty="0" err="1"/>
              <a:t>kredit</a:t>
            </a:r>
            <a:r>
              <a:rPr lang="en-US" sz="2800" dirty="0"/>
              <a:t> </a:t>
            </a:r>
            <a:r>
              <a:rPr lang="en-US" sz="2800" dirty="0" err="1"/>
              <a:t>pengembangan</a:t>
            </a:r>
            <a:r>
              <a:rPr lang="en-US" sz="2800" dirty="0"/>
              <a:t> </a:t>
            </a:r>
            <a:r>
              <a:rPr lang="en-US" sz="2800" dirty="0" err="1"/>
              <a:t>diri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kegiatan</a:t>
            </a:r>
            <a:r>
              <a:rPr lang="en-US" sz="2800" dirty="0"/>
              <a:t> </a:t>
            </a:r>
            <a:r>
              <a:rPr lang="en-US" sz="2800" dirty="0" err="1"/>
              <a:t>kemahasiswaan</a:t>
            </a:r>
            <a:r>
              <a:rPr lang="en-US" sz="2800" dirty="0"/>
              <a:t> yang </a:t>
            </a:r>
            <a:r>
              <a:rPr lang="en-US" sz="2800" dirty="0" err="1"/>
              <a:t>ditentukan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peraturan</a:t>
            </a:r>
            <a:r>
              <a:rPr lang="en-US" sz="2800" dirty="0"/>
              <a:t> </a:t>
            </a:r>
            <a:r>
              <a:rPr lang="en-US" sz="2800" dirty="0" err="1"/>
              <a:t>Rektor</a:t>
            </a:r>
            <a:r>
              <a:rPr lang="en-US" sz="2800" dirty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038" y="304800"/>
            <a:ext cx="6571343" cy="1049235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>
                <a:latin typeface="Cooper Black" panose="0208090404030B020404" pitchFamily="18" charset="0"/>
              </a:rPr>
            </a:br>
            <a:r>
              <a:rPr lang="en-US" b="1" dirty="0">
                <a:latin typeface="Cooper Black" panose="0208090404030B020404" pitchFamily="18" charset="0"/>
                <a:cs typeface="Arial" panose="020B0604020202020204" pitchFamily="34" charset="0"/>
              </a:rPr>
              <a:t>PREDIKAT KELULUSAN</a:t>
            </a:r>
            <a:br>
              <a:rPr lang="en-US" b="1" dirty="0">
                <a:latin typeface="Cooper Black" panose="0208090404030B020404" pitchFamily="18" charset="0"/>
              </a:rPr>
            </a:br>
            <a:endParaRPr lang="en-US" dirty="0">
              <a:latin typeface="Cooper Black" panose="0208090404030B0204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8462680"/>
              </p:ext>
            </p:extLst>
          </p:nvPr>
        </p:nvGraphicFramePr>
        <p:xfrm>
          <a:off x="1285875" y="1261872"/>
          <a:ext cx="6572250" cy="4334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457450" algn="l"/>
                        </a:tabLst>
                      </a:pPr>
                      <a:r>
                        <a:rPr lang="en-US" sz="3600" b="1" dirty="0">
                          <a:latin typeface="Calibri"/>
                          <a:ea typeface="Times New Roman"/>
                          <a:cs typeface="Times New Roman"/>
                        </a:rPr>
                        <a:t>INDEKS PRESTASI</a:t>
                      </a:r>
                      <a:endParaRPr lang="en-US" sz="2800" dirty="0"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54768" marR="547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457450" algn="l"/>
                        </a:tabLst>
                      </a:pPr>
                      <a:r>
                        <a:rPr lang="en-US" sz="3600" b="1">
                          <a:latin typeface="Calibri"/>
                          <a:ea typeface="Times New Roman"/>
                          <a:cs typeface="Times New Roman"/>
                        </a:rPr>
                        <a:t>PREDIKAT</a:t>
                      </a:r>
                      <a:endParaRPr lang="en-US" sz="2800"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54768" marR="5476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457450" algn="l"/>
                        </a:tabLst>
                      </a:pPr>
                      <a:r>
                        <a:rPr lang="en-US" sz="3600" dirty="0">
                          <a:latin typeface="Calibri"/>
                          <a:ea typeface="Times New Roman"/>
                          <a:cs typeface="Times New Roman"/>
                        </a:rPr>
                        <a:t>2,76 – 3,00</a:t>
                      </a:r>
                      <a:endParaRPr lang="en-US" sz="2800" dirty="0"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54768" marR="547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457450" algn="l"/>
                        </a:tabLst>
                      </a:pPr>
                      <a:r>
                        <a:rPr lang="en-US" sz="3600" dirty="0" err="1">
                          <a:latin typeface="Calibri"/>
                          <a:ea typeface="Times New Roman"/>
                          <a:cs typeface="Times New Roman"/>
                        </a:rPr>
                        <a:t>Memuaskan</a:t>
                      </a:r>
                      <a:endParaRPr lang="en-US" sz="2800" dirty="0"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54768" marR="5476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457450" algn="l"/>
                        </a:tabLst>
                      </a:pPr>
                      <a:r>
                        <a:rPr lang="en-US" sz="3600" dirty="0">
                          <a:latin typeface="Calibri"/>
                          <a:ea typeface="Times New Roman"/>
                          <a:cs typeface="Times New Roman"/>
                        </a:rPr>
                        <a:t>3,01- 3,50</a:t>
                      </a:r>
                      <a:endParaRPr lang="en-US" sz="2800" dirty="0"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54768" marR="547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457450" algn="l"/>
                        </a:tabLst>
                      </a:pPr>
                      <a:r>
                        <a:rPr lang="en-US" sz="3600" dirty="0" err="1">
                          <a:latin typeface="Calibri"/>
                          <a:ea typeface="Times New Roman"/>
                          <a:cs typeface="Times New Roman"/>
                        </a:rPr>
                        <a:t>Sangat</a:t>
                      </a:r>
                      <a:r>
                        <a:rPr lang="en-US" sz="36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3600" dirty="0" err="1">
                          <a:latin typeface="Calibri"/>
                          <a:ea typeface="Times New Roman"/>
                          <a:cs typeface="Times New Roman"/>
                        </a:rPr>
                        <a:t>memuaskan</a:t>
                      </a:r>
                      <a:endParaRPr lang="en-US" sz="2800" dirty="0"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54768" marR="5476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457450" algn="l"/>
                        </a:tabLst>
                      </a:pPr>
                      <a:r>
                        <a:rPr lang="en-US" sz="3600">
                          <a:latin typeface="Calibri"/>
                          <a:ea typeface="Times New Roman"/>
                          <a:cs typeface="Times New Roman"/>
                        </a:rPr>
                        <a:t>&gt;3,50</a:t>
                      </a:r>
                      <a:endParaRPr lang="en-US" sz="2800"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54768" marR="547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457450" algn="l"/>
                        </a:tabLst>
                      </a:pPr>
                      <a:r>
                        <a:rPr lang="en-US" sz="3600" dirty="0" err="1">
                          <a:latin typeface="Calibri"/>
                          <a:ea typeface="Times New Roman"/>
                          <a:cs typeface="Times New Roman"/>
                        </a:rPr>
                        <a:t>Dengan</a:t>
                      </a:r>
                      <a:r>
                        <a:rPr lang="en-US" sz="36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3600" dirty="0" err="1">
                          <a:latin typeface="Calibri"/>
                          <a:ea typeface="Times New Roman"/>
                          <a:cs typeface="Times New Roman"/>
                        </a:rPr>
                        <a:t>Pujian</a:t>
                      </a:r>
                      <a:r>
                        <a:rPr lang="en-US" sz="3600" dirty="0">
                          <a:latin typeface="Calibri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en-US" sz="3600" dirty="0" err="1">
                          <a:latin typeface="Calibri"/>
                          <a:ea typeface="Times New Roman"/>
                          <a:cs typeface="Times New Roman"/>
                        </a:rPr>
                        <a:t>cumlaude</a:t>
                      </a:r>
                      <a:endParaRPr lang="en-US" sz="2800" dirty="0"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54768" marR="5476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DB1CB676-55CA-474E-973A-D887A1C2ED37}"/>
              </a:ext>
            </a:extLst>
          </p:cNvPr>
          <p:cNvSpPr/>
          <p:nvPr/>
        </p:nvSpPr>
        <p:spPr>
          <a:xfrm>
            <a:off x="1295400" y="3124200"/>
            <a:ext cx="6571343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1CB676-55CA-474E-973A-D887A1C2ED37}"/>
              </a:ext>
            </a:extLst>
          </p:cNvPr>
          <p:cNvSpPr/>
          <p:nvPr/>
        </p:nvSpPr>
        <p:spPr>
          <a:xfrm>
            <a:off x="1295399" y="4419600"/>
            <a:ext cx="6571343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8"/>
            <a:ext cx="6798734" cy="967726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Cooper Black" panose="0208090404030B020404" pitchFamily="18" charset="0"/>
                <a:cs typeface="Arial" panose="020B0604020202020204" pitchFamily="34" charset="0"/>
              </a:rPr>
              <a:t>CUMLAUDE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0561" y="2286000"/>
            <a:ext cx="6571343" cy="345061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tepat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cepat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sikap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perilaku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memenuhi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ketentuan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diturunkan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sangat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memuaskan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Rektor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penghargaan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piagam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lulusan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predikat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pujian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hanya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mahasiswa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sejak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awal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mengikuti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Universitas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dirty="0">
                <a:latin typeface="Arial" panose="020B0604020202020204" pitchFamily="34" charset="0"/>
                <a:cs typeface="Arial" panose="020B0604020202020204" pitchFamily="34" charset="0"/>
              </a:rPr>
              <a:t>Ngudi Waluyo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program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terkait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8991600" cy="1049235"/>
          </a:xfrm>
        </p:spPr>
        <p:txBody>
          <a:bodyPr>
            <a:noAutofit/>
          </a:bodyPr>
          <a:lstStyle/>
          <a:p>
            <a:br>
              <a:rPr lang="en-US" sz="3200" b="1" dirty="0">
                <a:latin typeface="Cooper Black" panose="0208090404030B020404" pitchFamily="18" charset="0"/>
                <a:cs typeface="Arial" panose="020B0604020202020204" pitchFamily="34" charset="0"/>
              </a:rPr>
            </a:br>
            <a:r>
              <a:rPr lang="en-US" sz="3200" b="1" dirty="0">
                <a:latin typeface="Cooper Black" panose="0208090404030B020404" pitchFamily="18" charset="0"/>
                <a:cs typeface="Arial" panose="020B0604020202020204" pitchFamily="34" charset="0"/>
              </a:rPr>
              <a:t>PENGHENTIAN STUDI SEMENTARA </a:t>
            </a:r>
            <a:br>
              <a:rPr lang="id-ID" sz="3200" b="1" dirty="0">
                <a:latin typeface="Cooper Black" panose="0208090404030B020404" pitchFamily="18" charset="0"/>
                <a:cs typeface="Arial" panose="020B0604020202020204" pitchFamily="34" charset="0"/>
              </a:rPr>
            </a:br>
            <a:r>
              <a:rPr lang="en-US" sz="3200" b="1" dirty="0">
                <a:latin typeface="Cooper Black" panose="0208090404030B020404" pitchFamily="18" charset="0"/>
                <a:cs typeface="Arial" panose="020B0604020202020204" pitchFamily="34" charset="0"/>
              </a:rPr>
              <a:t>(CUTI AKADEMIK)</a:t>
            </a:r>
            <a:br>
              <a:rPr lang="en-US" sz="3200" b="1" dirty="0">
                <a:latin typeface="Cooper Black" panose="0208090404030B020404" pitchFamily="18" charset="0"/>
                <a:cs typeface="Arial" panose="020B0604020202020204" pitchFamily="34" charset="0"/>
              </a:rPr>
            </a:br>
            <a:endParaRPr lang="en-US" sz="3200" dirty="0">
              <a:latin typeface="Cooper Black" panose="0208090404030B0204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35035"/>
            <a:ext cx="7620000" cy="3450613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HARUS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diajukan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masa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registrasi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Syarat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mengumpulkan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minimal 30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sks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IPK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2,00;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mahasiswa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Program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Profesi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cuti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setelah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menempuh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1 semester.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aksimal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4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empat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 semester. 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Cuti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berturut-turut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hanya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diperbolehkan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2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dua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 semester,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maksimal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dua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kali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pengajuan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447800"/>
            <a:ext cx="6571343" cy="633702"/>
          </a:xfrm>
        </p:spPr>
        <p:txBody>
          <a:bodyPr>
            <a:noAutofit/>
          </a:bodyPr>
          <a:lstStyle/>
          <a:p>
            <a:r>
              <a:rPr lang="en-US" sz="4400" dirty="0">
                <a:latin typeface="Cooper Black" panose="0208090404030B020404" pitchFamily="18" charset="0"/>
                <a:cs typeface="Arial" panose="020B0604020202020204" pitchFamily="34" charset="0"/>
              </a:rPr>
              <a:t>CUTI AKADEMIK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6864" y="2490135"/>
            <a:ext cx="7128935" cy="3444997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Mahasiswa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sedang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hukuman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penjara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hukuman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skorsing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sedang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mengikuti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Student Exchange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mengajukan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cuti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Izin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penghentian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sementara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berlaku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surut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penghentian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sementara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diperhitungkan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lama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bersangkutan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648758"/>
            <a:ext cx="8839200" cy="1303867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oper Black" panose="0208090404030B020404" pitchFamily="18" charset="0"/>
                <a:cs typeface="Arial" panose="020B0604020202020204" pitchFamily="34" charset="0"/>
              </a:rPr>
              <a:t>CUTI DENGAN ALASAN KHUSUS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328" y="1981200"/>
            <a:ext cx="6943272" cy="345061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 err="1"/>
              <a:t>Cuti</a:t>
            </a:r>
            <a:r>
              <a:rPr lang="en-US" sz="2400" dirty="0"/>
              <a:t>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halangan</a:t>
            </a:r>
            <a:r>
              <a:rPr lang="en-US" sz="2400" dirty="0"/>
              <a:t> yang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dihindarkan</a:t>
            </a:r>
            <a:r>
              <a:rPr lang="en-US" sz="2400" dirty="0"/>
              <a:t>: </a:t>
            </a:r>
            <a:endParaRPr lang="en-US" sz="1800" dirty="0"/>
          </a:p>
          <a:p>
            <a:pPr lvl="0"/>
            <a:r>
              <a:rPr lang="en-US" sz="2400" dirty="0" err="1"/>
              <a:t>Kecelakaan</a:t>
            </a:r>
            <a:r>
              <a:rPr lang="en-US" sz="2400" dirty="0"/>
              <a:t>/</a:t>
            </a:r>
            <a:r>
              <a:rPr lang="en-US" sz="2400" dirty="0" err="1"/>
              <a:t>Sakit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bulan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menunjukkan</a:t>
            </a:r>
            <a:r>
              <a:rPr lang="en-US" sz="2400" dirty="0"/>
              <a:t> </a:t>
            </a:r>
            <a:r>
              <a:rPr lang="en-US" sz="2400" dirty="0" err="1"/>
              <a:t>surat</a:t>
            </a:r>
            <a:r>
              <a:rPr lang="en-US" sz="2400" dirty="0"/>
              <a:t> </a:t>
            </a:r>
            <a:r>
              <a:rPr lang="en-US" sz="2400" dirty="0" err="1"/>
              <a:t>keterangan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rumah</a:t>
            </a:r>
            <a:r>
              <a:rPr lang="en-US" sz="2400" dirty="0"/>
              <a:t> </a:t>
            </a:r>
            <a:r>
              <a:rPr lang="en-US" sz="2400" dirty="0" err="1"/>
              <a:t>sakit</a:t>
            </a:r>
            <a:r>
              <a:rPr lang="en-US" sz="2400" dirty="0"/>
              <a:t>.</a:t>
            </a:r>
            <a:endParaRPr lang="en-US" sz="1800" dirty="0"/>
          </a:p>
          <a:p>
            <a:pPr lvl="0"/>
            <a:r>
              <a:rPr lang="en-US" sz="2400" dirty="0" err="1"/>
              <a:t>Melahirkan</a:t>
            </a:r>
            <a:r>
              <a:rPr lang="en-US" sz="2400" dirty="0"/>
              <a:t>.</a:t>
            </a:r>
            <a:endParaRPr lang="en-US" sz="1800" dirty="0"/>
          </a:p>
          <a:p>
            <a:pPr lvl="0"/>
            <a:r>
              <a:rPr lang="en-US" sz="2400" dirty="0" err="1"/>
              <a:t>Kegiatan-kegiatan</a:t>
            </a:r>
            <a:r>
              <a:rPr lang="en-US" sz="2400" dirty="0"/>
              <a:t> </a:t>
            </a:r>
            <a:r>
              <a:rPr lang="en-US" sz="2400" dirty="0" err="1"/>
              <a:t>mahasiswa</a:t>
            </a:r>
            <a:r>
              <a:rPr lang="en-US" sz="2400" dirty="0"/>
              <a:t>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mengharumkan</a:t>
            </a:r>
            <a:r>
              <a:rPr lang="en-US" sz="2400" dirty="0"/>
              <a:t> </a:t>
            </a:r>
            <a:r>
              <a:rPr lang="en-US" sz="2400" dirty="0" err="1"/>
              <a:t>nama</a:t>
            </a:r>
            <a:r>
              <a:rPr lang="en-US" sz="2400" dirty="0"/>
              <a:t> </a:t>
            </a:r>
            <a:r>
              <a:rPr lang="en-US" sz="2400" dirty="0" err="1"/>
              <a:t>Universitas</a:t>
            </a:r>
            <a:r>
              <a:rPr lang="en-US" sz="2400" dirty="0"/>
              <a:t> dan </a:t>
            </a:r>
            <a:r>
              <a:rPr lang="en-US" sz="2400" dirty="0" err="1"/>
              <a:t>menyebabkan</a:t>
            </a:r>
            <a:r>
              <a:rPr lang="en-US" sz="2400" dirty="0"/>
              <a:t> </a:t>
            </a:r>
            <a:r>
              <a:rPr lang="en-US" sz="2400" dirty="0" err="1"/>
              <a:t>mahasiswa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mengikuti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akademik</a:t>
            </a:r>
            <a:r>
              <a:rPr lang="en-US" sz="2400" dirty="0"/>
              <a:t> </a:t>
            </a:r>
            <a:r>
              <a:rPr lang="en-US" sz="2400" dirty="0" err="1"/>
              <a:t>selama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bulan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endParaRPr lang="en-US" sz="2400" dirty="0"/>
          </a:p>
          <a:p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175" y="838200"/>
            <a:ext cx="7732425" cy="1049235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Cooper Black" panose="0208090404030B020404" pitchFamily="18" charset="0"/>
                <a:cs typeface="Arial" panose="020B0604020202020204" pitchFamily="34" charset="0"/>
              </a:rPr>
              <a:t>PINDAH STUDI DI LINGKUNGAN UNIVERSITAS NGUDI WALUYO</a:t>
            </a:r>
            <a:br>
              <a:rPr lang="en-US" sz="2800" b="1" dirty="0">
                <a:latin typeface="Cooper Black" panose="0208090404030B020404" pitchFamily="18" charset="0"/>
                <a:cs typeface="Arial" panose="020B0604020202020204" pitchFamily="34" charset="0"/>
              </a:rPr>
            </a:br>
            <a:endParaRPr lang="en-US" sz="2800" dirty="0">
              <a:latin typeface="Cooper Black" panose="0208090404030B0204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8001000" cy="3450613"/>
          </a:xfrm>
        </p:spPr>
        <p:txBody>
          <a:bodyPr>
            <a:noAutofit/>
          </a:bodyPr>
          <a:lstStyle/>
          <a:p>
            <a:pPr lvl="0"/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Masa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sekurang-kurangnya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2 (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dua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) semester.</a:t>
            </a:r>
          </a:p>
          <a:p>
            <a:pPr lvl="0"/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melanggar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tata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tertib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kehidupan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kampus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sebab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lain yang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sejenis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Lulus placement test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buta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warna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jurusan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/program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mensyaratkannya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cacat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fisik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mengganggu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proses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belajar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mengajar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Disetujui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pertimbangan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jurusan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program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asal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mengisi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formulir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disediakan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Pindah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hanya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diizinkan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kali</a:t>
            </a:r>
          </a:p>
          <a:p>
            <a:pPr lvl="0"/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Masa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mahasiswa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pindahan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diperhitungkan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lama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bersangkutan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Pengajuan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permohonan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pindah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diajukan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selambat-lambatnya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4 (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empat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minggu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sebelum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awal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kuliah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Cooper Black" panose="0208090404030B020404" pitchFamily="18" charset="0"/>
                <a:cs typeface="Arial" panose="020B0604020202020204" pitchFamily="34" charset="0"/>
              </a:rPr>
              <a:t>WISUDA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lvl="2" indent="-280988">
              <a:buFont typeface="Wingdings" pitchFamily="2" charset="2"/>
              <a:buChar char="q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Dua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kali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kelulusan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lvl="2" indent="-280988">
              <a:buFont typeface="Wingdings" pitchFamily="2" charset="2"/>
              <a:buChar char="q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Mahasiswa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wajib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mengikuti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upacara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wisuda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kelulusannya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lvl="2" indent="-280988">
              <a:buFont typeface="Wingdings" pitchFamily="2" charset="2"/>
              <a:buChar char="q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lulusan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wajib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membayar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penyelenggaraan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upacara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wisuda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besarnya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ditetapkan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universitas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lvl="2" indent="-280988">
              <a:buFont typeface="Wingdings" pitchFamily="2" charset="2"/>
              <a:buChar char="q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Semua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peserta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wisuda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wajib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membayar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sumbangan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buku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UPT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Perpustakaan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simbolik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diserahkan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wisudawan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Rektor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upacara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wisuda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280988">
              <a:buFont typeface="Wingdings" pitchFamily="2" charset="2"/>
              <a:buChar char="q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>
                <a:latin typeface="Cooper Black" panose="0208090404030B020404" pitchFamily="18" charset="0"/>
                <a:cs typeface="Arial" panose="020B0604020202020204" pitchFamily="34" charset="0"/>
              </a:rPr>
            </a:br>
            <a:r>
              <a:rPr lang="en-US" b="1" dirty="0">
                <a:latin typeface="Cooper Black" panose="0208090404030B020404" pitchFamily="18" charset="0"/>
                <a:cs typeface="Arial" panose="020B0604020202020204" pitchFamily="34" charset="0"/>
              </a:rPr>
              <a:t>PELANGGARAN AKADEMIK</a:t>
            </a:r>
            <a:br>
              <a:rPr lang="en-US" b="1" dirty="0">
                <a:latin typeface="Cooper Black" panose="0208090404030B020404" pitchFamily="18" charset="0"/>
                <a:cs typeface="Arial" panose="020B0604020202020204" pitchFamily="34" charset="0"/>
              </a:rPr>
            </a:br>
            <a:endParaRPr lang="en-US" dirty="0">
              <a:latin typeface="Cooper Black" panose="0208090404030B0204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PELANGGARAN AKADEMIK RINGAN: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Penyontekan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perbuatan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curang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Perbantuan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percobaan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perbantuan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Pelanggaran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ringan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Penyertaan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Pelanggaran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Ringan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52600"/>
            <a:ext cx="6571343" cy="3450613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2800" dirty="0" err="1"/>
              <a:t>Perjokian</a:t>
            </a:r>
            <a:endParaRPr lang="en-US" sz="2000" dirty="0"/>
          </a:p>
          <a:p>
            <a:pPr lvl="1"/>
            <a:r>
              <a:rPr lang="en-US" sz="2800" dirty="0" err="1"/>
              <a:t>Pengulangan</a:t>
            </a:r>
            <a:r>
              <a:rPr lang="en-US" sz="2800" dirty="0"/>
              <a:t> </a:t>
            </a:r>
            <a:r>
              <a:rPr lang="en-US" sz="2800" dirty="0" err="1"/>
              <a:t>atas</a:t>
            </a:r>
            <a:r>
              <a:rPr lang="en-US" sz="2800" dirty="0"/>
              <a:t> </a:t>
            </a:r>
            <a:r>
              <a:rPr lang="en-US" sz="2800" dirty="0" err="1"/>
              <a:t>pelanggaran</a:t>
            </a:r>
            <a:r>
              <a:rPr lang="en-US" sz="2800" dirty="0"/>
              <a:t> </a:t>
            </a:r>
            <a:r>
              <a:rPr lang="en-US" sz="2800" dirty="0" err="1"/>
              <a:t>akademik</a:t>
            </a:r>
            <a:r>
              <a:rPr lang="en-US" sz="2800" dirty="0"/>
              <a:t> </a:t>
            </a:r>
            <a:r>
              <a:rPr lang="en-US" sz="2800" dirty="0" err="1"/>
              <a:t>ringan</a:t>
            </a:r>
            <a:endParaRPr lang="en-US" sz="2000" dirty="0"/>
          </a:p>
          <a:p>
            <a:pPr lvl="1"/>
            <a:r>
              <a:rPr lang="en-US" sz="2800" dirty="0" err="1"/>
              <a:t>Perbantuan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percobaan</a:t>
            </a:r>
            <a:r>
              <a:rPr lang="en-US" sz="2800" dirty="0"/>
              <a:t> </a:t>
            </a:r>
            <a:r>
              <a:rPr lang="en-US" sz="2800" dirty="0" err="1"/>
              <a:t>perbantuan</a:t>
            </a:r>
            <a:r>
              <a:rPr lang="en-US" sz="2800" dirty="0"/>
              <a:t> </a:t>
            </a:r>
            <a:r>
              <a:rPr lang="en-US" sz="2800" dirty="0" err="1"/>
              <a:t>pelanggaran</a:t>
            </a:r>
            <a:r>
              <a:rPr lang="en-US" sz="2800" dirty="0"/>
              <a:t> </a:t>
            </a:r>
            <a:r>
              <a:rPr lang="en-US" sz="2800" dirty="0" err="1"/>
              <a:t>akademik</a:t>
            </a:r>
            <a:r>
              <a:rPr lang="en-US" sz="2800" dirty="0"/>
              <a:t> </a:t>
            </a:r>
            <a:r>
              <a:rPr lang="en-US" sz="2800" dirty="0" err="1"/>
              <a:t>sedang</a:t>
            </a:r>
            <a:endParaRPr lang="en-US" sz="2000" dirty="0"/>
          </a:p>
          <a:p>
            <a:pPr lvl="1"/>
            <a:r>
              <a:rPr lang="en-US" sz="2800" dirty="0" err="1"/>
              <a:t>Penyertaan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Pelanggaran</a:t>
            </a:r>
            <a:r>
              <a:rPr lang="en-US" sz="2800" dirty="0"/>
              <a:t> </a:t>
            </a:r>
            <a:r>
              <a:rPr lang="en-US" sz="2800" dirty="0" err="1"/>
              <a:t>Akademik</a:t>
            </a:r>
            <a:r>
              <a:rPr lang="en-US" sz="2800" dirty="0"/>
              <a:t> </a:t>
            </a:r>
            <a:r>
              <a:rPr lang="en-US" sz="2800" dirty="0" err="1"/>
              <a:t>Sedang</a:t>
            </a:r>
            <a:endParaRPr lang="en-US" sz="2000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E71DA3-3EA8-4B64-969C-3C1E2F5FE70D}"/>
              </a:ext>
            </a:extLst>
          </p:cNvPr>
          <p:cNvSpPr/>
          <p:nvPr/>
        </p:nvSpPr>
        <p:spPr>
          <a:xfrm>
            <a:off x="533400" y="914400"/>
            <a:ext cx="82922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None/>
            </a:pPr>
            <a:r>
              <a:rPr lang="en-US" sz="3200" dirty="0">
                <a:latin typeface="Cooper Black" panose="0208090404030B020404" pitchFamily="18" charset="0"/>
                <a:cs typeface="Arial" panose="020B0604020202020204" pitchFamily="34" charset="0"/>
              </a:rPr>
              <a:t>PELANGGARAN AKADEMIK SEDANG</a:t>
            </a:r>
            <a:r>
              <a:rPr lang="en-US" dirty="0">
                <a:latin typeface="Cooper Black" panose="0208090404030B020404" pitchFamily="18" charset="0"/>
                <a:cs typeface="Arial" panose="020B0604020202020204" pitchFamily="34" charset="0"/>
              </a:rPr>
              <a:t>:</a:t>
            </a:r>
            <a:endParaRPr lang="en-US" sz="1400" b="1" dirty="0">
              <a:latin typeface="Cooper Black" panose="0208090404030B0204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29698"/>
            <a:ext cx="8229600" cy="5740025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 err="1"/>
              <a:t>Pemalsuan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 err="1"/>
              <a:t>Plagiat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 err="1"/>
              <a:t>Penyuapan</a:t>
            </a:r>
            <a:endParaRPr lang="en-US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err="1"/>
              <a:t>Penghinaan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 err="1"/>
              <a:t>Tindak</a:t>
            </a:r>
            <a:r>
              <a:rPr lang="en-US" dirty="0"/>
              <a:t> </a:t>
            </a:r>
            <a:r>
              <a:rPr lang="en-US" dirty="0" err="1"/>
              <a:t>pindana</a:t>
            </a:r>
            <a:r>
              <a:rPr lang="en-US" dirty="0"/>
              <a:t> yang </a:t>
            </a:r>
            <a:r>
              <a:rPr lang="en-US" dirty="0" err="1"/>
              <a:t>diancam</a:t>
            </a:r>
            <a:r>
              <a:rPr lang="en-US" dirty="0"/>
              <a:t> </a:t>
            </a:r>
            <a:r>
              <a:rPr lang="en-US" dirty="0" err="1"/>
              <a:t>hukuman</a:t>
            </a:r>
            <a:r>
              <a:rPr lang="en-US" dirty="0"/>
              <a:t> </a:t>
            </a:r>
            <a:r>
              <a:rPr lang="en-US" dirty="0" err="1"/>
              <a:t>penjara</a:t>
            </a:r>
            <a:r>
              <a:rPr lang="en-US" dirty="0"/>
              <a:t> 1 (</a:t>
            </a:r>
            <a:r>
              <a:rPr lang="en-US" dirty="0" err="1"/>
              <a:t>satu</a:t>
            </a:r>
            <a:r>
              <a:rPr lang="en-US" dirty="0"/>
              <a:t>)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 err="1"/>
              <a:t>Pengulangan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pelanggaran</a:t>
            </a:r>
            <a:r>
              <a:rPr lang="en-US" dirty="0"/>
              <a:t> </a:t>
            </a:r>
            <a:r>
              <a:rPr lang="en-US" dirty="0" err="1"/>
              <a:t>akademik</a:t>
            </a:r>
            <a:r>
              <a:rPr lang="en-US" dirty="0"/>
              <a:t> </a:t>
            </a:r>
            <a:r>
              <a:rPr lang="en-US" dirty="0" err="1"/>
              <a:t>sedang</a:t>
            </a:r>
            <a:r>
              <a:rPr lang="en-US" dirty="0"/>
              <a:t>.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 err="1"/>
              <a:t>Pelanggaran</a:t>
            </a:r>
            <a:r>
              <a:rPr lang="en-US" dirty="0"/>
              <a:t> </a:t>
            </a:r>
            <a:r>
              <a:rPr lang="en-US" dirty="0" err="1"/>
              <a:t>administrasi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tertib</a:t>
            </a:r>
            <a:r>
              <a:rPr lang="en-US" dirty="0"/>
              <a:t> </a:t>
            </a:r>
            <a:r>
              <a:rPr lang="en-US" dirty="0" err="1"/>
              <a:t>berat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dirty="0" err="1"/>
              <a:t>perbuatan</a:t>
            </a:r>
            <a:r>
              <a:rPr lang="en-US" dirty="0"/>
              <a:t> yang </a:t>
            </a:r>
            <a:r>
              <a:rPr lang="en-US" dirty="0" err="1"/>
              <a:t>bertentangan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tertib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administrasi</a:t>
            </a:r>
            <a:r>
              <a:rPr lang="en-US" dirty="0"/>
              <a:t> yang </a:t>
            </a:r>
            <a:r>
              <a:rPr lang="en-US" dirty="0" err="1"/>
              <a:t>dikeluarkan</a:t>
            </a:r>
            <a:r>
              <a:rPr lang="en-US" dirty="0"/>
              <a:t> </a:t>
            </a:r>
            <a:r>
              <a:rPr lang="en-US" dirty="0" err="1"/>
              <a:t>Kementerian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Republik</a:t>
            </a:r>
            <a:r>
              <a:rPr lang="en-US" dirty="0"/>
              <a:t> Indonesia.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 err="1"/>
              <a:t>Perbantuan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percobaan</a:t>
            </a:r>
            <a:r>
              <a:rPr lang="en-US" dirty="0"/>
              <a:t> </a:t>
            </a:r>
            <a:r>
              <a:rPr lang="en-US" dirty="0" err="1"/>
              <a:t>perbantuan</a:t>
            </a:r>
            <a:r>
              <a:rPr lang="en-US" dirty="0"/>
              <a:t> </a:t>
            </a:r>
            <a:r>
              <a:rPr lang="en-US" dirty="0" err="1"/>
              <a:t>Pelanggaran</a:t>
            </a:r>
            <a:r>
              <a:rPr lang="en-US" dirty="0"/>
              <a:t> </a:t>
            </a:r>
            <a:r>
              <a:rPr lang="en-US" dirty="0" err="1"/>
              <a:t>Akademik</a:t>
            </a:r>
            <a:r>
              <a:rPr lang="en-US" dirty="0"/>
              <a:t> </a:t>
            </a:r>
            <a:r>
              <a:rPr lang="en-US" dirty="0" err="1"/>
              <a:t>Berat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 err="1"/>
              <a:t>Penyertaan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Pelanggaran</a:t>
            </a:r>
            <a:r>
              <a:rPr lang="en-US" dirty="0"/>
              <a:t> </a:t>
            </a:r>
            <a:r>
              <a:rPr lang="en-US" dirty="0" err="1"/>
              <a:t>Akademik</a:t>
            </a:r>
            <a:r>
              <a:rPr lang="en-US" dirty="0"/>
              <a:t> </a:t>
            </a:r>
            <a:r>
              <a:rPr lang="en-US" dirty="0" err="1"/>
              <a:t>Berat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063D5F-F789-4ADA-BF95-A4E18926EBB9}"/>
              </a:ext>
            </a:extLst>
          </p:cNvPr>
          <p:cNvSpPr/>
          <p:nvPr/>
        </p:nvSpPr>
        <p:spPr>
          <a:xfrm>
            <a:off x="533400" y="505107"/>
            <a:ext cx="78764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None/>
            </a:pPr>
            <a:r>
              <a:rPr lang="en-US" sz="3200" dirty="0">
                <a:latin typeface="Cooper Black" panose="0208090404030B020404" pitchFamily="18" charset="0"/>
              </a:rPr>
              <a:t>PELANGGARAN AKADEMIK BERAT</a:t>
            </a:r>
            <a:endParaRPr lang="en-US" sz="3200" b="1" dirty="0">
              <a:latin typeface="Cooper Black" panose="0208090404030B0204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685800"/>
            <a:ext cx="7239000" cy="1049235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latin typeface="Cooper Black" panose="0208090404030B020404" pitchFamily="18" charset="0"/>
                <a:cs typeface="Arial" panose="020B0604020202020204" pitchFamily="34" charset="0"/>
              </a:rPr>
            </a:br>
            <a:r>
              <a:rPr lang="en-US" b="1" dirty="0">
                <a:latin typeface="Cooper Black" panose="0208090404030B020404" pitchFamily="18" charset="0"/>
                <a:cs typeface="Arial" panose="020B0604020202020204" pitchFamily="34" charset="0"/>
              </a:rPr>
              <a:t>SANKSI TERHADAP PELANGGARAN AKADEMIK</a:t>
            </a:r>
            <a:br>
              <a:rPr lang="en-US" b="1" dirty="0">
                <a:latin typeface="Cooper Black" panose="0208090404030B020404" pitchFamily="18" charset="0"/>
                <a:cs typeface="Arial" panose="020B0604020202020204" pitchFamily="34" charset="0"/>
              </a:rPr>
            </a:br>
            <a:endParaRPr lang="en-US" dirty="0">
              <a:latin typeface="Cooper Black" panose="0208090404030B0204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162" y="1981200"/>
            <a:ext cx="6571343" cy="3450613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Pelanggaran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Ringan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Peringatan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keras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lisan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petugas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ataupun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tertulis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pimpinan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ketua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jurusan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/program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studi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Pengurangan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ujian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pernyataaan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lulus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matakuliah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dilaksanakan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dosen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pengampu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bersangkutan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632" y="663045"/>
            <a:ext cx="7361768" cy="130386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ooper Black" panose="0208090404030B020404" pitchFamily="18" charset="0"/>
                <a:cs typeface="Arial" panose="020B0604020202020204" pitchFamily="34" charset="0"/>
              </a:rPr>
              <a:t>SANKSI TERHADAP PELANGGARAN AKADEMIK</a:t>
            </a:r>
            <a:endParaRPr lang="en-US" dirty="0">
              <a:latin typeface="Cooper Black" panose="0208090404030B0204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2632" y="2362200"/>
            <a:ext cx="6571343" cy="3450613"/>
          </a:xfrm>
        </p:spPr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Sanksi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Pelanggaran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Sedang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Dicabut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hak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izin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mengikuti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sementara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(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skorsing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paling lama 2 (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dua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semester.</a:t>
            </a:r>
          </a:p>
          <a:p>
            <a:pPr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None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Sanksi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Pelanggaran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Berat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Setinggi-tingginya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pemecatan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dikeluarkan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dicabut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status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kemahasiswaannya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permanen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oper Black" panose="0208090404030B020404" pitchFamily="18" charset="0"/>
              </a:rPr>
              <a:t>TERIMA KASIH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2203859"/>
            <a:ext cx="731520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cap="none" spc="50" dirty="0">
                <a:ln w="11430"/>
                <a:solidFill>
                  <a:srgbClr val="FF99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anose="0208090404030B020404" pitchFamily="18" charset="0"/>
              </a:rPr>
              <a:t>BERBUDAYA SEHAT DAN </a:t>
            </a:r>
            <a:endParaRPr lang="id-ID" sz="4800" b="1" cap="none" spc="50" dirty="0">
              <a:ln w="11430"/>
              <a:solidFill>
                <a:srgbClr val="FF99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anose="0208090404030B020404" pitchFamily="18" charset="0"/>
            </a:endParaRPr>
          </a:p>
          <a:p>
            <a:pPr algn="ctr"/>
            <a:r>
              <a:rPr lang="en-US" sz="4800" b="1" cap="none" spc="50" dirty="0">
                <a:ln w="11430"/>
                <a:solidFill>
                  <a:srgbClr val="FF99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anose="0208090404030B020404" pitchFamily="18" charset="0"/>
              </a:rPr>
              <a:t>REPUTASI</a:t>
            </a:r>
            <a:r>
              <a:rPr lang="id-ID" sz="4800" b="1" cap="none" spc="50" dirty="0">
                <a:ln w="11430"/>
                <a:solidFill>
                  <a:srgbClr val="FF99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anose="0208090404030B020404" pitchFamily="18" charset="0"/>
              </a:rPr>
              <a:t> </a:t>
            </a:r>
            <a:r>
              <a:rPr lang="en-US" sz="4800" b="1" cap="none" spc="50" dirty="0">
                <a:ln w="11430"/>
                <a:solidFill>
                  <a:srgbClr val="FF99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anose="0208090404030B020404" pitchFamily="18" charset="0"/>
              </a:rPr>
              <a:t>INTERNASIONAL</a:t>
            </a:r>
          </a:p>
        </p:txBody>
      </p:sp>
      <p:pic>
        <p:nvPicPr>
          <p:cNvPr id="6" name="Picture 20" descr="blul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2021" y="5486400"/>
            <a:ext cx="7010400" cy="12044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693</TotalTime>
  <Words>1702</Words>
  <Application>Microsoft Office PowerPoint</Application>
  <PresentationFormat>On-screen Show (4:3)</PresentationFormat>
  <Paragraphs>243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Cooper Black</vt:lpstr>
      <vt:lpstr>Courier New</vt:lpstr>
      <vt:lpstr>Garamond</vt:lpstr>
      <vt:lpstr>Wingdings</vt:lpstr>
      <vt:lpstr>Organic</vt:lpstr>
      <vt:lpstr>PEDOMAN AKADEMIK</vt:lpstr>
      <vt:lpstr>REGISTRASI MAHASISWA</vt:lpstr>
      <vt:lpstr>REGISTRASI MAHASISWA..Lanjutan</vt:lpstr>
      <vt:lpstr>PENYELENGGARAAN PENDIDIKAN</vt:lpstr>
      <vt:lpstr>SEMESTER ANTARA</vt:lpstr>
      <vt:lpstr>KURIKULUM</vt:lpstr>
      <vt:lpstr>MATA KULIAH WAJIB NASIONAL DAN WAJIB UNIVERSITAS </vt:lpstr>
      <vt:lpstr>SATUAN KREDIT SEMESTER</vt:lpstr>
      <vt:lpstr>BEBAN DAN MASA STUDI</vt:lpstr>
      <vt:lpstr> BEBAN STUDI SETIAP SEMESTER : </vt:lpstr>
      <vt:lpstr>BEBAN SKS KURIKULUM MERDEKA BELAJAR</vt:lpstr>
      <vt:lpstr> PENENTUAN MATA KULIAH : </vt:lpstr>
      <vt:lpstr>PENILAIAN HASIL BELAJAR</vt:lpstr>
      <vt:lpstr> SYARAT UJIAN SEMESTER: </vt:lpstr>
      <vt:lpstr> SYARAT UJIAN TUGAS AKHIR: </vt:lpstr>
      <vt:lpstr>TUGAS AKHIR</vt:lpstr>
      <vt:lpstr>SISTEM PENILAIAN</vt:lpstr>
      <vt:lpstr> Evaluasi Kemajuan Studi Mahasiswa : </vt:lpstr>
      <vt:lpstr> KEBERHASILAN  MENYELESAIKAN STUDI. </vt:lpstr>
      <vt:lpstr> PREDIKAT KELULUSAN </vt:lpstr>
      <vt:lpstr>CUMLAUDE</vt:lpstr>
      <vt:lpstr> PENGHENTIAN STUDI SEMENTARA  (CUTI AKADEMIK) </vt:lpstr>
      <vt:lpstr>CUTI AKADEMIK</vt:lpstr>
      <vt:lpstr>CUTI DENGAN ALASAN KHUSUS</vt:lpstr>
      <vt:lpstr>PINDAH STUDI DI LINGKUNGAN UNIVERSITAS NGUDI WALUYO </vt:lpstr>
      <vt:lpstr>WISUDA</vt:lpstr>
      <vt:lpstr> PELANGGARAN AKADEMIK </vt:lpstr>
      <vt:lpstr>PowerPoint Presentation</vt:lpstr>
      <vt:lpstr>PowerPoint Presentation</vt:lpstr>
      <vt:lpstr> SANKSI TERHADAP PELANGGARAN AKADEMIK </vt:lpstr>
      <vt:lpstr>SANKSI TERHADAP PELANGGARAN AKADEMIK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PEDOMAN AKADEMIK DAN KEMAHASISWAAN</dc:title>
  <dc:creator>USER</dc:creator>
  <cp:lastModifiedBy>KUSTIYONO</cp:lastModifiedBy>
  <cp:revision>21</cp:revision>
  <dcterms:created xsi:type="dcterms:W3CDTF">2017-08-27T08:10:27Z</dcterms:created>
  <dcterms:modified xsi:type="dcterms:W3CDTF">2020-08-29T05:39:52Z</dcterms:modified>
</cp:coreProperties>
</file>