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2" r:id="rId4"/>
    <p:sldId id="257" r:id="rId5"/>
    <p:sldId id="259" r:id="rId6"/>
    <p:sldId id="260" r:id="rId7"/>
    <p:sldId id="258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15A4B52-F293-452C-A651-234F7B703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3211" y="0"/>
            <a:ext cx="1842746" cy="183046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914C29-4DF0-4D02-9B86-F3B444787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385" y="2651172"/>
            <a:ext cx="8361229" cy="2098226"/>
          </a:xfrm>
        </p:spPr>
        <p:txBody>
          <a:bodyPr/>
          <a:lstStyle/>
          <a:p>
            <a:r>
              <a:rPr lang="id-ID" dirty="0"/>
              <a:t>BIRO ADMINISTRASI AKADEMIK DAN KEMAHASISWAAN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4A34FB-3FB7-4360-A992-7B85761D6A4C}"/>
              </a:ext>
            </a:extLst>
          </p:cNvPr>
          <p:cNvSpPr/>
          <p:nvPr/>
        </p:nvSpPr>
        <p:spPr>
          <a:xfrm>
            <a:off x="604949" y="5108444"/>
            <a:ext cx="33970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BAAK UNW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178632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87EE908-16A5-4ED1-8424-2CCE4EB52693}"/>
              </a:ext>
            </a:extLst>
          </p:cNvPr>
          <p:cNvSpPr/>
          <p:nvPr/>
        </p:nvSpPr>
        <p:spPr>
          <a:xfrm>
            <a:off x="5235575" y="36830"/>
            <a:ext cx="1619250" cy="12573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EC17618-0C93-4DD4-9750-52449638A2E3}"/>
              </a:ext>
            </a:extLst>
          </p:cNvPr>
          <p:cNvSpPr/>
          <p:nvPr/>
        </p:nvSpPr>
        <p:spPr>
          <a:xfrm>
            <a:off x="2120900" y="1995025"/>
            <a:ext cx="1276350" cy="12954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6BFBC6-81EC-4C96-8881-9AF52A950919}"/>
              </a:ext>
            </a:extLst>
          </p:cNvPr>
          <p:cNvSpPr/>
          <p:nvPr/>
        </p:nvSpPr>
        <p:spPr>
          <a:xfrm>
            <a:off x="256056" y="4111747"/>
            <a:ext cx="1209675" cy="129540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F9D02AC-AE57-4FC7-8533-8246C19D4AE7}"/>
              </a:ext>
            </a:extLst>
          </p:cNvPr>
          <p:cNvSpPr/>
          <p:nvPr/>
        </p:nvSpPr>
        <p:spPr>
          <a:xfrm>
            <a:off x="1563706" y="4111747"/>
            <a:ext cx="1143000" cy="1295400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C0E0564-20B1-44CB-B09D-1AE8D133B80C}"/>
              </a:ext>
            </a:extLst>
          </p:cNvPr>
          <p:cNvSpPr/>
          <p:nvPr/>
        </p:nvSpPr>
        <p:spPr>
          <a:xfrm>
            <a:off x="2786787" y="4094629"/>
            <a:ext cx="1123950" cy="1295400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598CE90-6979-4A02-AEB0-99EAD8C800B3}"/>
              </a:ext>
            </a:extLst>
          </p:cNvPr>
          <p:cNvSpPr/>
          <p:nvPr/>
        </p:nvSpPr>
        <p:spPr>
          <a:xfrm>
            <a:off x="4014356" y="4094629"/>
            <a:ext cx="1028700" cy="1295400"/>
          </a:xfrm>
          <a:prstGeom prst="roundRect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BD4A634-7855-4ADE-A83E-4DD0558C3E62}"/>
              </a:ext>
            </a:extLst>
          </p:cNvPr>
          <p:cNvSpPr/>
          <p:nvPr/>
        </p:nvSpPr>
        <p:spPr>
          <a:xfrm>
            <a:off x="5146675" y="4116765"/>
            <a:ext cx="1028700" cy="1295400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B7C74A-E4A4-4EC7-8CE1-E53BE727D590}"/>
              </a:ext>
            </a:extLst>
          </p:cNvPr>
          <p:cNvSpPr/>
          <p:nvPr/>
        </p:nvSpPr>
        <p:spPr>
          <a:xfrm>
            <a:off x="6278994" y="4087383"/>
            <a:ext cx="1028700" cy="1295400"/>
          </a:xfrm>
          <a:prstGeom prst="roundRect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12" name="Kotak Teks 2">
            <a:extLst>
              <a:ext uri="{FF2B5EF4-FFF2-40B4-BE49-F238E27FC236}">
                <a16:creationId xmlns:a16="http://schemas.microsoft.com/office/drawing/2014/main" id="{E65D9470-6EC9-4D68-B83F-7E525C885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1284288"/>
            <a:ext cx="292417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Ka. Biro Admimistrasi Akademik dan Kemahasiswaan</a:t>
            </a:r>
            <a:endParaRPr kumimoji="0" lang="id-ID" altLang="id-ID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Agung Wibowo</a:t>
            </a:r>
            <a:endParaRPr kumimoji="0" lang="id-ID" altLang="id-ID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 Box 20">
            <a:extLst>
              <a:ext uri="{FF2B5EF4-FFF2-40B4-BE49-F238E27FC236}">
                <a16:creationId xmlns:a16="http://schemas.microsoft.com/office/drawing/2014/main" id="{1E422F69-3B23-4E6C-98F7-360BFA1D8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387" y="3308854"/>
            <a:ext cx="23526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Kepala Bagian Administrasi Akademik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Dian Triana </a:t>
            </a:r>
            <a:r>
              <a:rPr kumimoji="0" lang="id-ID" altLang="id-ID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Pran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491ADD2F-7A0E-47CC-B78F-7E47A957A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254" y="5429981"/>
            <a:ext cx="92373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 Akademik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Prodi</a:t>
            </a: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PGSD, PGPAUD, TI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 </a:t>
            </a:r>
            <a:r>
              <a:rPr kumimoji="0" lang="id-ID" altLang="id-ID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Antriyani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Box 9">
            <a:extLst>
              <a:ext uri="{FF2B5EF4-FFF2-40B4-BE49-F238E27FC236}">
                <a16:creationId xmlns:a16="http://schemas.microsoft.com/office/drawing/2014/main" id="{37F8F78C-4727-4F04-A8AA-CC8152235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1109" y="5464796"/>
            <a:ext cx="1158875" cy="926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 Akademik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Prodi</a:t>
            </a: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Fashion, Digital, </a:t>
            </a:r>
            <a:r>
              <a:rPr kumimoji="0" lang="id-ID" altLang="id-ID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Ritail</a:t>
            </a: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id-ID" altLang="id-ID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IKor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Nurhidayati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8">
            <a:extLst>
              <a:ext uri="{FF2B5EF4-FFF2-40B4-BE49-F238E27FC236}">
                <a16:creationId xmlns:a16="http://schemas.microsoft.com/office/drawing/2014/main" id="{5F5BA11E-428D-4F9F-9C04-3F159DAC7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0033" y="5464796"/>
            <a:ext cx="1193974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 Akademik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Prodi</a:t>
            </a: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Farmasi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Isbandi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11">
            <a:extLst>
              <a:ext uri="{FF2B5EF4-FFF2-40B4-BE49-F238E27FC236}">
                <a16:creationId xmlns:a16="http://schemas.microsoft.com/office/drawing/2014/main" id="{1E2A53F2-2B64-42C0-AFB4-E8CFA1995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9418" y="5474562"/>
            <a:ext cx="1193974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 Akademik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Prodi</a:t>
            </a: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Keperawatan dan </a:t>
            </a:r>
            <a:r>
              <a:rPr kumimoji="0" lang="id-ID" altLang="id-ID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Ners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Wina Febi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12">
            <a:extLst>
              <a:ext uri="{FF2B5EF4-FFF2-40B4-BE49-F238E27FC236}">
                <a16:creationId xmlns:a16="http://schemas.microsoft.com/office/drawing/2014/main" id="{C2B713DF-72B3-450F-B4C6-07952A565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6985" y="5479772"/>
            <a:ext cx="1241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 Akademik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Prodi</a:t>
            </a: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Inggris, Jepang, Hukum, Akuntansi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Vita </a:t>
            </a:r>
            <a:r>
              <a:rPr kumimoji="0" lang="id-ID" altLang="id-ID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Tantriyati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D69A997-BA97-463B-859A-4DA398780332}"/>
              </a:ext>
            </a:extLst>
          </p:cNvPr>
          <p:cNvSpPr/>
          <p:nvPr/>
        </p:nvSpPr>
        <p:spPr>
          <a:xfrm>
            <a:off x="8147828" y="2008173"/>
            <a:ext cx="1112356" cy="1295400"/>
          </a:xfrm>
          <a:prstGeom prst="round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588B284D-F869-492D-B2B6-D14BB3F94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2336" y="3327041"/>
            <a:ext cx="26183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Kepala Bagian Administrasi Kemahasiswaan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Senja Dwi Prasetyani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Box 13">
            <a:extLst>
              <a:ext uri="{FF2B5EF4-FFF2-40B4-BE49-F238E27FC236}">
                <a16:creationId xmlns:a16="http://schemas.microsoft.com/office/drawing/2014/main" id="{82E216B6-211F-4632-AFE9-9281F5361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5375" y="5474562"/>
            <a:ext cx="1365250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 Akademik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Prodi</a:t>
            </a: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Kebidanan, </a:t>
            </a:r>
            <a:r>
              <a:rPr kumimoji="0" lang="id-ID" altLang="id-ID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KesMas</a:t>
            </a: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Gizi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 Wuri Handayani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22F97E-4913-4006-A117-02513BAFBBEC}"/>
              </a:ext>
            </a:extLst>
          </p:cNvPr>
          <p:cNvCxnSpPr>
            <a:cxnSpLocks/>
          </p:cNvCxnSpPr>
          <p:nvPr/>
        </p:nvCxnSpPr>
        <p:spPr>
          <a:xfrm>
            <a:off x="2662555" y="1949705"/>
            <a:ext cx="8353585" cy="2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CC540BF-B271-40ED-9866-08F871D96BC3}"/>
              </a:ext>
            </a:extLst>
          </p:cNvPr>
          <p:cNvSpPr/>
          <p:nvPr/>
        </p:nvSpPr>
        <p:spPr>
          <a:xfrm>
            <a:off x="7576542" y="4063129"/>
            <a:ext cx="1028700" cy="1311910"/>
          </a:xfrm>
          <a:prstGeom prst="roundRect">
            <a:avLst/>
          </a:prstGeom>
          <a:blipFill>
            <a:blip r:embed="rId11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A82228B-D277-46A0-8D6A-6086A9AB3F66}"/>
              </a:ext>
            </a:extLst>
          </p:cNvPr>
          <p:cNvSpPr/>
          <p:nvPr/>
        </p:nvSpPr>
        <p:spPr>
          <a:xfrm>
            <a:off x="8912888" y="4068050"/>
            <a:ext cx="1084222" cy="1295400"/>
          </a:xfrm>
          <a:prstGeom prst="roundRect">
            <a:avLst/>
          </a:prstGeom>
          <a:blipFill>
            <a:blip r:embed="rId1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F2411381-A1FA-4ED6-AC86-91B0BB70E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203" y="5464796"/>
            <a:ext cx="1365250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 Kemahasiswaan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Imam Santoso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Text Box 16">
            <a:extLst>
              <a:ext uri="{FF2B5EF4-FFF2-40B4-BE49-F238E27FC236}">
                <a16:creationId xmlns:a16="http://schemas.microsoft.com/office/drawing/2014/main" id="{A31EDF57-781B-4774-B8CC-FC5497152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7512" y="5489902"/>
            <a:ext cx="1365250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 Kemahasiswaan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Cahya Nugraheni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A0C164C-4426-4A9E-AF72-572ED9C93BE9}"/>
              </a:ext>
            </a:extLst>
          </p:cNvPr>
          <p:cNvCxnSpPr>
            <a:cxnSpLocks/>
          </p:cNvCxnSpPr>
          <p:nvPr/>
        </p:nvCxnSpPr>
        <p:spPr>
          <a:xfrm flipV="1">
            <a:off x="914400" y="3952009"/>
            <a:ext cx="5755640" cy="31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7A28C71-DEB8-4C35-A0A0-3FA1DBC3CC22}"/>
              </a:ext>
            </a:extLst>
          </p:cNvPr>
          <p:cNvCxnSpPr/>
          <p:nvPr/>
        </p:nvCxnSpPr>
        <p:spPr>
          <a:xfrm flipV="1">
            <a:off x="7748966" y="3966704"/>
            <a:ext cx="1910080" cy="1333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D315DA2-4914-4085-8895-EB8A5915BDD4}"/>
              </a:ext>
            </a:extLst>
          </p:cNvPr>
          <p:cNvSpPr/>
          <p:nvPr/>
        </p:nvSpPr>
        <p:spPr>
          <a:xfrm>
            <a:off x="10550819" y="2001661"/>
            <a:ext cx="1276350" cy="1295400"/>
          </a:xfrm>
          <a:prstGeom prst="roundRect">
            <a:avLst/>
          </a:prstGeom>
          <a:blipFill>
            <a:blip r:embed="rId1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d-ID"/>
          </a:p>
        </p:txBody>
      </p:sp>
      <p:sp>
        <p:nvSpPr>
          <p:cNvPr id="30" name="Text Box 25">
            <a:extLst>
              <a:ext uri="{FF2B5EF4-FFF2-40B4-BE49-F238E27FC236}">
                <a16:creationId xmlns:a16="http://schemas.microsoft.com/office/drawing/2014/main" id="{E7994E64-F7C3-4A57-90E1-0D2C20A5D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4756" y="3382270"/>
            <a:ext cx="17684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Kepala Bagian Pengembangan dan </a:t>
            </a:r>
            <a:r>
              <a:rPr kumimoji="0" lang="id-ID" altLang="id-ID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Kerjasama</a:t>
            </a:r>
            <a:endParaRPr kumimoji="0" lang="id-ID" alt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 </a:t>
            </a:r>
            <a:r>
              <a:rPr kumimoji="0" lang="id-ID" altLang="id-ID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Ismailiyanto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8">
            <a:extLst>
              <a:ext uri="{FF2B5EF4-FFF2-40B4-BE49-F238E27FC236}">
                <a16:creationId xmlns:a16="http://schemas.microsoft.com/office/drawing/2014/main" id="{C28283AC-DD7A-4709-840E-C84A72041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25B56D-573E-4E3A-BD8F-90E4216E5894}"/>
              </a:ext>
            </a:extLst>
          </p:cNvPr>
          <p:cNvSpPr txBox="1"/>
          <p:nvPr/>
        </p:nvSpPr>
        <p:spPr>
          <a:xfrm>
            <a:off x="914400" y="255428"/>
            <a:ext cx="3897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/>
              <a:t>STRUKTUR ORGANISASI</a:t>
            </a:r>
          </a:p>
          <a:p>
            <a:pPr algn="ctr"/>
            <a:r>
              <a:rPr lang="id-ID" sz="2800" b="1" dirty="0"/>
              <a:t>BAAK UNW</a:t>
            </a:r>
          </a:p>
        </p:txBody>
      </p:sp>
    </p:spTree>
    <p:extLst>
      <p:ext uri="{BB962C8B-B14F-4D97-AF65-F5344CB8AC3E}">
        <p14:creationId xmlns:p14="http://schemas.microsoft.com/office/powerpoint/2010/main" val="315324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076BE-C62C-4F8A-BB12-651989DB9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PANDUAN AKADEMIK DAN KEMAHASISWAAN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918D2-3E4C-444D-BFE0-FD4A913A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z="3600" dirty="0"/>
              <a:t>Dapat dilihat pada </a:t>
            </a:r>
            <a:r>
              <a:rPr lang="id-ID" sz="3600" u="sng" dirty="0"/>
              <a:t>siakad.unw.ac.id </a:t>
            </a:r>
            <a:r>
              <a:rPr lang="id-ID" sz="3600" dirty="0"/>
              <a:t>pada akun masing-masing mahasiswa di menu Panduan:</a:t>
            </a:r>
          </a:p>
          <a:p>
            <a:pPr lvl="1"/>
            <a:r>
              <a:rPr lang="id-ID" sz="3600" dirty="0"/>
              <a:t>Panduan Akademik</a:t>
            </a:r>
          </a:p>
          <a:p>
            <a:pPr lvl="1"/>
            <a:r>
              <a:rPr lang="id-ID" sz="3600" dirty="0"/>
              <a:t>Kode Etik Mahasiswa</a:t>
            </a:r>
          </a:p>
          <a:p>
            <a:pPr lvl="1"/>
            <a:r>
              <a:rPr lang="id-ID" sz="3600" dirty="0"/>
              <a:t>Panduan Penyusunan Tugas Akhir</a:t>
            </a:r>
          </a:p>
          <a:p>
            <a:pPr lvl="1"/>
            <a:r>
              <a:rPr lang="id-ID" sz="3600" dirty="0"/>
              <a:t>Panduan Registrasi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254540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0BEB49-9772-4583-8FEF-23035D7BF6C9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7375550" y="48718"/>
            <a:ext cx="20182147" cy="68092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75BB8D-8A57-48F5-837E-2F5B963B0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88167"/>
          </a:xfrm>
        </p:spPr>
        <p:txBody>
          <a:bodyPr/>
          <a:lstStyle/>
          <a:p>
            <a:r>
              <a:rPr lang="id-ID" dirty="0"/>
              <a:t>ADMINISTRASI AKADEMIK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E7F85-F1C1-4627-90F9-B515C48A8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39056"/>
            <a:ext cx="9601200" cy="4428344"/>
          </a:xfrm>
        </p:spPr>
        <p:txBody>
          <a:bodyPr>
            <a:normAutofit fontScale="92500" lnSpcReduction="10000"/>
          </a:bodyPr>
          <a:lstStyle/>
          <a:p>
            <a:r>
              <a:rPr lang="id-ID" sz="4000" dirty="0"/>
              <a:t>Sistem Informasi Akademik  meliputi KRS, KHS, Transkrip Nilai, Ijazah dan alur registrasi dapat dilihat di </a:t>
            </a:r>
            <a:r>
              <a:rPr lang="id-ID" sz="4000" u="sng" dirty="0">
                <a:solidFill>
                  <a:srgbClr val="002060"/>
                </a:solidFill>
              </a:rPr>
              <a:t>siakad.unw.ac.id </a:t>
            </a:r>
            <a:endParaRPr lang="id-ID" sz="4000" dirty="0"/>
          </a:p>
          <a:p>
            <a:r>
              <a:rPr lang="id-ID" sz="4000" dirty="0"/>
              <a:t>Status Keaktifan Mahasiswa (Aktif, Cuti, Non-Aktif/Mangkir)</a:t>
            </a:r>
          </a:p>
          <a:p>
            <a:r>
              <a:rPr lang="id-ID" sz="4000" dirty="0"/>
              <a:t>Pencatatan Data Akademik mahasiswa di Pangkalan Data Pendidikan Tinggi</a:t>
            </a:r>
          </a:p>
          <a:p>
            <a:pPr marL="0" indent="0">
              <a:buNone/>
            </a:pPr>
            <a:r>
              <a:rPr lang="id-ID" sz="4000" dirty="0"/>
              <a:t>	(</a:t>
            </a:r>
            <a:r>
              <a:rPr lang="id-ID" sz="4000" u="sng" dirty="0">
                <a:solidFill>
                  <a:srgbClr val="002060"/>
                </a:solidFill>
              </a:rPr>
              <a:t>pddikti.kemendikbud.go.id</a:t>
            </a:r>
            <a:r>
              <a:rPr lang="id-ID" sz="4000" dirty="0"/>
              <a:t>)</a:t>
            </a:r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8786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80EF9E-F218-4F08-B2BB-F651F0D92F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8425" y="241252"/>
            <a:ext cx="11339748" cy="63754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F91C3F-8C0E-4BE2-87C5-FDB4E00C4A89}"/>
              </a:ext>
            </a:extLst>
          </p:cNvPr>
          <p:cNvSpPr txBox="1"/>
          <p:nvPr/>
        </p:nvSpPr>
        <p:spPr>
          <a:xfrm>
            <a:off x="2743201" y="4992915"/>
            <a:ext cx="5370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PANDUAN PENGISIAN BIODATA DAN KRS MAHASISWA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3731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80F34B8-4A94-40E0-874C-5A4CAA526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1213" y="284334"/>
            <a:ext cx="11002962" cy="618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6585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930BC7-5D33-44A5-A60E-6DB6C2E2B063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7557729" y="46221"/>
            <a:ext cx="20182147" cy="68092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A91011-25BD-4745-A9FA-DA43F7E08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ADMINISTRASI KEMAHASISWAAN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051AF-1B5C-4934-B675-D348F4E6B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64105"/>
            <a:ext cx="9601200" cy="4503295"/>
          </a:xfrm>
        </p:spPr>
        <p:txBody>
          <a:bodyPr>
            <a:normAutofit/>
          </a:bodyPr>
          <a:lstStyle/>
          <a:p>
            <a:r>
              <a:rPr lang="id-ID" sz="4000" dirty="0"/>
              <a:t>Informasi Nomor Induk Mahasiswa (NIM) di siakad.unw.ac.id pada menu info akademik</a:t>
            </a:r>
          </a:p>
          <a:p>
            <a:r>
              <a:rPr lang="id-ID" sz="4000" dirty="0"/>
              <a:t>Keaktifan dalam mengikuti kegiatan kemahasiswaan          SKPI (Surat Keterangan Pendamping Ijazah)</a:t>
            </a:r>
          </a:p>
          <a:p>
            <a:r>
              <a:rPr lang="id-ID" sz="4000" dirty="0"/>
              <a:t>Beasiswa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5364818-F946-400D-8B0A-9B733E08D8E1}"/>
              </a:ext>
            </a:extLst>
          </p:cNvPr>
          <p:cNvSpPr/>
          <p:nvPr/>
        </p:nvSpPr>
        <p:spPr>
          <a:xfrm>
            <a:off x="5486400" y="3989257"/>
            <a:ext cx="944380" cy="3147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50055270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714F726-6F7B-4FE3-BED6-BBDA6333E2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4458" y="147381"/>
            <a:ext cx="11306241" cy="635665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77D8BF6-144A-40A0-9EA8-34267A8EA69B}"/>
              </a:ext>
            </a:extLst>
          </p:cNvPr>
          <p:cNvSpPr/>
          <p:nvPr/>
        </p:nvSpPr>
        <p:spPr>
          <a:xfrm>
            <a:off x="3802743" y="1957791"/>
            <a:ext cx="3947886" cy="4020457"/>
          </a:xfrm>
          <a:prstGeom prst="ellipse">
            <a:avLst/>
          </a:prstGeom>
          <a:noFill/>
          <a:ln w="508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9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80</TotalTime>
  <Words>237</Words>
  <Application>Microsoft Office PowerPoint</Application>
  <PresentationFormat>Widescreen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Franklin Gothic Book</vt:lpstr>
      <vt:lpstr>Crop</vt:lpstr>
      <vt:lpstr>BIRO ADMINISTRASI AKADEMIK DAN KEMAHASISWAAN</vt:lpstr>
      <vt:lpstr>PowerPoint Presentation</vt:lpstr>
      <vt:lpstr>PANDUAN AKADEMIK DAN KEMAHASISWAAN</vt:lpstr>
      <vt:lpstr>ADMINISTRASI AKADEMIK</vt:lpstr>
      <vt:lpstr>PowerPoint Presentation</vt:lpstr>
      <vt:lpstr>PowerPoint Presentation</vt:lpstr>
      <vt:lpstr>ADMINISTRASI KEMAHASISWAAN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BIRO ADMINISTRASI AKADEMIK DAN KEMAHASISWAAN</dc:title>
  <dc:creator>Mikael Agung Wibowo</dc:creator>
  <cp:lastModifiedBy>Mikael Agung Wibowo</cp:lastModifiedBy>
  <cp:revision>14</cp:revision>
  <dcterms:created xsi:type="dcterms:W3CDTF">2020-08-02T11:16:38Z</dcterms:created>
  <dcterms:modified xsi:type="dcterms:W3CDTF">2020-08-30T13:47:34Z</dcterms:modified>
</cp:coreProperties>
</file>