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30"/>
  </p:handoutMasterIdLst>
  <p:sldIdLst>
    <p:sldId id="256" r:id="rId2"/>
    <p:sldId id="257" r:id="rId3"/>
    <p:sldId id="286" r:id="rId4"/>
    <p:sldId id="275" r:id="rId5"/>
    <p:sldId id="276" r:id="rId6"/>
    <p:sldId id="277" r:id="rId7"/>
    <p:sldId id="288" r:id="rId8"/>
    <p:sldId id="289" r:id="rId9"/>
    <p:sldId id="259" r:id="rId10"/>
    <p:sldId id="279" r:id="rId11"/>
    <p:sldId id="291" r:id="rId12"/>
    <p:sldId id="281" r:id="rId13"/>
    <p:sldId id="282" r:id="rId14"/>
    <p:sldId id="283" r:id="rId15"/>
    <p:sldId id="290" r:id="rId16"/>
    <p:sldId id="287" r:id="rId17"/>
    <p:sldId id="284" r:id="rId18"/>
    <p:sldId id="285" r:id="rId19"/>
    <p:sldId id="292" r:id="rId20"/>
    <p:sldId id="267" r:id="rId21"/>
    <p:sldId id="260" r:id="rId22"/>
    <p:sldId id="268" r:id="rId23"/>
    <p:sldId id="269" r:id="rId24"/>
    <p:sldId id="270" r:id="rId25"/>
    <p:sldId id="271" r:id="rId26"/>
    <p:sldId id="272" r:id="rId27"/>
    <p:sldId id="273" r:id="rId28"/>
    <p:sldId id="274" r:id="rId29"/>
  </p:sldIdLst>
  <p:sldSz cx="9144000" cy="6858000" type="screen4x3"/>
  <p:notesSz cx="7053263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1422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246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56414" cy="465455"/>
          </a:xfrm>
          <a:prstGeom prst="rect">
            <a:avLst/>
          </a:prstGeom>
        </p:spPr>
        <p:txBody>
          <a:bodyPr vert="horz" lIns="93497" tIns="46749" rIns="93497" bIns="4674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95217" y="0"/>
            <a:ext cx="3056414" cy="465455"/>
          </a:xfrm>
          <a:prstGeom prst="rect">
            <a:avLst/>
          </a:prstGeom>
        </p:spPr>
        <p:txBody>
          <a:bodyPr vert="horz" lIns="93497" tIns="46749" rIns="93497" bIns="46749" rtlCol="0"/>
          <a:lstStyle>
            <a:lvl1pPr algn="r">
              <a:defRPr sz="1200"/>
            </a:lvl1pPr>
          </a:lstStyle>
          <a:p>
            <a:fld id="{49CE5EC9-AD16-432F-BDE9-E239B1E62139}" type="datetimeFigureOut">
              <a:rPr lang="en-US" smtClean="0"/>
              <a:pPr/>
              <a:t>8/31/2020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2029"/>
            <a:ext cx="3056414" cy="465455"/>
          </a:xfrm>
          <a:prstGeom prst="rect">
            <a:avLst/>
          </a:prstGeom>
        </p:spPr>
        <p:txBody>
          <a:bodyPr vert="horz" lIns="93497" tIns="46749" rIns="93497" bIns="4674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95217" y="8842029"/>
            <a:ext cx="3056414" cy="465455"/>
          </a:xfrm>
          <a:prstGeom prst="rect">
            <a:avLst/>
          </a:prstGeom>
        </p:spPr>
        <p:txBody>
          <a:bodyPr vert="horz" lIns="93497" tIns="46749" rIns="93497" bIns="46749" rtlCol="0" anchor="b"/>
          <a:lstStyle>
            <a:lvl1pPr algn="r">
              <a:defRPr sz="1200"/>
            </a:lvl1pPr>
          </a:lstStyle>
          <a:p>
            <a:fld id="{D857D3E5-C618-45A3-B074-F66FECAA6E1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68445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8572C-6A5A-4DDC-8EB4-AC356CE545C7}" type="datetimeFigureOut">
              <a:rPr lang="en-US" smtClean="0"/>
              <a:pPr/>
              <a:t>8/31/2020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9D3E1-826C-43D1-810C-2857290622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8572C-6A5A-4DDC-8EB4-AC356CE545C7}" type="datetimeFigureOut">
              <a:rPr lang="en-US" smtClean="0"/>
              <a:pPr/>
              <a:t>8/31/2020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9D3E1-826C-43D1-810C-2857290622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8572C-6A5A-4DDC-8EB4-AC356CE545C7}" type="datetimeFigureOut">
              <a:rPr lang="en-US" smtClean="0"/>
              <a:pPr/>
              <a:t>8/31/2020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9D3E1-826C-43D1-810C-2857290622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8572C-6A5A-4DDC-8EB4-AC356CE545C7}" type="datetimeFigureOut">
              <a:rPr lang="en-US" smtClean="0"/>
              <a:pPr/>
              <a:t>8/31/2020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9D3E1-826C-43D1-810C-2857290622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8572C-6A5A-4DDC-8EB4-AC356CE545C7}" type="datetimeFigureOut">
              <a:rPr lang="en-US" smtClean="0"/>
              <a:pPr/>
              <a:t>8/31/2020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9D3E1-826C-43D1-810C-2857290622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8572C-6A5A-4DDC-8EB4-AC356CE545C7}" type="datetimeFigureOut">
              <a:rPr lang="en-US" smtClean="0"/>
              <a:pPr/>
              <a:t>8/31/2020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9D3E1-826C-43D1-810C-2857290622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8572C-6A5A-4DDC-8EB4-AC356CE545C7}" type="datetimeFigureOut">
              <a:rPr lang="en-US" smtClean="0"/>
              <a:pPr/>
              <a:t>8/31/2020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9D3E1-826C-43D1-810C-2857290622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8572C-6A5A-4DDC-8EB4-AC356CE545C7}" type="datetimeFigureOut">
              <a:rPr lang="en-US" smtClean="0"/>
              <a:pPr/>
              <a:t>8/31/2020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9D3E1-826C-43D1-810C-2857290622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8572C-6A5A-4DDC-8EB4-AC356CE545C7}" type="datetimeFigureOut">
              <a:rPr lang="en-US" smtClean="0"/>
              <a:pPr/>
              <a:t>8/31/2020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9D3E1-826C-43D1-810C-2857290622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8572C-6A5A-4DDC-8EB4-AC356CE545C7}" type="datetimeFigureOut">
              <a:rPr lang="en-US" smtClean="0"/>
              <a:pPr/>
              <a:t>8/31/2020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9D3E1-826C-43D1-810C-2857290622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8572C-6A5A-4DDC-8EB4-AC356CE545C7}" type="datetimeFigureOut">
              <a:rPr lang="en-US" smtClean="0"/>
              <a:pPr/>
              <a:t>8/31/2020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9D3E1-826C-43D1-810C-2857290622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38572C-6A5A-4DDC-8EB4-AC356CE545C7}" type="datetimeFigureOut">
              <a:rPr lang="en-US" smtClean="0"/>
              <a:pPr/>
              <a:t>8/31/2020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89D3E1-826C-43D1-810C-28572906224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590801"/>
            <a:ext cx="7772400" cy="1676399"/>
          </a:xfrm>
        </p:spPr>
        <p:txBody>
          <a:bodyPr>
            <a:normAutofit fontScale="90000"/>
          </a:bodyPr>
          <a:lstStyle/>
          <a:p>
            <a:r>
              <a:rPr lang="en-US" b="1" dirty="0"/>
              <a:t/>
            </a:r>
            <a:br>
              <a:rPr lang="en-US" b="1" dirty="0"/>
            </a:br>
            <a:r>
              <a:rPr lang="en-US" b="1" dirty="0"/>
              <a:t/>
            </a:r>
            <a:br>
              <a:rPr lang="en-US" b="1" dirty="0"/>
            </a:br>
            <a:r>
              <a:rPr lang="en-US" b="1" dirty="0"/>
              <a:t/>
            </a:r>
            <a:br>
              <a:rPr lang="en-US" b="1" dirty="0"/>
            </a:br>
            <a:r>
              <a:rPr lang="en-US" b="1" dirty="0"/>
              <a:t/>
            </a:r>
            <a:br>
              <a:rPr lang="en-US" b="1" dirty="0"/>
            </a:br>
            <a:r>
              <a:rPr lang="en-US" b="1" dirty="0"/>
              <a:t>KURIKULUM</a:t>
            </a:r>
            <a:r>
              <a:rPr lang="en-US" dirty="0"/>
              <a:t/>
            </a:r>
            <a:br>
              <a:rPr lang="en-US" dirty="0"/>
            </a:br>
            <a:r>
              <a:rPr lang="en-US" b="1" dirty="0"/>
              <a:t>BERBASIS KERANGKA KUALIFIKASI NASIONAL INDONESIA (KKNI)- </a:t>
            </a:r>
            <a:br>
              <a:rPr lang="en-US" b="1" dirty="0"/>
            </a:br>
            <a:r>
              <a:rPr lang="en-US" b="1" dirty="0"/>
              <a:t>SN DIKTI</a:t>
            </a:r>
            <a:r>
              <a:rPr lang="en-US" dirty="0"/>
              <a:t/>
            </a:r>
            <a:br>
              <a:rPr lang="en-US" dirty="0"/>
            </a:br>
            <a:r>
              <a:rPr lang="en-US" b="1" dirty="0"/>
              <a:t> </a:t>
            </a:r>
            <a:r>
              <a:rPr lang="en-US" dirty="0"/>
              <a:t/>
            </a:r>
            <a:br>
              <a:rPr lang="en-US" dirty="0"/>
            </a:br>
            <a:r>
              <a:rPr lang="en-US" b="1" dirty="0"/>
              <a:t> 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5400" y="4876800"/>
            <a:ext cx="6400800" cy="1752600"/>
          </a:xfrm>
        </p:spPr>
        <p:txBody>
          <a:bodyPr>
            <a:normAutofit fontScale="70000" lnSpcReduction="20000"/>
          </a:bodyPr>
          <a:lstStyle/>
          <a:p>
            <a:r>
              <a:rPr lang="en-US" b="1" dirty="0"/>
              <a:t>PROGRAM SARJANA (S1)</a:t>
            </a:r>
            <a:r>
              <a:rPr lang="en-US" dirty="0"/>
              <a:t/>
            </a:r>
            <a:br>
              <a:rPr lang="en-US" dirty="0"/>
            </a:br>
            <a:r>
              <a:rPr lang="en-US" b="1" dirty="0"/>
              <a:t>PROGRAM STUDI GIZI </a:t>
            </a:r>
          </a:p>
          <a:p>
            <a:r>
              <a:rPr lang="en-US" b="1" dirty="0"/>
              <a:t>FAKULTAS ILMU KESEHATAN</a:t>
            </a:r>
          </a:p>
          <a:p>
            <a:r>
              <a:rPr lang="en-US" b="1" dirty="0"/>
              <a:t>UNIVERSITAS NGUDI WALUYO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5" name="Picture 4" descr="LOGO UNW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4250" y="125941"/>
            <a:ext cx="2095500" cy="208385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b="1" dirty="0">
                <a:solidFill>
                  <a:srgbClr val="FFC000"/>
                </a:solidFill>
              </a:rPr>
              <a:t>VISI DAN MISI </a:t>
            </a:r>
            <a:br>
              <a:rPr lang="en-US" sz="3200" b="1" dirty="0">
                <a:solidFill>
                  <a:srgbClr val="FFC000"/>
                </a:solidFill>
              </a:rPr>
            </a:br>
            <a:r>
              <a:rPr lang="en-US" sz="3200" b="1" dirty="0">
                <a:solidFill>
                  <a:srgbClr val="FFC000"/>
                </a:solidFill>
              </a:rPr>
              <a:t>PROGRAM STUDI GIZI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33600"/>
            <a:ext cx="8229600" cy="3992563"/>
          </a:xfrm>
        </p:spPr>
        <p:txBody>
          <a:bodyPr/>
          <a:lstStyle/>
          <a:p>
            <a:r>
              <a:rPr lang="en-US" dirty="0" err="1"/>
              <a:t>Visi</a:t>
            </a:r>
            <a:r>
              <a:rPr lang="en-US" dirty="0"/>
              <a:t> Program </a:t>
            </a:r>
            <a:r>
              <a:rPr lang="en-US" dirty="0" err="1"/>
              <a:t>Studi</a:t>
            </a:r>
            <a:r>
              <a:rPr lang="en-US" dirty="0"/>
              <a:t> </a:t>
            </a:r>
            <a:r>
              <a:rPr lang="en-US" dirty="0" err="1"/>
              <a:t>Gizi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Menjadi</a:t>
            </a:r>
            <a:r>
              <a:rPr lang="en-US" dirty="0"/>
              <a:t> program </a:t>
            </a:r>
            <a:r>
              <a:rPr lang="en-US" dirty="0" err="1"/>
              <a:t>studi</a:t>
            </a:r>
            <a:r>
              <a:rPr lang="en-US" dirty="0"/>
              <a:t> </a:t>
            </a:r>
            <a:r>
              <a:rPr lang="en-US" dirty="0" err="1"/>
              <a:t>ungggul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b="1" dirty="0" err="1">
                <a:solidFill>
                  <a:srgbClr val="FF0000"/>
                </a:solidFill>
              </a:rPr>
              <a:t>pengembangan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produk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pangan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fungsional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berbasis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pangan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lokal</a:t>
            </a:r>
            <a:r>
              <a:rPr lang="en-US" dirty="0"/>
              <a:t> yang </a:t>
            </a:r>
            <a:r>
              <a:rPr lang="en-US" dirty="0" err="1"/>
              <a:t>menghasilkan</a:t>
            </a:r>
            <a:r>
              <a:rPr lang="en-US" dirty="0"/>
              <a:t> </a:t>
            </a:r>
            <a:r>
              <a:rPr lang="en-US" dirty="0" err="1"/>
              <a:t>lulusan</a:t>
            </a:r>
            <a:r>
              <a:rPr lang="en-US" dirty="0"/>
              <a:t> </a:t>
            </a:r>
            <a:r>
              <a:rPr lang="en-US" dirty="0" err="1"/>
              <a:t>berbudaya</a:t>
            </a:r>
            <a:r>
              <a:rPr lang="en-US" dirty="0"/>
              <a:t> </a:t>
            </a:r>
            <a:r>
              <a:rPr lang="en-US" dirty="0" err="1"/>
              <a:t>sehat</a:t>
            </a:r>
            <a:r>
              <a:rPr lang="en-US" dirty="0"/>
              <a:t> dan </a:t>
            </a:r>
            <a:r>
              <a:rPr lang="en-US" dirty="0" err="1"/>
              <a:t>bereputasi</a:t>
            </a:r>
            <a:r>
              <a:rPr lang="en-US" dirty="0"/>
              <a:t> </a:t>
            </a:r>
            <a:r>
              <a:rPr lang="en-US" dirty="0" err="1"/>
              <a:t>internasional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"/>
            <a:ext cx="8229600" cy="6400800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penjabaran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visi</a:t>
            </a:r>
            <a:r>
              <a:rPr lang="en-US" dirty="0"/>
              <a:t> program </a:t>
            </a:r>
            <a:r>
              <a:rPr lang="en-US" dirty="0" err="1"/>
              <a:t>studi</a:t>
            </a:r>
            <a:r>
              <a:rPr lang="en-US" dirty="0"/>
              <a:t> yang </a:t>
            </a:r>
            <a:r>
              <a:rPr lang="en-US" dirty="0" err="1"/>
              <a:t>telah</a:t>
            </a:r>
            <a:r>
              <a:rPr lang="en-US" dirty="0"/>
              <a:t> </a:t>
            </a:r>
            <a:r>
              <a:rPr lang="en-US" dirty="0" err="1"/>
              <a:t>dirumuskan</a:t>
            </a:r>
            <a:r>
              <a:rPr lang="en-US" dirty="0"/>
              <a:t>, Program </a:t>
            </a:r>
            <a:r>
              <a:rPr lang="en-US" dirty="0" err="1"/>
              <a:t>Studi</a:t>
            </a:r>
            <a:r>
              <a:rPr lang="en-US" dirty="0"/>
              <a:t> </a:t>
            </a:r>
            <a:r>
              <a:rPr lang="en-US" dirty="0" err="1"/>
              <a:t>Ilmu</a:t>
            </a:r>
            <a:r>
              <a:rPr lang="en-US" dirty="0"/>
              <a:t> </a:t>
            </a:r>
            <a:r>
              <a:rPr lang="en-US" dirty="0" err="1"/>
              <a:t>Gizi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menyelenggarakan</a:t>
            </a:r>
            <a:r>
              <a:rPr lang="en-US" dirty="0"/>
              <a:t> </a:t>
            </a:r>
            <a:r>
              <a:rPr lang="en-US" dirty="0" err="1"/>
              <a:t>kegiatan</a:t>
            </a:r>
            <a:r>
              <a:rPr lang="en-US" dirty="0"/>
              <a:t> </a:t>
            </a:r>
            <a:r>
              <a:rPr lang="en-US" dirty="0" err="1"/>
              <a:t>pendidikan</a:t>
            </a:r>
            <a:r>
              <a:rPr lang="en-US" dirty="0"/>
              <a:t>, </a:t>
            </a:r>
            <a:r>
              <a:rPr lang="en-US" dirty="0" err="1"/>
              <a:t>penelitian</a:t>
            </a:r>
            <a:r>
              <a:rPr lang="en-US" dirty="0"/>
              <a:t>,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pengabdian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masyarakat</a:t>
            </a:r>
            <a:r>
              <a:rPr lang="en-US" dirty="0"/>
              <a:t> </a:t>
            </a:r>
            <a:r>
              <a:rPr lang="en-US" dirty="0" err="1"/>
              <a:t>di</a:t>
            </a:r>
            <a:r>
              <a:rPr lang="en-US" dirty="0"/>
              <a:t> </a:t>
            </a:r>
            <a:r>
              <a:rPr lang="en-US" dirty="0" err="1"/>
              <a:t>bidang</a:t>
            </a:r>
            <a:r>
              <a:rPr lang="en-US" dirty="0"/>
              <a:t> </a:t>
            </a:r>
            <a:r>
              <a:rPr lang="en-US" dirty="0" err="1"/>
              <a:t>gizi</a:t>
            </a:r>
            <a:r>
              <a:rPr lang="en-US" dirty="0"/>
              <a:t> </a:t>
            </a:r>
            <a:r>
              <a:rPr lang="en-US" dirty="0" err="1"/>
              <a:t>mempunyai</a:t>
            </a:r>
            <a:r>
              <a:rPr lang="en-US" dirty="0"/>
              <a:t> </a:t>
            </a:r>
            <a:r>
              <a:rPr lang="en-US" dirty="0" err="1"/>
              <a:t>misi</a:t>
            </a:r>
            <a:r>
              <a:rPr lang="en-US" dirty="0"/>
              <a:t> :</a:t>
            </a:r>
          </a:p>
          <a:p>
            <a:pPr marL="0" indent="0">
              <a:buNone/>
            </a:pPr>
            <a:endParaRPr lang="en-US" dirty="0"/>
          </a:p>
          <a:p>
            <a:pPr marL="514350" lvl="0" indent="-514350">
              <a:buFont typeface="+mj-lt"/>
              <a:buAutoNum type="arabicPeriod"/>
            </a:pPr>
            <a:r>
              <a:rPr lang="en-US" dirty="0" err="1"/>
              <a:t>Menyelenggarakan</a:t>
            </a:r>
            <a:r>
              <a:rPr lang="en-US" dirty="0"/>
              <a:t> </a:t>
            </a:r>
            <a:r>
              <a:rPr lang="en-US" b="1" dirty="0" err="1">
                <a:solidFill>
                  <a:srgbClr val="FF0000"/>
                </a:solidFill>
              </a:rPr>
              <a:t>pendidikan</a:t>
            </a:r>
            <a:r>
              <a:rPr lang="en-US" b="1" dirty="0">
                <a:solidFill>
                  <a:srgbClr val="FF0000"/>
                </a:solidFill>
              </a:rPr>
              <a:t> dan </a:t>
            </a:r>
            <a:r>
              <a:rPr lang="en-US" b="1" dirty="0" err="1">
                <a:solidFill>
                  <a:srgbClr val="FF0000"/>
                </a:solidFill>
              </a:rPr>
              <a:t>pengajaran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dirty="0" err="1"/>
              <a:t>terstandar</a:t>
            </a:r>
            <a:r>
              <a:rPr lang="en-US" dirty="0"/>
              <a:t>, </a:t>
            </a:r>
            <a:r>
              <a:rPr lang="en-US" dirty="0" err="1"/>
              <a:t>berbudaya</a:t>
            </a:r>
            <a:r>
              <a:rPr lang="en-US" dirty="0"/>
              <a:t> </a:t>
            </a:r>
            <a:r>
              <a:rPr lang="en-US" dirty="0" err="1"/>
              <a:t>sehat</a:t>
            </a:r>
            <a:r>
              <a:rPr lang="en-US" dirty="0"/>
              <a:t> dan </a:t>
            </a:r>
            <a:r>
              <a:rPr lang="en-US" dirty="0" err="1"/>
              <a:t>bereputasi</a:t>
            </a:r>
            <a:r>
              <a:rPr lang="en-US" dirty="0"/>
              <a:t> </a:t>
            </a:r>
            <a:r>
              <a:rPr lang="en-US" dirty="0" err="1"/>
              <a:t>internasional</a:t>
            </a:r>
            <a:endParaRPr lang="en-US" dirty="0"/>
          </a:p>
          <a:p>
            <a:pPr marL="514350" lvl="0" indent="-514350">
              <a:buFont typeface="+mj-lt"/>
              <a:buAutoNum type="arabicPeriod"/>
            </a:pPr>
            <a:r>
              <a:rPr lang="en-US" dirty="0" err="1"/>
              <a:t>Mengembangkan</a:t>
            </a:r>
            <a:r>
              <a:rPr lang="en-US" dirty="0"/>
              <a:t> dan </a:t>
            </a:r>
            <a:r>
              <a:rPr lang="en-US" dirty="0" err="1"/>
              <a:t>menyebarluaskan</a:t>
            </a:r>
            <a:r>
              <a:rPr lang="en-US" dirty="0"/>
              <a:t> </a:t>
            </a:r>
            <a:r>
              <a:rPr lang="en-US" dirty="0" err="1"/>
              <a:t>ilmu</a:t>
            </a:r>
            <a:r>
              <a:rPr lang="en-US" dirty="0"/>
              <a:t> </a:t>
            </a:r>
            <a:r>
              <a:rPr lang="en-US" dirty="0" err="1"/>
              <a:t>pengetahuan</a:t>
            </a:r>
            <a:r>
              <a:rPr lang="en-US" dirty="0"/>
              <a:t> dan </a:t>
            </a:r>
            <a:r>
              <a:rPr lang="en-US" dirty="0" err="1"/>
              <a:t>teknologi</a:t>
            </a:r>
            <a:r>
              <a:rPr lang="en-US" dirty="0"/>
              <a:t> </a:t>
            </a:r>
            <a:r>
              <a:rPr lang="en-US" dirty="0" err="1"/>
              <a:t>melalui</a:t>
            </a:r>
            <a:r>
              <a:rPr lang="en-US" dirty="0"/>
              <a:t> </a:t>
            </a:r>
            <a:r>
              <a:rPr lang="en-US" b="1" dirty="0" err="1">
                <a:solidFill>
                  <a:srgbClr val="FF0000"/>
                </a:solidFill>
              </a:rPr>
              <a:t>kegiatan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penelitian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dirty="0" err="1"/>
              <a:t>gizi</a:t>
            </a:r>
            <a:r>
              <a:rPr lang="en-US" dirty="0"/>
              <a:t> Kesehatan yang </a:t>
            </a:r>
            <a:r>
              <a:rPr lang="en-US" dirty="0" err="1"/>
              <a:t>mutakhir</a:t>
            </a:r>
            <a:r>
              <a:rPr lang="en-US" dirty="0"/>
              <a:t> </a:t>
            </a:r>
            <a:r>
              <a:rPr lang="en-US" dirty="0" err="1"/>
              <a:t>khususnya</a:t>
            </a:r>
            <a:r>
              <a:rPr lang="en-US" dirty="0"/>
              <a:t> di </a:t>
            </a:r>
            <a:r>
              <a:rPr lang="en-US" dirty="0" err="1"/>
              <a:t>bidang</a:t>
            </a:r>
            <a:r>
              <a:rPr lang="en-US" dirty="0"/>
              <a:t> </a:t>
            </a:r>
            <a:r>
              <a:rPr lang="en-US" dirty="0" err="1"/>
              <a:t>pengembangan</a:t>
            </a:r>
            <a:r>
              <a:rPr lang="en-US" dirty="0"/>
              <a:t> </a:t>
            </a:r>
            <a:r>
              <a:rPr lang="en-US" dirty="0" err="1"/>
              <a:t>produk</a:t>
            </a:r>
            <a:r>
              <a:rPr lang="en-US" dirty="0"/>
              <a:t> </a:t>
            </a:r>
            <a:r>
              <a:rPr lang="en-US" dirty="0" err="1"/>
              <a:t>pangan</a:t>
            </a:r>
            <a:r>
              <a:rPr lang="en-US" dirty="0"/>
              <a:t> </a:t>
            </a:r>
            <a:r>
              <a:rPr lang="en-US" dirty="0" err="1"/>
              <a:t>fungsional</a:t>
            </a:r>
            <a:r>
              <a:rPr lang="en-US" dirty="0"/>
              <a:t> </a:t>
            </a:r>
            <a:r>
              <a:rPr lang="en-US" dirty="0" err="1"/>
              <a:t>berbasis</a:t>
            </a:r>
            <a:r>
              <a:rPr lang="en-US" dirty="0"/>
              <a:t> </a:t>
            </a:r>
            <a:r>
              <a:rPr lang="en-US" dirty="0" err="1"/>
              <a:t>pangan</a:t>
            </a:r>
            <a:r>
              <a:rPr lang="en-US" dirty="0"/>
              <a:t> local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dirty="0" err="1"/>
              <a:t>Menyelenggarakan</a:t>
            </a:r>
            <a:r>
              <a:rPr lang="en-US" dirty="0"/>
              <a:t> </a:t>
            </a:r>
            <a:r>
              <a:rPr lang="en-US" b="1" dirty="0" err="1">
                <a:solidFill>
                  <a:srgbClr val="FF0000"/>
                </a:solidFill>
              </a:rPr>
              <a:t>pengabdian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kepada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masyarakat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dirty="0" err="1"/>
              <a:t>berbasis</a:t>
            </a:r>
            <a:r>
              <a:rPr lang="en-US" dirty="0"/>
              <a:t> </a:t>
            </a:r>
            <a:r>
              <a:rPr lang="en-US" dirty="0" err="1"/>
              <a:t>pemberdayaan</a:t>
            </a:r>
            <a:r>
              <a:rPr lang="en-US" dirty="0"/>
              <a:t> </a:t>
            </a:r>
            <a:r>
              <a:rPr lang="en-US" dirty="0" err="1"/>
              <a:t>masyarakat</a:t>
            </a:r>
            <a:r>
              <a:rPr lang="en-US" dirty="0"/>
              <a:t> di </a:t>
            </a:r>
            <a:r>
              <a:rPr lang="en-US" dirty="0" err="1"/>
              <a:t>bidang</a:t>
            </a:r>
            <a:r>
              <a:rPr lang="en-US" dirty="0"/>
              <a:t> </a:t>
            </a:r>
            <a:r>
              <a:rPr lang="en-US" dirty="0" err="1"/>
              <a:t>gizi</a:t>
            </a:r>
            <a:r>
              <a:rPr lang="en-US" dirty="0"/>
              <a:t> Kesehatan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dirty="0" err="1"/>
              <a:t>Membentuk</a:t>
            </a:r>
            <a:r>
              <a:rPr lang="en-US" dirty="0"/>
              <a:t> </a:t>
            </a:r>
            <a:r>
              <a:rPr lang="en-US" b="1" dirty="0" err="1">
                <a:solidFill>
                  <a:srgbClr val="FF0000"/>
                </a:solidFill>
              </a:rPr>
              <a:t>jaringan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kerja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sama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dirty="0" err="1"/>
              <a:t>dengan</a:t>
            </a:r>
            <a:r>
              <a:rPr lang="en-US" dirty="0"/>
              <a:t> para </a:t>
            </a:r>
            <a:r>
              <a:rPr lang="en-US" dirty="0" err="1"/>
              <a:t>pemangku</a:t>
            </a:r>
            <a:r>
              <a:rPr lang="en-US" dirty="0"/>
              <a:t> </a:t>
            </a:r>
            <a:r>
              <a:rPr lang="en-US" dirty="0" err="1"/>
              <a:t>kepentingan</a:t>
            </a:r>
            <a:r>
              <a:rPr lang="en-US" dirty="0"/>
              <a:t> di </a:t>
            </a:r>
            <a:r>
              <a:rPr lang="en-US" dirty="0" err="1"/>
              <a:t>dalam</a:t>
            </a:r>
            <a:r>
              <a:rPr lang="en-US" dirty="0"/>
              <a:t> dan </a:t>
            </a:r>
            <a:r>
              <a:rPr lang="en-US" dirty="0" err="1"/>
              <a:t>luar</a:t>
            </a:r>
            <a:r>
              <a:rPr lang="en-US" dirty="0"/>
              <a:t> negeri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dirty="0" err="1"/>
              <a:t>Menyelenggarakan</a:t>
            </a:r>
            <a:r>
              <a:rPr lang="en-US" dirty="0"/>
              <a:t> </a:t>
            </a:r>
            <a:r>
              <a:rPr lang="en-US" b="1" dirty="0">
                <a:solidFill>
                  <a:srgbClr val="FF0000"/>
                </a:solidFill>
              </a:rPr>
              <a:t>tata Kelola </a:t>
            </a:r>
            <a:r>
              <a:rPr lang="en-US" dirty="0"/>
              <a:t>yang </a:t>
            </a:r>
            <a:r>
              <a:rPr lang="en-US" dirty="0" err="1"/>
              <a:t>merujuk</a:t>
            </a:r>
            <a:r>
              <a:rPr lang="en-US" dirty="0"/>
              <a:t> pada S-</a:t>
            </a:r>
            <a:r>
              <a:rPr lang="en-US" dirty="0" err="1"/>
              <a:t>Dikti</a:t>
            </a:r>
            <a:r>
              <a:rPr lang="en-US" dirty="0"/>
              <a:t> dan </a:t>
            </a:r>
            <a:r>
              <a:rPr lang="en-US" dirty="0" err="1"/>
              <a:t>asosiasi</a:t>
            </a:r>
            <a:r>
              <a:rPr lang="en-US" dirty="0"/>
              <a:t> </a:t>
            </a:r>
            <a:r>
              <a:rPr lang="en-US" dirty="0" err="1"/>
              <a:t>terkait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Users\Public\Pictures\LAB-NW\IMG-20170829-WA002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Public\Pictures\LAB-NW\IMG-20170828-WA000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328738"/>
            <a:ext cx="4521681" cy="4081462"/>
          </a:xfrm>
          <a:prstGeom prst="rect">
            <a:avLst/>
          </a:prstGeom>
          <a:noFill/>
        </p:spPr>
      </p:pic>
      <p:pic>
        <p:nvPicPr>
          <p:cNvPr id="2051" name="Picture 3" descr="C:\Users\Public\Pictures\LAB-NW\IMG-20170815-WA0025.jpg"/>
          <p:cNvPicPr>
            <a:picLocks noChangeAspect="1" noChangeArrowheads="1"/>
          </p:cNvPicPr>
          <p:nvPr/>
        </p:nvPicPr>
        <p:blipFill>
          <a:blip r:embed="rId3"/>
          <a:srcRect l="4167" r="5000"/>
          <a:stretch>
            <a:fillRect/>
          </a:stretch>
        </p:blipFill>
        <p:spPr bwMode="auto">
          <a:xfrm>
            <a:off x="4583396" y="3733800"/>
            <a:ext cx="4560604" cy="2819400"/>
          </a:xfrm>
          <a:prstGeom prst="rect">
            <a:avLst/>
          </a:prstGeom>
          <a:noFill/>
        </p:spPr>
      </p:pic>
      <p:pic>
        <p:nvPicPr>
          <p:cNvPr id="2052" name="Picture 4" descr="C:\Users\Public\Pictures\LAB-NW\IMG-20170815-WA0016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73600" y="228600"/>
            <a:ext cx="4470400" cy="3352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Public\Pictures\LAB-NW\IMG-20170806-WA000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35785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24857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200" b="1" dirty="0">
                <a:solidFill>
                  <a:srgbClr val="FFC000"/>
                </a:solidFill>
              </a:rPr>
              <a:t>PROFIL LULUSAN</a:t>
            </a:r>
            <a:br>
              <a:rPr lang="en-US" sz="3200" b="1" dirty="0">
                <a:solidFill>
                  <a:srgbClr val="FFC000"/>
                </a:solidFill>
              </a:rPr>
            </a:br>
            <a:r>
              <a:rPr lang="en-US" sz="3200" b="1" dirty="0">
                <a:solidFill>
                  <a:srgbClr val="FFC000"/>
                </a:solidFill>
              </a:rPr>
              <a:t>(SK. AIPGI No. 003/SK/AIPGI/V/2016 </a:t>
            </a:r>
            <a:r>
              <a:rPr lang="en-US" sz="3200" b="1" dirty="0" err="1">
                <a:solidFill>
                  <a:srgbClr val="FFC000"/>
                </a:solidFill>
              </a:rPr>
              <a:t>tentang</a:t>
            </a:r>
            <a:r>
              <a:rPr lang="en-US" sz="3200" b="1" dirty="0">
                <a:solidFill>
                  <a:srgbClr val="FFC000"/>
                </a:solidFill>
              </a:rPr>
              <a:t> </a:t>
            </a:r>
            <a:r>
              <a:rPr lang="en-US" sz="3200" b="1" dirty="0" err="1">
                <a:solidFill>
                  <a:srgbClr val="FFC000"/>
                </a:solidFill>
              </a:rPr>
              <a:t>penetapan</a:t>
            </a:r>
            <a:r>
              <a:rPr lang="en-US" sz="3200" b="1" dirty="0">
                <a:solidFill>
                  <a:srgbClr val="FFC000"/>
                </a:solidFill>
              </a:rPr>
              <a:t> </a:t>
            </a:r>
            <a:r>
              <a:rPr lang="en-US" sz="3200" b="1" dirty="0" err="1">
                <a:solidFill>
                  <a:srgbClr val="FFC000"/>
                </a:solidFill>
              </a:rPr>
              <a:t>kurikulum</a:t>
            </a:r>
            <a:r>
              <a:rPr lang="en-US" sz="3200" b="1" dirty="0">
                <a:solidFill>
                  <a:srgbClr val="FFC000"/>
                </a:solidFill>
              </a:rPr>
              <a:t> </a:t>
            </a:r>
            <a:r>
              <a:rPr lang="en-US" sz="3200" b="1" dirty="0" err="1">
                <a:solidFill>
                  <a:srgbClr val="FFC000"/>
                </a:solidFill>
              </a:rPr>
              <a:t>sarjana</a:t>
            </a:r>
            <a:r>
              <a:rPr lang="en-US" sz="3200" b="1" dirty="0">
                <a:solidFill>
                  <a:srgbClr val="FFC000"/>
                </a:solidFill>
              </a:rPr>
              <a:t> </a:t>
            </a:r>
            <a:r>
              <a:rPr lang="en-US" sz="3200" b="1" dirty="0" err="1">
                <a:solidFill>
                  <a:srgbClr val="FFC000"/>
                </a:solidFill>
              </a:rPr>
              <a:t>gizi</a:t>
            </a:r>
            <a:r>
              <a:rPr lang="en-US" sz="3200" b="1" dirty="0">
                <a:solidFill>
                  <a:srgbClr val="FFC000"/>
                </a:solidFill>
              </a:rPr>
              <a:t>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74135C-5378-4157-8900-05638F6A76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951037"/>
            <a:ext cx="8229600" cy="4525963"/>
          </a:xfrm>
        </p:spPr>
        <p:txBody>
          <a:bodyPr/>
          <a:lstStyle/>
          <a:p>
            <a:r>
              <a:rPr lang="en-US" dirty="0" err="1"/>
              <a:t>Pengambil</a:t>
            </a:r>
            <a:r>
              <a:rPr lang="en-US" dirty="0"/>
              <a:t> </a:t>
            </a:r>
            <a:r>
              <a:rPr lang="en-US" dirty="0" err="1"/>
              <a:t>keputusan</a:t>
            </a:r>
            <a:r>
              <a:rPr lang="en-US" dirty="0"/>
              <a:t> </a:t>
            </a:r>
            <a:r>
              <a:rPr lang="en-US" dirty="0" err="1"/>
              <a:t>pelayanan</a:t>
            </a:r>
            <a:r>
              <a:rPr lang="en-US" dirty="0"/>
              <a:t> </a:t>
            </a:r>
            <a:r>
              <a:rPr lang="en-US" dirty="0" err="1"/>
              <a:t>gizi</a:t>
            </a:r>
            <a:endParaRPr lang="en-US" dirty="0"/>
          </a:p>
          <a:p>
            <a:r>
              <a:rPr lang="en-US" dirty="0" err="1"/>
              <a:t>Manajer</a:t>
            </a:r>
            <a:r>
              <a:rPr lang="en-US" dirty="0"/>
              <a:t> dan care provider </a:t>
            </a:r>
            <a:r>
              <a:rPr lang="en-US" dirty="0" err="1"/>
              <a:t>pelayanan</a:t>
            </a:r>
            <a:r>
              <a:rPr lang="en-US" dirty="0"/>
              <a:t> </a:t>
            </a:r>
            <a:r>
              <a:rPr lang="en-US" dirty="0" err="1"/>
              <a:t>gizi</a:t>
            </a:r>
            <a:endParaRPr lang="en-US" dirty="0"/>
          </a:p>
          <a:p>
            <a:r>
              <a:rPr lang="en-US" dirty="0"/>
              <a:t>Supervisor </a:t>
            </a:r>
            <a:r>
              <a:rPr lang="en-US" dirty="0" err="1"/>
              <a:t>pelayanan</a:t>
            </a:r>
            <a:r>
              <a:rPr lang="en-US" dirty="0"/>
              <a:t> </a:t>
            </a:r>
            <a:r>
              <a:rPr lang="en-US" dirty="0" err="1"/>
              <a:t>gizi</a:t>
            </a:r>
            <a:endParaRPr lang="en-US" dirty="0"/>
          </a:p>
          <a:p>
            <a:r>
              <a:rPr lang="en-US" dirty="0"/>
              <a:t>Supervisor Pendidikan dan </a:t>
            </a:r>
            <a:r>
              <a:rPr lang="en-US" dirty="0" err="1"/>
              <a:t>pelatihan</a:t>
            </a:r>
            <a:r>
              <a:rPr lang="en-US" dirty="0"/>
              <a:t> </a:t>
            </a:r>
            <a:r>
              <a:rPr lang="en-US" dirty="0" err="1"/>
              <a:t>gizi</a:t>
            </a:r>
            <a:endParaRPr lang="en-US" dirty="0"/>
          </a:p>
          <a:p>
            <a:r>
              <a:rPr lang="en-US" dirty="0"/>
              <a:t>Inspirator </a:t>
            </a:r>
            <a:r>
              <a:rPr lang="en-US" dirty="0" err="1"/>
              <a:t>gizi</a:t>
            </a:r>
            <a:r>
              <a:rPr lang="en-US" dirty="0"/>
              <a:t> di </a:t>
            </a:r>
            <a:r>
              <a:rPr lang="en-US" dirty="0" err="1"/>
              <a:t>masyarakat</a:t>
            </a:r>
            <a:r>
              <a:rPr lang="en-US" dirty="0"/>
              <a:t> (community leader)</a:t>
            </a:r>
          </a:p>
          <a:p>
            <a:r>
              <a:rPr lang="en-US" dirty="0" err="1"/>
              <a:t>Pelaksana</a:t>
            </a:r>
            <a:r>
              <a:rPr lang="en-US" dirty="0"/>
              <a:t> </a:t>
            </a:r>
            <a:r>
              <a:rPr lang="en-US" dirty="0" err="1"/>
              <a:t>penelitian</a:t>
            </a:r>
            <a:r>
              <a:rPr lang="en-US" dirty="0"/>
              <a:t> </a:t>
            </a:r>
            <a:r>
              <a:rPr lang="en-US" dirty="0" err="1"/>
              <a:t>ilmiah</a:t>
            </a: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Public\Pictures\LAB-NW\IMG-20160401-WA001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857250"/>
            <a:ext cx="9144000" cy="51435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64390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Public\Pictures\LAB-NW\IMG-20161022-WA001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42372" y="0"/>
            <a:ext cx="3859255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Public\Pictures\LAB-NW\kunjungan mspm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3000" y="0"/>
            <a:ext cx="6858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44248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Public\Pictures\pelatihan dokter keci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3000" y="0"/>
            <a:ext cx="6858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Public\Pictures\Foto Promosi\DSC_0111_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143000"/>
            <a:ext cx="6876288" cy="4572000"/>
          </a:xfrm>
          <a:prstGeom prst="rect">
            <a:avLst/>
          </a:prstGeom>
          <a:noFill/>
        </p:spPr>
      </p:pic>
      <p:pic>
        <p:nvPicPr>
          <p:cNvPr id="10243" name="Picture 3" descr="C:\Users\Public\Pictures\Foto Promosi\DSC_0184_b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05400" y="0"/>
            <a:ext cx="40386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Public\Pictures\NW\IMG-20170115-WA000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solidFill>
                  <a:srgbClr val="FF0000"/>
                </a:solidFill>
              </a:rPr>
              <a:t>Kurikulum</a:t>
            </a:r>
            <a:r>
              <a:rPr lang="en-US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 err="1">
                <a:solidFill>
                  <a:srgbClr val="00B050"/>
                </a:solidFill>
              </a:rPr>
              <a:t>Kurikulum</a:t>
            </a:r>
            <a:r>
              <a:rPr lang="en-US" sz="4000" dirty="0">
                <a:solidFill>
                  <a:srgbClr val="00B050"/>
                </a:solidFill>
              </a:rPr>
              <a:t> 2015, </a:t>
            </a:r>
            <a:r>
              <a:rPr lang="en-US" sz="4000" dirty="0" err="1">
                <a:solidFill>
                  <a:srgbClr val="00B050"/>
                </a:solidFill>
              </a:rPr>
              <a:t>mengacu</a:t>
            </a:r>
            <a:r>
              <a:rPr lang="en-US" sz="4000" dirty="0">
                <a:solidFill>
                  <a:srgbClr val="00B050"/>
                </a:solidFill>
              </a:rPr>
              <a:t> KKNI</a:t>
            </a:r>
          </a:p>
          <a:p>
            <a:r>
              <a:rPr lang="en-US" sz="4000" dirty="0">
                <a:solidFill>
                  <a:srgbClr val="00B050"/>
                </a:solidFill>
              </a:rPr>
              <a:t>148 SKS</a:t>
            </a:r>
          </a:p>
          <a:p>
            <a:pPr lvl="1"/>
            <a:r>
              <a:rPr lang="en-US" sz="4000" dirty="0">
                <a:solidFill>
                  <a:srgbClr val="00B050"/>
                </a:solidFill>
              </a:rPr>
              <a:t>135 </a:t>
            </a:r>
            <a:r>
              <a:rPr lang="en-US" sz="4000" dirty="0" err="1">
                <a:solidFill>
                  <a:srgbClr val="00B050"/>
                </a:solidFill>
              </a:rPr>
              <a:t>sks</a:t>
            </a:r>
            <a:r>
              <a:rPr lang="en-US" sz="4000" dirty="0">
                <a:solidFill>
                  <a:srgbClr val="00B050"/>
                </a:solidFill>
              </a:rPr>
              <a:t> </a:t>
            </a:r>
            <a:r>
              <a:rPr lang="en-US" sz="4000" dirty="0" err="1">
                <a:solidFill>
                  <a:srgbClr val="00B050"/>
                </a:solidFill>
              </a:rPr>
              <a:t>wajib</a:t>
            </a:r>
            <a:endParaRPr lang="en-US" sz="4000" dirty="0">
              <a:solidFill>
                <a:srgbClr val="00B050"/>
              </a:solidFill>
            </a:endParaRPr>
          </a:p>
          <a:p>
            <a:pPr lvl="1"/>
            <a:r>
              <a:rPr lang="en-US" sz="4000" dirty="0">
                <a:solidFill>
                  <a:srgbClr val="00B050"/>
                </a:solidFill>
              </a:rPr>
              <a:t>10 </a:t>
            </a:r>
            <a:r>
              <a:rPr lang="en-US" sz="4000" dirty="0" err="1">
                <a:solidFill>
                  <a:srgbClr val="00B050"/>
                </a:solidFill>
              </a:rPr>
              <a:t>sks</a:t>
            </a:r>
            <a:r>
              <a:rPr lang="en-US" sz="4000" dirty="0">
                <a:solidFill>
                  <a:srgbClr val="00B050"/>
                </a:solidFill>
              </a:rPr>
              <a:t> </a:t>
            </a:r>
            <a:r>
              <a:rPr lang="en-US" sz="4000" dirty="0" err="1">
                <a:solidFill>
                  <a:srgbClr val="00B050"/>
                </a:solidFill>
              </a:rPr>
              <a:t>mata</a:t>
            </a:r>
            <a:r>
              <a:rPr lang="en-US" sz="4000" dirty="0">
                <a:solidFill>
                  <a:srgbClr val="00B050"/>
                </a:solidFill>
              </a:rPr>
              <a:t> </a:t>
            </a:r>
            <a:r>
              <a:rPr lang="en-US" sz="4000" dirty="0" err="1">
                <a:solidFill>
                  <a:srgbClr val="00B050"/>
                </a:solidFill>
              </a:rPr>
              <a:t>kuliah</a:t>
            </a:r>
            <a:r>
              <a:rPr lang="en-US" sz="4000" dirty="0">
                <a:solidFill>
                  <a:srgbClr val="00B050"/>
                </a:solidFill>
              </a:rPr>
              <a:t> </a:t>
            </a:r>
            <a:r>
              <a:rPr lang="en-US" sz="4000" dirty="0" err="1">
                <a:solidFill>
                  <a:srgbClr val="00B050"/>
                </a:solidFill>
              </a:rPr>
              <a:t>pilihan</a:t>
            </a:r>
            <a:endParaRPr lang="en-US" sz="4000" dirty="0">
              <a:solidFill>
                <a:srgbClr val="00B050"/>
              </a:solidFill>
            </a:endParaRPr>
          </a:p>
          <a:p>
            <a:pPr lvl="1"/>
            <a:r>
              <a:rPr lang="en-US" sz="4000" dirty="0">
                <a:solidFill>
                  <a:srgbClr val="00B050"/>
                </a:solidFill>
              </a:rPr>
              <a:t>3 </a:t>
            </a:r>
            <a:r>
              <a:rPr lang="en-US" sz="4000" dirty="0" err="1">
                <a:solidFill>
                  <a:srgbClr val="00B050"/>
                </a:solidFill>
              </a:rPr>
              <a:t>sks</a:t>
            </a:r>
            <a:r>
              <a:rPr lang="en-US" sz="4000" dirty="0">
                <a:solidFill>
                  <a:srgbClr val="00B050"/>
                </a:solidFill>
              </a:rPr>
              <a:t> </a:t>
            </a:r>
            <a:r>
              <a:rPr lang="en-US" sz="4000" dirty="0" err="1">
                <a:solidFill>
                  <a:srgbClr val="00B050"/>
                </a:solidFill>
              </a:rPr>
              <a:t>kkn</a:t>
            </a:r>
            <a:endParaRPr lang="en-US" sz="40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225285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/>
              <a:t>SEBARAN MATA KULIAH</a:t>
            </a:r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2823357"/>
              </p:ext>
            </p:extLst>
          </p:nvPr>
        </p:nvGraphicFramePr>
        <p:xfrm>
          <a:off x="304800" y="919480"/>
          <a:ext cx="8381999" cy="5090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675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351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0742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191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0840">
                <a:tc rowSpan="2"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NO</a:t>
                      </a: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KODE</a:t>
                      </a:r>
                      <a:r>
                        <a:rPr lang="en-US" b="1" baseline="0" dirty="0"/>
                        <a:t> MK</a:t>
                      </a:r>
                      <a:endParaRPr lang="en-US" b="1" dirty="0"/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MATA KULIAH</a:t>
                      </a:r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SKS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TOTAL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TEORI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PRAKTIK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GIZ- U1101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AGAMA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GIZ- U1102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PANCASILA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GIZ- U1103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KEWARGANEGARAAN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GIZ- U1104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BAHASA INDONESIA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GIZ- 1105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BAHASA INGGRIS DASAR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GIZ- 1106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ILMU GIZI DASAR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GIZ- 1213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BIOLOGI DAN GENETIKA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GIZ- 1214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DASAR-DASAR KOMUNIKASI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GIZ- 1109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PSIKOLOGI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GIZ- 1111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APLIKASI KOMPUTER DAN MULTIMEDIA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JUMLAH SKS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04800" y="76200"/>
            <a:ext cx="3505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SEMESTER I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381001" y="1178560"/>
          <a:ext cx="8381999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675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351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0742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191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0840">
                <a:tc rowSpan="2"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NO</a:t>
                      </a: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KODE</a:t>
                      </a:r>
                      <a:r>
                        <a:rPr lang="en-US" b="1" baseline="0" dirty="0"/>
                        <a:t> MK</a:t>
                      </a:r>
                      <a:endParaRPr lang="en-US" b="1" dirty="0"/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MATA KULIAH</a:t>
                      </a:r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SKS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TOTAL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TEORI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PRAKTIK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GIZ- 1212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MIKROBIOLOGI PANGAN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GIZ-</a:t>
                      </a:r>
                      <a:r>
                        <a:rPr lang="en-US" baseline="0" dirty="0"/>
                        <a:t> 1107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ANATOMI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GIZ- 1108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FISIOLOGI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GIZ- 1215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ILMU BAHAN PANGAN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GIZ- 1216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MANAJEMEN DASAR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GIZ- 1217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METABOLISME ZAT GIZI MAKRO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GIZ- 1218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KIMIA PANGAN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GIZ- 1219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BAHASA INGGRIS TERAPAN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JUMLAH SKS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04800" y="76200"/>
            <a:ext cx="3505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SEMESTER II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304800" y="914400"/>
          <a:ext cx="8381999" cy="4820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675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351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0742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191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0840">
                <a:tc rowSpan="2"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NO</a:t>
                      </a: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KODE</a:t>
                      </a:r>
                      <a:r>
                        <a:rPr lang="en-US" b="1" baseline="0" dirty="0"/>
                        <a:t> MK</a:t>
                      </a:r>
                      <a:endParaRPr lang="en-US" b="1" dirty="0"/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MATA KULIAH</a:t>
                      </a:r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SKS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TOTAL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TEORI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PRAKTIK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GIZ- 1320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ANTROPOLOGI GIZI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GIZ- 1321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SOSIOLOGI GIZI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GIZ- 1322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PENILAIAN STATUS</a:t>
                      </a:r>
                      <a:r>
                        <a:rPr lang="en-US" baseline="0" dirty="0"/>
                        <a:t> GIZI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GIZ- 1323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METABOLISME ZAT GIZI MIKRO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GIZ- 1324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GIZI KULINER 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GIZ- 1325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IMUNOLOGI GIZI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GIZ- U1326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ILMU KESEHATAN MASYARAKAT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GIZ- 1327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FILSAFAT ILMU DAN ETIKA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GIZ- 2328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ISU MUTAKHIR PANGAN*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GIZ- 2329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ISU MUTAKHIR DIET*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JUMLAH SKS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04800" y="76200"/>
            <a:ext cx="3505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SEMESTER III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4800" y="6019800"/>
            <a:ext cx="434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*MATA KULIAH PILIHAN (PILIH SALAH SATU)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304800" y="914400"/>
          <a:ext cx="8381999" cy="4886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675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351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0742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191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0840">
                <a:tc rowSpan="2"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NO</a:t>
                      </a: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KODE</a:t>
                      </a:r>
                      <a:r>
                        <a:rPr lang="en-US" b="1" baseline="0" dirty="0"/>
                        <a:t> MK</a:t>
                      </a:r>
                      <a:endParaRPr lang="en-US" b="1" dirty="0"/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MATA KULIAH</a:t>
                      </a:r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SKS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TOTAL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TEORI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PRAKTIK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GIZ- 1430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PENGENDALIAN DAN PENGAWASAN MUTU PANGAN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GIZ- 1431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BIOKIMIA</a:t>
                      </a:r>
                      <a:r>
                        <a:rPr lang="en-US" baseline="0" dirty="0"/>
                        <a:t> GIZI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GIZ- 1432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MANAJEMEN SISTEM PENYELENGGARAAN MAKANAN 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GIZ- 1433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GIZI KULINER II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GIZ- </a:t>
                      </a:r>
                      <a:r>
                        <a:rPr lang="en-US" baseline="0" dirty="0"/>
                        <a:t> 1434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BIOSTATISTIKA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GIZ- 1435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EPIDEMIOLOGI DASAR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GIZ- 1436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KETAHANAN DAN KEAMANAN</a:t>
                      </a:r>
                      <a:r>
                        <a:rPr lang="en-US" baseline="0" dirty="0"/>
                        <a:t> PANGAN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GIZ- 1437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EKONOMI PANGAN DAN GIZI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JUMLAH SKS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04800" y="76200"/>
            <a:ext cx="3505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SEMESTER IV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304800" y="914400"/>
          <a:ext cx="8381999" cy="5257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675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351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0742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191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0840">
                <a:tc rowSpan="2"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NO</a:t>
                      </a: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KODE</a:t>
                      </a:r>
                      <a:r>
                        <a:rPr lang="en-US" b="1" baseline="0" dirty="0"/>
                        <a:t> MK</a:t>
                      </a:r>
                      <a:endParaRPr lang="en-US" b="1" dirty="0"/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MATA KULIAH</a:t>
                      </a:r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SKS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TOTAL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TEORI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PRAKTIK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GIZ- 1538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BLOK GIZI DAUR HIDUP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GIZ- 1538P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PRAKTIK BLOK GIZI DAUR HIDUP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GIZ- 1539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MANAJEMEN SISTEM PENYELENGGARAAN</a:t>
                      </a:r>
                      <a:r>
                        <a:rPr lang="en-US" baseline="0" dirty="0"/>
                        <a:t> MAKANAN II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GIZ- U1540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KEBIJAKAN KESEHATAN DAN ETIKA PROFESI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GIZ- 1541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ILMU DAN TEKNOLOGI PANGAN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GIZ- 1542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MANAJEMEN</a:t>
                      </a:r>
                      <a:r>
                        <a:rPr lang="en-US" baseline="0" dirty="0"/>
                        <a:t> DATA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GIZ- 1543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METODOLOGI RISET 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GIZ- 2544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NUTRIGENOMIK*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GIZ- 2545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PANGAN FUNGSIONAL DAN NUTRASETIKAL*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JUMLAH SKS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04800" y="76200"/>
            <a:ext cx="3505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SEMESTER V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4800" y="6260068"/>
            <a:ext cx="434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*MATA KULIAH PILIHAN (PILIH SALAH SATU)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381001" y="721360"/>
          <a:ext cx="8381999" cy="5527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675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351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0742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191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0840">
                <a:tc rowSpan="2"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NO</a:t>
                      </a: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KODE</a:t>
                      </a:r>
                      <a:r>
                        <a:rPr lang="en-US" b="1" baseline="0" dirty="0"/>
                        <a:t> MK</a:t>
                      </a:r>
                      <a:endParaRPr lang="en-US" b="1" dirty="0"/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MATA KULIAH</a:t>
                      </a:r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SKS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TOTAL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TEORI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PRAKTIK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GIZ-</a:t>
                      </a:r>
                      <a:r>
                        <a:rPr lang="en-US" baseline="0" dirty="0"/>
                        <a:t> 1646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BLOK GIZI PENYAKIT TIDAK MENULAR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GIZ-</a:t>
                      </a:r>
                      <a:r>
                        <a:rPr lang="en-US" baseline="0" dirty="0"/>
                        <a:t> 1646P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PRAKTIK BLOK GIZI PENYAKIT TIDAK MENULAR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GIZ-</a:t>
                      </a:r>
                      <a:r>
                        <a:rPr lang="en-US" baseline="0" dirty="0"/>
                        <a:t> 1647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BLOK GIZI PENYAKIT INFEKSI DAN DEFISIENSI GIZI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GIZ-</a:t>
                      </a:r>
                      <a:r>
                        <a:rPr lang="en-US" baseline="0" dirty="0"/>
                        <a:t> 1647P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PRAKTIK BLOK GIZI PENYAKIT INFEKSI DAN DEFISIENSI GIZI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GIZ-</a:t>
                      </a:r>
                      <a:r>
                        <a:rPr lang="en-US" baseline="0" dirty="0"/>
                        <a:t> 1648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EPIDEMIOLOGI GIZI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GIZ-</a:t>
                      </a:r>
                      <a:r>
                        <a:rPr lang="en-US" baseline="0" dirty="0"/>
                        <a:t> 1649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DASAR GIZI OLAH RAGA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GIZ-</a:t>
                      </a:r>
                      <a:r>
                        <a:rPr lang="en-US" baseline="0" dirty="0"/>
                        <a:t> 1650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METODOLOGI RISET II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GIZ-</a:t>
                      </a:r>
                      <a:r>
                        <a:rPr lang="en-US" baseline="0" dirty="0"/>
                        <a:t> 2651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MANAJEMEN OBESITAS*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GIZ-</a:t>
                      </a:r>
                      <a:r>
                        <a:rPr lang="en-US" baseline="0" dirty="0"/>
                        <a:t> 2652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TUMBUH KEMBANG ANAK*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JUMLAH SKS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04800" y="0"/>
            <a:ext cx="3505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SEMESTER VI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4800" y="6336268"/>
            <a:ext cx="434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*MATA KULIAH PILIHAN (PILIH SALAH SATU)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304800" y="685800"/>
          <a:ext cx="8381999" cy="5796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675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351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0742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191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0840">
                <a:tc rowSpan="2"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NO</a:t>
                      </a: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KODE</a:t>
                      </a:r>
                      <a:r>
                        <a:rPr lang="en-US" b="1" baseline="0" dirty="0"/>
                        <a:t> MK</a:t>
                      </a:r>
                      <a:endParaRPr lang="en-US" b="1" dirty="0"/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MATA KULIAH</a:t>
                      </a:r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SKS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TOTAL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TEORI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PRAKTIK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GIZ- 1751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BLOK MANAJEMEN PROGRAM GIZI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GIZ- 1751P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PRAKTIK BLOK MANAJEMEN PROGRAM GIZI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GIZ- 1752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BLOK GIZI KLINIK PADA TRAUMA,</a:t>
                      </a:r>
                      <a:r>
                        <a:rPr lang="en-US" baseline="0" dirty="0"/>
                        <a:t> ALERGI, DAN KRITIS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GIZ- 1753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GIZI PADA TENAGA KERJA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GIZ- 1754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KEWIRAUSAHAAN GIZI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GIZ- 2755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MANAJEMEN GIZI BENCANA*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GIZ- 2756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GIZI OLAH RAGA PRESTASI*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GIZ- 2757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PROGRAM PANGAN KELOMPOK BERISIKO*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GIZ- 2758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PENGEMBANGAN</a:t>
                      </a:r>
                      <a:r>
                        <a:rPr lang="en-US" baseline="0" dirty="0"/>
                        <a:t> PRODUK PANGAN LOKAL*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JUMLAH SKS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04800" y="76200"/>
            <a:ext cx="3505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SEMESTER VII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4800" y="6412468"/>
            <a:ext cx="434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*MATA KULIAH PILIHAN (PILIH DUA)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304800" y="1808480"/>
          <a:ext cx="8381999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675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351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0742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191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0840">
                <a:tc rowSpan="2"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NO</a:t>
                      </a: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KODE</a:t>
                      </a:r>
                      <a:r>
                        <a:rPr lang="en-US" b="1" baseline="0" dirty="0"/>
                        <a:t> MK</a:t>
                      </a:r>
                      <a:endParaRPr lang="en-US" b="1" dirty="0"/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MATA KULIAH</a:t>
                      </a:r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SKS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TOTAL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TEORI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PRAKTIK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GIZ- 1859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PROPOSAL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GIZ- 1860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SKRIPSI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GIZ- U1861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IPE (KKN)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JUMLAH SKS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04800" y="435114"/>
            <a:ext cx="3505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SEMESTER VIII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DE6ED85-4424-40AB-8A68-D1DBAEAC16DB}"/>
              </a:ext>
            </a:extLst>
          </p:cNvPr>
          <p:cNvSpPr txBox="1"/>
          <p:nvPr/>
        </p:nvSpPr>
        <p:spPr>
          <a:xfrm>
            <a:off x="304800" y="4343400"/>
            <a:ext cx="609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*MATA KULIAH KKN DAPAT DIAMBIL DI SEMESTER ANTARA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1838</TotalTime>
  <Words>975</Words>
  <Application>Microsoft Office PowerPoint</Application>
  <PresentationFormat>On-screen Show (4:3)</PresentationFormat>
  <Paragraphs>522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1" baseType="lpstr">
      <vt:lpstr>Arial</vt:lpstr>
      <vt:lpstr>Calibri</vt:lpstr>
      <vt:lpstr>Office Theme</vt:lpstr>
      <vt:lpstr>    KURIKULUM BERBASIS KERANGKA KUALIFIKASI NASIONAL INDONESIA (KKNI)-  SN DIKTI      </vt:lpstr>
      <vt:lpstr>VISI DAN MISI  PROGRAM STUDI GIZI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PROFIL LULUSAN (SK. AIPGI No. 003/SK/AIPGI/V/2016 tentang penetapan kurikulum sarjana gizi)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Kurikulum </vt:lpstr>
      <vt:lpstr>SEBARAN MATA KULIAH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KURIKULUM BERBASIS KERANGKA KUALIFIKASI NASIONAL INDONESIA (KKNI)</dc:title>
  <dc:creator>User</dc:creator>
  <cp:lastModifiedBy>user</cp:lastModifiedBy>
  <cp:revision>28</cp:revision>
  <dcterms:created xsi:type="dcterms:W3CDTF">2015-08-18T13:57:34Z</dcterms:created>
  <dcterms:modified xsi:type="dcterms:W3CDTF">2020-08-31T08:06:44Z</dcterms:modified>
</cp:coreProperties>
</file>