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1" r:id="rId3"/>
  </p:sldMasterIdLst>
  <p:notesMasterIdLst>
    <p:notesMasterId r:id="rId25"/>
  </p:notesMasterIdLst>
  <p:sldIdLst>
    <p:sldId id="256" r:id="rId4"/>
    <p:sldId id="315" r:id="rId5"/>
    <p:sldId id="318" r:id="rId6"/>
    <p:sldId id="259" r:id="rId7"/>
    <p:sldId id="321" r:id="rId8"/>
    <p:sldId id="344" r:id="rId9"/>
    <p:sldId id="323" r:id="rId10"/>
    <p:sldId id="325" r:id="rId11"/>
    <p:sldId id="327" r:id="rId12"/>
    <p:sldId id="329" r:id="rId13"/>
    <p:sldId id="331" r:id="rId14"/>
    <p:sldId id="333" r:id="rId15"/>
    <p:sldId id="339" r:id="rId16"/>
    <p:sldId id="340" r:id="rId17"/>
    <p:sldId id="312" r:id="rId18"/>
    <p:sldId id="335" r:id="rId19"/>
    <p:sldId id="336" r:id="rId20"/>
    <p:sldId id="348" r:id="rId21"/>
    <p:sldId id="347" r:id="rId22"/>
    <p:sldId id="341" r:id="rId23"/>
    <p:sldId id="27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97C22-02D6-437C-9557-CA219ADB7150}" type="datetimeFigureOut">
              <a:rPr lang="en-ID" smtClean="0"/>
              <a:t>23/08/2021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B927E-E5FF-4EFA-8FFC-EB275C57012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663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076EDC26-3A20-4764-BDDB-6B28E16D8D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255CA044-3B49-4A71-A726-D89C92C26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77432015-77D5-4F07-868A-3C5A9AC17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479128-6A54-420C-BA99-54129E929FFF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145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F6A98A01-57A2-4890-9311-7B6F3475FB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BAE4E7EF-3FF8-4D33-AA5E-E64871835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5271DD6D-4D49-4B10-8497-79CF89C9D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6244F1-AB82-4EF2-981E-3E4766185514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ECD3484B-12F5-4807-9D44-F18427782D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AEA57C8B-4BB6-4B31-B34A-CCCCDBE4E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825A563-6BE0-4024-BE6E-611E453AF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EA25B1-5F08-4895-A58D-43A4D9814BE9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99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ECD3484B-12F5-4807-9D44-F18427782D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AEA57C8B-4BB6-4B31-B34A-CCCCDBE4E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825A563-6BE0-4024-BE6E-611E453AF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EA25B1-5F08-4895-A58D-43A4D9814BE9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693F22BB-353B-4A4D-B52B-A911ACB093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93E5297D-3019-470E-80FE-B5B955CDB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002AFD15-D6E6-4901-886A-0C2E29CE0C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412120-6C55-435D-BECE-91BA30CB9EBB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C39A5F1C-9358-4A92-B0EA-D0D4FFF646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FFCF8C05-5B47-45AE-A9D9-03914DBA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466BCC99-F5DB-47F4-AD67-980B32035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B71556-4EFE-4E6D-A660-FF981C54B9A1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1ADDF26E-55EF-487F-9808-940D550B19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5344B8E9-2A3E-473D-AAA8-AAFCD5245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B017E719-7F28-4803-B95A-D873530CA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B001CA-DC4A-4292-9047-524C5D3F2EB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EFB74413-0622-43EA-A1FB-0AA448C3AEE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C21859A0-E308-4465-A246-A08E3D41E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9D209AE5-4866-4B51-960A-F9F8C76FF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A81294-46A5-4ECC-BD25-CB0BC443EF9B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DF30EDF3-C40A-4A59-A43F-943760C82B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1486F0B9-6F2C-48CE-B349-80187CD4F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A483E012-8DDE-45F1-9A23-21AE16B28D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E7D600-C343-497C-A601-E49E20715ED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5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96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2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4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5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36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27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26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25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46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89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87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45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Business6_1">
            <a:extLst>
              <a:ext uri="{FF2B5EF4-FFF2-40B4-BE49-F238E27FC236}">
                <a16:creationId xmlns:a16="http://schemas.microsoft.com/office/drawing/2014/main" id="{1D0F004A-17F2-479F-94FE-A6B0014695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312585" y="4581525"/>
            <a:ext cx="8633882" cy="603250"/>
          </a:xfrm>
        </p:spPr>
        <p:txBody>
          <a:bodyPr/>
          <a:lstStyle>
            <a:lvl1pPr algn="r">
              <a:defRPr sz="3200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407834" y="5457827"/>
            <a:ext cx="8534400" cy="288925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400"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D57FCA-5810-4A9C-A75F-838851FB00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E6FDF0-D5F8-4821-965B-788E7683A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E5FF4A4-ACA8-4603-8698-6D3DB1E897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4EDC4-70D2-49F3-9C6E-95F18600C1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997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846001-2EAD-4C43-8985-1785E68D6B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48AAC1-A9DB-4FC8-A7A9-150A63227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B72B91-5129-4BD7-B48B-274FFE9943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12C0F-2D15-480E-9BAB-6C2109F92B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602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499DEB-8CA6-4ED4-B44F-2ED06346D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AE5987-6595-4D6F-9DA7-0DA45FB08B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B9839F-963B-4247-AD83-C2EEF4CD08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01972-D36C-4319-A569-D1335125DC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848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1134" y="1600202"/>
            <a:ext cx="475403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8368" y="1600202"/>
            <a:ext cx="475403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3354C-ED4A-4522-A1C4-0743C1BF5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9C528-04CA-4223-9EFB-FDAA6E431B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118D9-1412-4E5C-870F-2A6E0A9AAA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8C93E-E2C4-4EEF-B414-6AFB3580DB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406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0D1D42D-7935-4339-AC3C-A5BC194850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236AE8C-D4A1-4263-84CD-7EC045C5BD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599F33-B218-446D-A5F5-A7ADDBB9F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3AE49-DA99-4C41-ABC0-185D672741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931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22DEA3-955B-4304-842A-3C70AF80FA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BD72E7D-E6FE-4E9E-AFA1-410B6CD1E2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527BFE-F715-42BA-BF46-5E94AA9C3D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5B469-13C4-448D-9560-ECF7187BE5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4176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6557D1-92A2-4424-97CE-49AF28F706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0D12669-D97A-4743-B19D-05A21D0B4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AF1C73-D90A-4F6A-9230-80D80CB085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1DD52-5E0F-47FA-A7A1-ADA7F36EE5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9763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53888-BAF1-45BC-AE8F-DE6012DDF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163EC-F01E-40FF-883F-F68B17655B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DBD7F-CAA1-43A6-AB88-6E9B5A6308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DE355-61C9-43DC-9BF4-218978468B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4223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5FD2F-3174-4A95-BA16-4F0CF8CBD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1E4C6-E832-4615-87CA-22CEAD2C96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A80E9-3B10-4DB8-AEFA-C00FE8A714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F9477-B91A-45DF-88CC-39E9B11790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6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D6DD8D-7678-4315-A089-77ADB1410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6B91BD-4272-40C9-AE55-B7B7857F4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380B5C-0386-4A14-83CF-EE72528886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1B194-C133-4E50-95E1-303C202DF5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2262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1" y="138113"/>
            <a:ext cx="2895600" cy="5988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38113"/>
            <a:ext cx="8483600" cy="5988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0A1B77-14FB-4BBB-BAC8-2E7711749C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A5CD00-4DE5-47B2-92EA-847169A36A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53C162-4A2A-4F45-8348-A530ED99E8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F5308-86F2-4F5F-A48F-707BED33E0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904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113"/>
            <a:ext cx="8401051" cy="9271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871134" y="1600202"/>
            <a:ext cx="9711266" cy="4525963"/>
          </a:xfrm>
        </p:spPr>
        <p:txBody>
          <a:bodyPr/>
          <a:lstStyle/>
          <a:p>
            <a:pPr lvl="0"/>
            <a:endParaRPr lang="id-ID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2919B7-FF8A-4CFD-9CA3-EB49C1DD73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2E00CF-1423-4067-A555-9B8FBE411E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15379A-89A7-49C4-A39D-0EFF6C2275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E6EDD-8F03-420F-8A34-7062C05BBD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3586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2F938-01AA-4D16-91EF-3B7455BB9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E66AE-3069-4250-99B9-2BE2B657B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8A507-D0E7-417F-8A04-B4F9DB2E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88035-2950-4957-B030-21E6FBE6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0BCB2-07DE-495E-9DCC-CCA83C59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62666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CD32-9437-4237-A17C-4CBDE718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5071C-A0A8-43E8-AF7B-4EA7A3162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440B3-3AAA-4156-B6C6-8766A22E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4E7BE-5A79-4B50-A52E-8191BB90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7B198-A68C-4030-8937-F3CDB630C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04293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C587A-2240-4CA7-BCFC-424634F8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A904D-3ED9-4D9A-93CE-32EF806AB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824B1-362C-4794-948B-9D1D7BA0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2A5E-AB2D-4FC9-AB25-7D5004FE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E2AE-E08D-4C17-85F8-9D769A772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6509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EBAD-22BF-4AF3-A935-4B1BB1A5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FC2D6-9E8B-44F2-81F8-F1706598B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904C4-14F7-4130-A97F-2E8436CDF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DC7F2-C96A-4CD4-9136-549FAC96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77935-527B-4147-B1DE-73F761F1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B7EE8-D134-46FD-952B-62D59BF4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18716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D1F20-DF3A-45EA-869D-ED8B623B3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16D07-5AB0-4DFA-B8C1-C6F23FA5E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22D08-6C6E-41F2-B1F9-6B8631631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DA8AD-3D8D-4581-BC0B-9F00FD760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80750-8DE8-44F6-A5AD-9119E447D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25F5B7-67C2-4F15-A63D-8D014239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652F1-DFAD-47F3-A642-C98E5A04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B0936F-30A8-4417-B287-D888E9926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0111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B8E04-49EE-44CE-B948-99294CD61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9DF76-11AF-4873-A834-4D9B0E71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4DB3E-8120-4055-B64D-D2487C8B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3ED49-8E17-44EA-A24F-CE5CEF1E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16202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57245-2848-441C-BAC6-CF308AE8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AC272-5F20-4DE3-AE3F-8ACA441E5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9C27B-9DE6-41BC-99C5-55045ED8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97939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42C8-D134-4FCF-8B8C-01E3445C3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B8BD-F421-4CA0-B988-091CAF46B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14FA6-1DC9-4963-BE87-9DF6D5FD6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504AE-4932-4134-AFFB-F18934B8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14174-B93C-4770-9DA8-DB2D5D21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B281B-6ACC-408E-894E-D712CF57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12308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CFE3-BE9E-4EA8-A6D7-A5F63DFE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FD0C2-F7D1-418E-BD58-A12A87B2D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B1751-82D0-4776-A588-8FAAEF901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B779F-4986-490F-A60C-642FE5FD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C82E5-525B-486A-A47B-F4D20BB6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EB148-E6C4-4037-B070-DF5C2A06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94992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E642-B0B6-4D42-8E27-0D123331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40A97-AD09-4F88-B649-324DA0431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397DE-5D92-4DF0-9087-46F0592F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39E2D-1840-4835-9640-881E85E3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DBC1-229A-4E7B-B8C9-719E5A94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73840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726E9-AB6B-4F61-9399-E17B3B716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F4253-E7B0-4992-AF78-CB9CEFD37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8DB44-D16E-4B3A-AB02-524CAAB5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E78E-6303-439E-A37E-1825B77A8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33471-3770-4133-99FD-3CC22D6E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63753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83" y="365125"/>
            <a:ext cx="10516635" cy="581183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0BFB9-93E0-4973-A50F-B3E065A4CFF5}" type="datetime1">
              <a:rPr lang="en-US" altLang="zh-CN"/>
              <a:pPr>
                <a:defRPr/>
              </a:pPr>
              <a:t>8/23/2021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9CFF-0E7C-4134-BFFC-7A2702B592A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530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779FA0-EFD2-490A-BA8C-2F769D28E840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8ACAEC-014C-4A89-94E2-CDCF123F7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7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Business6_4">
            <a:extLst>
              <a:ext uri="{FF2B5EF4-FFF2-40B4-BE49-F238E27FC236}">
                <a16:creationId xmlns:a16="http://schemas.microsoft.com/office/drawing/2014/main" id="{D4A5EFF6-DC4F-47C0-9B69-3FA093A9DB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CCFB31B5-6A57-4B4F-8732-6D8F3F8B6F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138113"/>
            <a:ext cx="840036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97875A39-CBFF-4C0F-A947-EB6611B29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70730" y="1600201"/>
            <a:ext cx="971202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5F461B6-A952-4B4B-BA7A-6C73C84ADE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242" y="6245225"/>
            <a:ext cx="284551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259CB7D0-2D39-47B6-B007-22F0D47073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6139" y="6245225"/>
            <a:ext cx="3859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662EBA54-FE1D-4EC1-91B2-FA08178430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242" y="6245225"/>
            <a:ext cx="284551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7FFF54D-106E-4804-BF2B-B754092457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80528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Arial" panose="020B0604020202020204" pitchFamily="34" charset="0"/>
        <a:buChar char="»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57D476-BD57-4B4F-B6C6-9D0F2F7A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8DC42-9417-4C1D-9075-66041DA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35104-5910-44AE-812C-5E27F1A6B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A083F-AE71-4BBD-9D73-3BA0F5A46F60}" type="datetimeFigureOut">
              <a:rPr lang="id-ID" smtClean="0"/>
              <a:t>23/08/2021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583BC-BAC6-4759-93FF-3EE6BC92E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AEC61-8703-4302-A809-AEEE1C8D7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215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pn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76FAE71-FA7B-4B8E-AF43-4D8E8CAF5AF4}"/>
              </a:ext>
            </a:extLst>
          </p:cNvPr>
          <p:cNvSpPr txBox="1">
            <a:spLocks/>
          </p:cNvSpPr>
          <p:nvPr/>
        </p:nvSpPr>
        <p:spPr bwMode="auto">
          <a:xfrm>
            <a:off x="1466850" y="822960"/>
            <a:ext cx="10481310" cy="3159760"/>
          </a:xfrm>
          <a:prstGeom prst="rect">
            <a:avLst/>
          </a:prstGeom>
          <a:solidFill>
            <a:srgbClr val="00206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Arial" charset="0"/>
              <a:buChar char="»"/>
              <a:defRPr sz="2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Arial" charset="0"/>
              <a:buChar char="»"/>
              <a:defRPr sz="2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Arial" charset="0"/>
              <a:buChar char="»"/>
              <a:defRPr sz="2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Arial" charset="0"/>
              <a:buChar char="»"/>
              <a:defRPr sz="2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795B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itchFamily="34" charset="-128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795B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3000" b="1" kern="0" dirty="0">
                <a:solidFill>
                  <a:schemeClr val="bg1"/>
                </a:solidFill>
                <a:latin typeface="Arial Unicode MS" pitchFamily="34" charset="-128"/>
                <a:ea typeface="Ebrima" panose="02000000000000000000" pitchFamily="2" charset="0"/>
                <a:cs typeface="Ebrima" panose="02000000000000000000" pitchFamily="2" charset="0"/>
              </a:rPr>
              <a:t>STRUKTUR ORGANISASI DAN SARANA PRASARANA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795B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itchFamily="34" charset="-128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795B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itchFamily="34" charset="-128"/>
                <a:ea typeface="Ebrima" panose="02000000000000000000" pitchFamily="2" charset="0"/>
                <a:cs typeface="Ebrima" panose="02000000000000000000" pitchFamily="2" charset="0"/>
              </a:rPr>
              <a:t>Wakil </a:t>
            </a:r>
            <a:r>
              <a:rPr kumimoji="0" lang="en-US" altLang="en-US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itchFamily="34" charset="-128"/>
                <a:ea typeface="Ebrima" panose="02000000000000000000" pitchFamily="2" charset="0"/>
                <a:cs typeface="Ebrima" panose="02000000000000000000" pitchFamily="2" charset="0"/>
              </a:rPr>
              <a:t>Rektor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itchFamily="34" charset="-128"/>
                <a:ea typeface="Ebrima" panose="02000000000000000000" pitchFamily="2" charset="0"/>
                <a:cs typeface="Ebrima" panose="02000000000000000000" pitchFamily="2" charset="0"/>
              </a:rPr>
              <a:t> II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795B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BIDANG ADMINISTRASI UMUM DAN KEPEGAWAIAN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795B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Dr. SIGIT AMBAR WIDYAWATI, </a:t>
            </a:r>
            <a:r>
              <a:rPr kumimoji="0" lang="en-US" altLang="en-US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S.KM,M.Kes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26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030E098A-D354-4F16-8B30-5F3190B5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988"/>
            <a:ext cx="12192000" cy="736426"/>
          </a:xfrm>
          <a:solidFill>
            <a:srgbClr val="FFFF00"/>
          </a:solidFill>
        </p:spPr>
        <p:txBody>
          <a:bodyPr/>
          <a:lstStyle/>
          <a:p>
            <a:r>
              <a:rPr lang="en-US" altLang="en-US"/>
              <a:t>STRUKTUR ORGANISASI UNW</a:t>
            </a:r>
          </a:p>
        </p:txBody>
      </p:sp>
      <p:grpSp>
        <p:nvGrpSpPr>
          <p:cNvPr id="15363" name="Group 6">
            <a:extLst>
              <a:ext uri="{FF2B5EF4-FFF2-40B4-BE49-F238E27FC236}">
                <a16:creationId xmlns:a16="http://schemas.microsoft.com/office/drawing/2014/main" id="{95A8537A-9BE1-4F24-B181-969CFC04104C}"/>
              </a:ext>
            </a:extLst>
          </p:cNvPr>
          <p:cNvGrpSpPr>
            <a:grpSpLocks/>
          </p:cNvGrpSpPr>
          <p:nvPr/>
        </p:nvGrpSpPr>
        <p:grpSpPr bwMode="auto">
          <a:xfrm>
            <a:off x="695326" y="715962"/>
            <a:ext cx="10577513" cy="5956300"/>
            <a:chOff x="144" y="8071"/>
            <a:chExt cx="11543" cy="11341"/>
          </a:xfrm>
        </p:grpSpPr>
        <p:grpSp>
          <p:nvGrpSpPr>
            <p:cNvPr id="15381" name="Group 175">
              <a:extLst>
                <a:ext uri="{FF2B5EF4-FFF2-40B4-BE49-F238E27FC236}">
                  <a16:creationId xmlns:a16="http://schemas.microsoft.com/office/drawing/2014/main" id="{72D948C9-3180-4060-BEAA-A2F7C0FAC9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5" y="9289"/>
              <a:ext cx="2370" cy="1022"/>
              <a:chOff x="8439" y="2679"/>
              <a:chExt cx="2370" cy="1022"/>
            </a:xfrm>
          </p:grpSpPr>
          <p:sp>
            <p:nvSpPr>
              <p:cNvPr id="94" name="Text Box 8">
                <a:extLst>
                  <a:ext uri="{FF2B5EF4-FFF2-40B4-BE49-F238E27FC236}">
                    <a16:creationId xmlns:a16="http://schemas.microsoft.com/office/drawing/2014/main" id="{579D6AF2-2AEA-45EB-8508-8BE71FA50E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46" y="2679"/>
                <a:ext cx="2365" cy="511"/>
              </a:xfrm>
              <a:prstGeom prst="rect">
                <a:avLst/>
              </a:prstGeom>
              <a:solidFill>
                <a:srgbClr val="FF0000"/>
              </a:solidFill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REKTOR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5" name="Text Box 9">
                <a:extLst>
                  <a:ext uri="{FF2B5EF4-FFF2-40B4-BE49-F238E27FC236}">
                    <a16:creationId xmlns:a16="http://schemas.microsoft.com/office/drawing/2014/main" id="{234D58D0-015F-4ABF-A3F8-8147898B31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46" y="3190"/>
                <a:ext cx="2365" cy="511"/>
              </a:xfrm>
              <a:prstGeom prst="rect">
                <a:avLst/>
              </a:prstGeom>
              <a:solidFill>
                <a:srgbClr val="FFC000"/>
              </a:solidFill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WAKIL REKTOR I, II, III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" name="Text Box 6">
              <a:extLst>
                <a:ext uri="{FF2B5EF4-FFF2-40B4-BE49-F238E27FC236}">
                  <a16:creationId xmlns:a16="http://schemas.microsoft.com/office/drawing/2014/main" id="{A1CD331D-F4F4-4EB3-85DE-2C2471F39E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80" y="10296"/>
              <a:ext cx="1081" cy="620"/>
            </a:xfrm>
            <a:prstGeom prst="rect">
              <a:avLst/>
            </a:prstGeom>
            <a:solidFill>
              <a:srgbClr val="00B0F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LPPM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7" name="Text Box 11">
              <a:extLst>
                <a:ext uri="{FF2B5EF4-FFF2-40B4-BE49-F238E27FC236}">
                  <a16:creationId xmlns:a16="http://schemas.microsoft.com/office/drawing/2014/main" id="{EA5FC361-18A1-4C21-A923-1C59FBA345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10982"/>
              <a:ext cx="1382" cy="514"/>
            </a:xfrm>
            <a:prstGeom prst="rect">
              <a:avLst/>
            </a:prstGeom>
            <a:solidFill>
              <a:srgbClr val="00B0F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(BPTIK)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" name="Text Box 142">
              <a:extLst>
                <a:ext uri="{FF2B5EF4-FFF2-40B4-BE49-F238E27FC236}">
                  <a16:creationId xmlns:a16="http://schemas.microsoft.com/office/drawing/2014/main" id="{212F723F-278E-45B3-A4D0-2AC832637D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2" y="11864"/>
              <a:ext cx="1656" cy="541"/>
            </a:xfrm>
            <a:prstGeom prst="rect">
              <a:avLst/>
            </a:prstGeom>
            <a:solidFill>
              <a:srgbClr val="00B0F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BAUK UNIVERSITAS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9" name="Text Box 143">
              <a:extLst>
                <a:ext uri="{FF2B5EF4-FFF2-40B4-BE49-F238E27FC236}">
                  <a16:creationId xmlns:a16="http://schemas.microsoft.com/office/drawing/2014/main" id="{53521C2A-6238-4A89-ADCC-BFC61866DD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6" y="11877"/>
              <a:ext cx="1554" cy="475"/>
            </a:xfrm>
            <a:prstGeom prst="rect">
              <a:avLst/>
            </a:prstGeom>
            <a:solidFill>
              <a:srgbClr val="00B0F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BAAK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UNIVERSITAS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grpSp>
          <p:nvGrpSpPr>
            <p:cNvPr id="15386" name="Group 179">
              <a:extLst>
                <a:ext uri="{FF2B5EF4-FFF2-40B4-BE49-F238E27FC236}">
                  <a16:creationId xmlns:a16="http://schemas.microsoft.com/office/drawing/2014/main" id="{2BB3AE32-FB84-455D-894C-16B1642980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7" y="8071"/>
              <a:ext cx="2370" cy="1022"/>
              <a:chOff x="8439" y="2679"/>
              <a:chExt cx="2370" cy="1022"/>
            </a:xfrm>
          </p:grpSpPr>
          <p:sp>
            <p:nvSpPr>
              <p:cNvPr id="92" name="Text Box 15">
                <a:extLst>
                  <a:ext uri="{FF2B5EF4-FFF2-40B4-BE49-F238E27FC236}">
                    <a16:creationId xmlns:a16="http://schemas.microsoft.com/office/drawing/2014/main" id="{125CFCB6-9C2F-4336-B404-3CC30E8BAA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37" y="2679"/>
                <a:ext cx="2366" cy="511"/>
              </a:xfrm>
              <a:prstGeom prst="rect">
                <a:avLst/>
              </a:prstGeom>
              <a:solidFill>
                <a:srgbClr val="92D050"/>
              </a:solidFill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PEMBINA YAYASAN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3" name="Text Box 16">
                <a:extLst>
                  <a:ext uri="{FF2B5EF4-FFF2-40B4-BE49-F238E27FC236}">
                    <a16:creationId xmlns:a16="http://schemas.microsoft.com/office/drawing/2014/main" id="{5E1157D0-035E-436C-8AAE-3FACD1FB51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37" y="3190"/>
                <a:ext cx="2366" cy="511"/>
              </a:xfrm>
              <a:prstGeom prst="rect">
                <a:avLst/>
              </a:prstGeom>
              <a:solidFill>
                <a:srgbClr val="FFC000"/>
              </a:solidFill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PENGURUS YAYASAN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 pitchFamily="34" charset="0"/>
                </a:endParaRPr>
              </a:p>
            </p:txBody>
          </p:sp>
        </p:grpSp>
        <p:cxnSp>
          <p:nvCxnSpPr>
            <p:cNvPr id="11" name="Straight Arrow Connector 178">
              <a:extLst>
                <a:ext uri="{FF2B5EF4-FFF2-40B4-BE49-F238E27FC236}">
                  <a16:creationId xmlns:a16="http://schemas.microsoft.com/office/drawing/2014/main" id="{9CBE0477-262B-45A2-A649-0250D080EA6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13" y="9093"/>
              <a:ext cx="0" cy="196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2" name="Rectangle 172">
              <a:extLst>
                <a:ext uri="{FF2B5EF4-FFF2-40B4-BE49-F238E27FC236}">
                  <a16:creationId xmlns:a16="http://schemas.microsoft.com/office/drawing/2014/main" id="{E88B528F-F591-4E3B-B27A-A815A34B0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0" y="9434"/>
              <a:ext cx="2164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SENAT UNIVERSITAS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3" name="Rectangle 173">
              <a:extLst>
                <a:ext uri="{FF2B5EF4-FFF2-40B4-BE49-F238E27FC236}">
                  <a16:creationId xmlns:a16="http://schemas.microsoft.com/office/drawing/2014/main" id="{5948C516-D5B7-4962-860F-0CBBDBD37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8" y="9673"/>
              <a:ext cx="2164" cy="76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SENAT MAHASISWA UNIVERSITAS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cxnSp>
          <p:nvCxnSpPr>
            <p:cNvPr id="14" name="Straight Arrow Connector 174">
              <a:extLst>
                <a:ext uri="{FF2B5EF4-FFF2-40B4-BE49-F238E27FC236}">
                  <a16:creationId xmlns:a16="http://schemas.microsoft.com/office/drawing/2014/main" id="{2C51E8E2-4200-4027-B68B-C0B665C138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14" y="9673"/>
              <a:ext cx="1632" cy="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5" name="Straight Arrow Connector 171">
              <a:extLst>
                <a:ext uri="{FF2B5EF4-FFF2-40B4-BE49-F238E27FC236}">
                  <a16:creationId xmlns:a16="http://schemas.microsoft.com/office/drawing/2014/main" id="{D63AF8A8-0358-444A-81C8-D55C46FC00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52" y="10051"/>
              <a:ext cx="1719" cy="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16" name="Straight Arrow Connector 152">
              <a:extLst>
                <a:ext uri="{FF2B5EF4-FFF2-40B4-BE49-F238E27FC236}">
                  <a16:creationId xmlns:a16="http://schemas.microsoft.com/office/drawing/2014/main" id="{173FC48C-C79B-475A-9ACE-58015A987AD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09" y="10320"/>
              <a:ext cx="73" cy="6224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7" name="Text Box 28">
              <a:extLst>
                <a:ext uri="{FF2B5EF4-FFF2-40B4-BE49-F238E27FC236}">
                  <a16:creationId xmlns:a16="http://schemas.microsoft.com/office/drawing/2014/main" id="{8EABE9C0-7B63-40E3-9D41-23B009B09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2" y="14820"/>
              <a:ext cx="1694" cy="5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S1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Kep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8" name="Text Box 29">
              <a:extLst>
                <a:ext uri="{FF2B5EF4-FFF2-40B4-BE49-F238E27FC236}">
                  <a16:creationId xmlns:a16="http://schemas.microsoft.com/office/drawing/2014/main" id="{18CF60ED-2975-4C81-8318-65FDD7114A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98" y="16058"/>
              <a:ext cx="1693" cy="40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D 3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Kep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0" name="Text Box 111">
              <a:extLst>
                <a:ext uri="{FF2B5EF4-FFF2-40B4-BE49-F238E27FC236}">
                  <a16:creationId xmlns:a16="http://schemas.microsoft.com/office/drawing/2014/main" id="{D4D3D3FD-A51F-4C9F-88AA-C2A114F47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76" y="14307"/>
              <a:ext cx="2250" cy="453"/>
            </a:xfrm>
            <a:prstGeom prst="rect">
              <a:avLst/>
            </a:prstGeom>
            <a:solidFill>
              <a:srgbClr val="0070C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DEKAN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Fakultas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Kesehatan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1" name="Text Box 112">
              <a:extLst>
                <a:ext uri="{FF2B5EF4-FFF2-40B4-BE49-F238E27FC236}">
                  <a16:creationId xmlns:a16="http://schemas.microsoft.com/office/drawing/2014/main" id="{FC9895AF-8C04-42EE-8CF3-C83BDB8F4F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0" y="13633"/>
              <a:ext cx="2096" cy="39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SENAT FAKULTAS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2" name="Text Box 113">
              <a:extLst>
                <a:ext uri="{FF2B5EF4-FFF2-40B4-BE49-F238E27FC236}">
                  <a16:creationId xmlns:a16="http://schemas.microsoft.com/office/drawing/2014/main" id="{A6A2537C-5A89-4212-AD5E-77AFCF7B3F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0" y="13605"/>
              <a:ext cx="2806" cy="41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SENAT MAHASISWA FAKULTAS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3" name="Text Box 57">
              <a:extLst>
                <a:ext uri="{FF2B5EF4-FFF2-40B4-BE49-F238E27FC236}">
                  <a16:creationId xmlns:a16="http://schemas.microsoft.com/office/drawing/2014/main" id="{864E7005-2CDB-4172-99A9-D548973354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6" y="11870"/>
              <a:ext cx="1381" cy="51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Bag.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Persuratan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4" name="Text Box 58">
              <a:extLst>
                <a:ext uri="{FF2B5EF4-FFF2-40B4-BE49-F238E27FC236}">
                  <a16:creationId xmlns:a16="http://schemas.microsoft.com/office/drawing/2014/main" id="{31C54ACB-BA23-47F8-A342-F4374C3F06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7" y="12554"/>
              <a:ext cx="1410" cy="47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Bag.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Kepegawaian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5" name="Text Box 59">
              <a:extLst>
                <a:ext uri="{FF2B5EF4-FFF2-40B4-BE49-F238E27FC236}">
                  <a16:creationId xmlns:a16="http://schemas.microsoft.com/office/drawing/2014/main" id="{DC0AEAD2-0785-47CD-83D8-7C1F193ED3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9" y="13107"/>
              <a:ext cx="1398" cy="43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Bag.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Humas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6" name="Text Box 64">
              <a:extLst>
                <a:ext uri="{FF2B5EF4-FFF2-40B4-BE49-F238E27FC236}">
                  <a16:creationId xmlns:a16="http://schemas.microsoft.com/office/drawing/2014/main" id="{C4D34C05-0824-4BD0-A8C0-3AE0EC4143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" y="12881"/>
              <a:ext cx="1608" cy="45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BagianAkademik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7" name="Text Box 65">
              <a:extLst>
                <a:ext uri="{FF2B5EF4-FFF2-40B4-BE49-F238E27FC236}">
                  <a16:creationId xmlns:a16="http://schemas.microsoft.com/office/drawing/2014/main" id="{BFAF8B09-3C6C-4B46-A9AE-C7D331710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" y="12327"/>
              <a:ext cx="1874" cy="4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Bagian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Kemahasiswaan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8" name="Text Box 9">
              <a:extLst>
                <a:ext uri="{FF2B5EF4-FFF2-40B4-BE49-F238E27FC236}">
                  <a16:creationId xmlns:a16="http://schemas.microsoft.com/office/drawing/2014/main" id="{82C0515F-8755-435A-B378-E3F86BC138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0" y="11248"/>
              <a:ext cx="1474" cy="52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Pusat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Penelitian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9" name="Text Box 35">
              <a:extLst>
                <a:ext uri="{FF2B5EF4-FFF2-40B4-BE49-F238E27FC236}">
                  <a16:creationId xmlns:a16="http://schemas.microsoft.com/office/drawing/2014/main" id="{2AF9EFD1-18F6-4C7E-8D4A-458C2F4D5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60" y="11263"/>
              <a:ext cx="1474" cy="4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Pusat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Pengabdian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30" name="Text Box 63">
              <a:extLst>
                <a:ext uri="{FF2B5EF4-FFF2-40B4-BE49-F238E27FC236}">
                  <a16:creationId xmlns:a16="http://schemas.microsoft.com/office/drawing/2014/main" id="{0773E98C-05E1-4C37-9719-1DB29CE817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6" y="10157"/>
              <a:ext cx="2269" cy="653"/>
            </a:xfrm>
            <a:prstGeom prst="rect">
              <a:avLst/>
            </a:prstGeom>
            <a:solidFill>
              <a:srgbClr val="00B0F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Badan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Penjaminan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Mutu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31" name="Straight Connector 185">
              <a:extLst>
                <a:ext uri="{FF2B5EF4-FFF2-40B4-BE49-F238E27FC236}">
                  <a16:creationId xmlns:a16="http://schemas.microsoft.com/office/drawing/2014/main" id="{BFC8DB40-4522-4859-A86F-14AF68F16A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84" y="11103"/>
              <a:ext cx="2056" cy="2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Straight Connector 186">
              <a:extLst>
                <a:ext uri="{FF2B5EF4-FFF2-40B4-BE49-F238E27FC236}">
                  <a16:creationId xmlns:a16="http://schemas.microsoft.com/office/drawing/2014/main" id="{7CD263C0-A37E-4A82-B99B-CF20D8BB77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9" y="11115"/>
              <a:ext cx="21" cy="13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Straight Connector 187">
              <a:extLst>
                <a:ext uri="{FF2B5EF4-FFF2-40B4-BE49-F238E27FC236}">
                  <a16:creationId xmlns:a16="http://schemas.microsoft.com/office/drawing/2014/main" id="{A044D625-DB58-438D-8BA1-35704930E4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41" y="11124"/>
              <a:ext cx="24" cy="13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Text Box 40">
              <a:extLst>
                <a:ext uri="{FF2B5EF4-FFF2-40B4-BE49-F238E27FC236}">
                  <a16:creationId xmlns:a16="http://schemas.microsoft.com/office/drawing/2014/main" id="{F1450FBC-F85B-436D-B948-DC5EE8C66F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20" y="13651"/>
              <a:ext cx="1367" cy="43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Bag. RT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35" name="Text Box 41">
              <a:extLst>
                <a:ext uri="{FF2B5EF4-FFF2-40B4-BE49-F238E27FC236}">
                  <a16:creationId xmlns:a16="http://schemas.microsoft.com/office/drawing/2014/main" id="{148919D8-2034-4F99-A211-088AE01A0F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7" y="14219"/>
              <a:ext cx="1410" cy="5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Bag.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Keuangan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36" name="Straight Connector 191">
              <a:extLst>
                <a:ext uri="{FF2B5EF4-FFF2-40B4-BE49-F238E27FC236}">
                  <a16:creationId xmlns:a16="http://schemas.microsoft.com/office/drawing/2014/main" id="{1AFC6408-05A7-4FBF-A928-A468DB0716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13" y="13243"/>
              <a:ext cx="1689" cy="1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Straight Connector 192">
              <a:extLst>
                <a:ext uri="{FF2B5EF4-FFF2-40B4-BE49-F238E27FC236}">
                  <a16:creationId xmlns:a16="http://schemas.microsoft.com/office/drawing/2014/main" id="{6D330474-A061-47CE-93BF-7646954D8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69" y="12239"/>
              <a:ext cx="0" cy="221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Straight Connector 193">
              <a:extLst>
                <a:ext uri="{FF2B5EF4-FFF2-40B4-BE49-F238E27FC236}">
                  <a16:creationId xmlns:a16="http://schemas.microsoft.com/office/drawing/2014/main" id="{571AFDA8-B24D-471D-94CE-F942A8A3E9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30" y="12272"/>
              <a:ext cx="6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Straight Connector 194">
              <a:extLst>
                <a:ext uri="{FF2B5EF4-FFF2-40B4-BE49-F238E27FC236}">
                  <a16:creationId xmlns:a16="http://schemas.microsoft.com/office/drawing/2014/main" id="{534F1C99-25B4-4CFC-8765-3E6C8C6546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46" y="14277"/>
              <a:ext cx="7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Straight Connector 197">
              <a:extLst>
                <a:ext uri="{FF2B5EF4-FFF2-40B4-BE49-F238E27FC236}">
                  <a16:creationId xmlns:a16="http://schemas.microsoft.com/office/drawing/2014/main" id="{811A0801-AE9D-4872-A7DF-2E5FAE02A4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1" y="13847"/>
              <a:ext cx="1393" cy="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Straight Connector 198">
              <a:extLst>
                <a:ext uri="{FF2B5EF4-FFF2-40B4-BE49-F238E27FC236}">
                  <a16:creationId xmlns:a16="http://schemas.microsoft.com/office/drawing/2014/main" id="{A5AE4FD6-2752-43A3-A32A-AA7D05CE08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6" y="14560"/>
              <a:ext cx="1330" cy="1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Text Box 30">
              <a:extLst>
                <a:ext uri="{FF2B5EF4-FFF2-40B4-BE49-F238E27FC236}">
                  <a16:creationId xmlns:a16="http://schemas.microsoft.com/office/drawing/2014/main" id="{F63C8FFD-E54D-4AC0-BC13-F0B38833C0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1" y="15120"/>
              <a:ext cx="1880" cy="34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S1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Kesmas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8" name="Text Box 54">
              <a:extLst>
                <a:ext uri="{FF2B5EF4-FFF2-40B4-BE49-F238E27FC236}">
                  <a16:creationId xmlns:a16="http://schemas.microsoft.com/office/drawing/2014/main" id="{F69FC3DE-6084-4939-99D8-30891B59E1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59" y="17021"/>
              <a:ext cx="1822" cy="41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S1 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Bidan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9" name="Text Box 55">
              <a:extLst>
                <a:ext uri="{FF2B5EF4-FFF2-40B4-BE49-F238E27FC236}">
                  <a16:creationId xmlns:a16="http://schemas.microsoft.com/office/drawing/2014/main" id="{FC3389C6-33B7-4556-A3F1-FEE6DA576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31" y="16392"/>
              <a:ext cx="1850" cy="41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S1 Farmasi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50" name="Text Box 56">
              <a:extLst>
                <a:ext uri="{FF2B5EF4-FFF2-40B4-BE49-F238E27FC236}">
                  <a16:creationId xmlns:a16="http://schemas.microsoft.com/office/drawing/2014/main" id="{AB87C9EE-7E51-4B44-9D9F-9615C3AF4E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27" y="15700"/>
              <a:ext cx="1854" cy="4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S1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Gizi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51" name="Text Box 57">
              <a:extLst>
                <a:ext uri="{FF2B5EF4-FFF2-40B4-BE49-F238E27FC236}">
                  <a16:creationId xmlns:a16="http://schemas.microsoft.com/office/drawing/2014/main" id="{FB801BA3-32E8-4DD4-BA90-35A9F86DC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7" y="17656"/>
              <a:ext cx="1835" cy="4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D3 Bidan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52" name="Straight Connector 209">
              <a:extLst>
                <a:ext uri="{FF2B5EF4-FFF2-40B4-BE49-F238E27FC236}">
                  <a16:creationId xmlns:a16="http://schemas.microsoft.com/office/drawing/2014/main" id="{B3080902-A8C3-48B1-A3A7-88D6BC59DD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7" y="15286"/>
              <a:ext cx="43" cy="412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Straight Connector 210">
              <a:extLst>
                <a:ext uri="{FF2B5EF4-FFF2-40B4-BE49-F238E27FC236}">
                  <a16:creationId xmlns:a16="http://schemas.microsoft.com/office/drawing/2014/main" id="{E388CDE0-B61E-4C28-AED5-74C7C3EB8E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06" y="15301"/>
              <a:ext cx="1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Straight Connector 211">
              <a:extLst>
                <a:ext uri="{FF2B5EF4-FFF2-40B4-BE49-F238E27FC236}">
                  <a16:creationId xmlns:a16="http://schemas.microsoft.com/office/drawing/2014/main" id="{2EB69F04-E203-4C14-8A5D-D7388C111C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1" y="15316"/>
              <a:ext cx="49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Straight Connector 212">
              <a:extLst>
                <a:ext uri="{FF2B5EF4-FFF2-40B4-BE49-F238E27FC236}">
                  <a16:creationId xmlns:a16="http://schemas.microsoft.com/office/drawing/2014/main" id="{17C6A8C3-1CF3-4457-9A3B-631AC7F2D8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79" y="17991"/>
              <a:ext cx="49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Straight Connector 213">
              <a:extLst>
                <a:ext uri="{FF2B5EF4-FFF2-40B4-BE49-F238E27FC236}">
                  <a16:creationId xmlns:a16="http://schemas.microsoft.com/office/drawing/2014/main" id="{9B4D60A1-07E5-406C-9E86-C14A3C237A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35" y="16571"/>
              <a:ext cx="4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Straight Connector 214">
              <a:extLst>
                <a:ext uri="{FF2B5EF4-FFF2-40B4-BE49-F238E27FC236}">
                  <a16:creationId xmlns:a16="http://schemas.microsoft.com/office/drawing/2014/main" id="{661D5B19-0355-475C-AC5E-BC45983361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1" y="17242"/>
              <a:ext cx="49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Straight Connector 215">
              <a:extLst>
                <a:ext uri="{FF2B5EF4-FFF2-40B4-BE49-F238E27FC236}">
                  <a16:creationId xmlns:a16="http://schemas.microsoft.com/office/drawing/2014/main" id="{9CA21968-71C6-4FF0-8409-9A8E987EC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1" y="15960"/>
              <a:ext cx="49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Straight Connector 216">
              <a:extLst>
                <a:ext uri="{FF2B5EF4-FFF2-40B4-BE49-F238E27FC236}">
                  <a16:creationId xmlns:a16="http://schemas.microsoft.com/office/drawing/2014/main" id="{E1DE545F-5F5E-4B7D-AC7E-A473555E8C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83" y="14760"/>
              <a:ext cx="0" cy="233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Straight Connector 217">
              <a:extLst>
                <a:ext uri="{FF2B5EF4-FFF2-40B4-BE49-F238E27FC236}">
                  <a16:creationId xmlns:a16="http://schemas.microsoft.com/office/drawing/2014/main" id="{87A5E2E0-A6EF-4F1E-9CD9-F17D1FF0E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73" y="17014"/>
              <a:ext cx="4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Text Box 67">
              <a:extLst>
                <a:ext uri="{FF2B5EF4-FFF2-40B4-BE49-F238E27FC236}">
                  <a16:creationId xmlns:a16="http://schemas.microsoft.com/office/drawing/2014/main" id="{53AC2573-57BE-4988-A031-8589E9B170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3" y="17867"/>
              <a:ext cx="1429" cy="44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Hukum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62" name="Text Box 68">
              <a:extLst>
                <a:ext uri="{FF2B5EF4-FFF2-40B4-BE49-F238E27FC236}">
                  <a16:creationId xmlns:a16="http://schemas.microsoft.com/office/drawing/2014/main" id="{90601EFA-AC5B-4844-83BE-545C67BC59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8408"/>
              <a:ext cx="1355" cy="5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TI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63" name="Text Box 69">
              <a:extLst>
                <a:ext uri="{FF2B5EF4-FFF2-40B4-BE49-F238E27FC236}">
                  <a16:creationId xmlns:a16="http://schemas.microsoft.com/office/drawing/2014/main" id="{BBE16352-10E7-4EE8-B234-AF2E322B76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" y="17765"/>
              <a:ext cx="1341" cy="41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PGSD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64" name="Text Box 70">
              <a:extLst>
                <a:ext uri="{FF2B5EF4-FFF2-40B4-BE49-F238E27FC236}">
                  <a16:creationId xmlns:a16="http://schemas.microsoft.com/office/drawing/2014/main" id="{F990DFEC-A262-4C15-AD50-8EC8BDA0F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9" y="17895"/>
              <a:ext cx="1221" cy="59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PGPAUD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65" name="Text Box 71">
              <a:extLst>
                <a:ext uri="{FF2B5EF4-FFF2-40B4-BE49-F238E27FC236}">
                  <a16:creationId xmlns:a16="http://schemas.microsoft.com/office/drawing/2014/main" id="{6B2E5CA7-5341-4FF1-85C7-22B3DFD1E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4" y="18587"/>
              <a:ext cx="1502" cy="5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Sast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Jepang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66" name="Text Box 72">
              <a:extLst>
                <a:ext uri="{FF2B5EF4-FFF2-40B4-BE49-F238E27FC236}">
                  <a16:creationId xmlns:a16="http://schemas.microsoft.com/office/drawing/2014/main" id="{2415A996-477D-4F4F-9A0D-096FD39DF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0" y="17904"/>
              <a:ext cx="1630" cy="5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Prodi.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Sastra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Inggris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67" name="Straight Connector 224">
              <a:extLst>
                <a:ext uri="{FF2B5EF4-FFF2-40B4-BE49-F238E27FC236}">
                  <a16:creationId xmlns:a16="http://schemas.microsoft.com/office/drawing/2014/main" id="{6B3D416A-DC4F-424C-97FA-0D10D8D3F7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2" y="17009"/>
              <a:ext cx="4858" cy="3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Straight Connector 225">
              <a:extLst>
                <a:ext uri="{FF2B5EF4-FFF2-40B4-BE49-F238E27FC236}">
                  <a16:creationId xmlns:a16="http://schemas.microsoft.com/office/drawing/2014/main" id="{64A79E15-AEC3-4DC0-8A8D-A8A46CA37B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9" y="17024"/>
              <a:ext cx="0" cy="25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Straight Connector 226">
              <a:extLst>
                <a:ext uri="{FF2B5EF4-FFF2-40B4-BE49-F238E27FC236}">
                  <a16:creationId xmlns:a16="http://schemas.microsoft.com/office/drawing/2014/main" id="{F417F5E2-116D-4626-865D-3510538708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80" y="17069"/>
              <a:ext cx="19" cy="21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Straight Connector 227">
              <a:extLst>
                <a:ext uri="{FF2B5EF4-FFF2-40B4-BE49-F238E27FC236}">
                  <a16:creationId xmlns:a16="http://schemas.microsoft.com/office/drawing/2014/main" id="{92A69AE1-3644-416D-8123-C8979579B1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5" y="16559"/>
              <a:ext cx="0" cy="46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Straight Connector 228">
              <a:extLst>
                <a:ext uri="{FF2B5EF4-FFF2-40B4-BE49-F238E27FC236}">
                  <a16:creationId xmlns:a16="http://schemas.microsoft.com/office/drawing/2014/main" id="{6CA25878-2BA2-4F51-B029-A7CFE746B3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0" y="16574"/>
              <a:ext cx="251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Straight Connector 230">
              <a:extLst>
                <a:ext uri="{FF2B5EF4-FFF2-40B4-BE49-F238E27FC236}">
                  <a16:creationId xmlns:a16="http://schemas.microsoft.com/office/drawing/2014/main" id="{6B6A6ADB-CF28-4DE3-96D2-1BF79842AE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5" y="18345"/>
              <a:ext cx="0" cy="14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Straight Connector 233">
              <a:extLst>
                <a:ext uri="{FF2B5EF4-FFF2-40B4-BE49-F238E27FC236}">
                  <a16:creationId xmlns:a16="http://schemas.microsoft.com/office/drawing/2014/main" id="{ED67C054-7D57-4A6E-BCE4-146E3623A5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6" y="12490"/>
              <a:ext cx="231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Straight Connector 234">
              <a:extLst>
                <a:ext uri="{FF2B5EF4-FFF2-40B4-BE49-F238E27FC236}">
                  <a16:creationId xmlns:a16="http://schemas.microsoft.com/office/drawing/2014/main" id="{7D477BAC-9E67-4138-BAB7-8502DA9F52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8" y="12149"/>
              <a:ext cx="96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Straight Connector 235">
              <a:extLst>
                <a:ext uri="{FF2B5EF4-FFF2-40B4-BE49-F238E27FC236}">
                  <a16:creationId xmlns:a16="http://schemas.microsoft.com/office/drawing/2014/main" id="{7D530577-580B-43DC-9390-AC9E0C55AA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7" y="12149"/>
              <a:ext cx="9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Straight Connector 237">
              <a:extLst>
                <a:ext uri="{FF2B5EF4-FFF2-40B4-BE49-F238E27FC236}">
                  <a16:creationId xmlns:a16="http://schemas.microsoft.com/office/drawing/2014/main" id="{65865939-F2E0-4C7F-970B-B5EBDD5EBF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91" y="12405"/>
              <a:ext cx="0" cy="81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Text Box 238">
              <a:extLst>
                <a:ext uri="{FF2B5EF4-FFF2-40B4-BE49-F238E27FC236}">
                  <a16:creationId xmlns:a16="http://schemas.microsoft.com/office/drawing/2014/main" id="{636BC160-5FDD-4552-ABB2-D61A98B59D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5" y="12605"/>
              <a:ext cx="1329" cy="423"/>
            </a:xfrm>
            <a:prstGeom prst="rect">
              <a:avLst/>
            </a:prstGeom>
            <a:solidFill>
              <a:srgbClr val="92D05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UPT Lab.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1" name="Straight Connector 239">
              <a:extLst>
                <a:ext uri="{FF2B5EF4-FFF2-40B4-BE49-F238E27FC236}">
                  <a16:creationId xmlns:a16="http://schemas.microsoft.com/office/drawing/2014/main" id="{12C9E793-4129-4910-B5D9-AD8E18505A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93" y="12868"/>
              <a:ext cx="1154" cy="1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Text Box 240">
              <a:extLst>
                <a:ext uri="{FF2B5EF4-FFF2-40B4-BE49-F238E27FC236}">
                  <a16:creationId xmlns:a16="http://schemas.microsoft.com/office/drawing/2014/main" id="{6168F92C-E8A7-47A4-988D-F2DA0B3864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" y="12681"/>
              <a:ext cx="1554" cy="526"/>
            </a:xfrm>
            <a:prstGeom prst="rect">
              <a:avLst/>
            </a:prstGeom>
            <a:solidFill>
              <a:srgbClr val="92D050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UPT </a:t>
              </a: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Perpustakaan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3" name="Straight Connector 241">
              <a:extLst>
                <a:ext uri="{FF2B5EF4-FFF2-40B4-BE49-F238E27FC236}">
                  <a16:creationId xmlns:a16="http://schemas.microsoft.com/office/drawing/2014/main" id="{C5DEAE1E-856A-4E18-8147-C5BE8172A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6" y="12874"/>
              <a:ext cx="369" cy="1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Text Box 242">
              <a:extLst>
                <a:ext uri="{FF2B5EF4-FFF2-40B4-BE49-F238E27FC236}">
                  <a16:creationId xmlns:a16="http://schemas.microsoft.com/office/drawing/2014/main" id="{8874BFC0-2806-4472-A124-45A9BC168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0" y="13152"/>
              <a:ext cx="1552" cy="39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Lab Bahasa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5" name="Text Box 243">
              <a:extLst>
                <a:ext uri="{FF2B5EF4-FFF2-40B4-BE49-F238E27FC236}">
                  <a16:creationId xmlns:a16="http://schemas.microsoft.com/office/drawing/2014/main" id="{16299F33-DC9A-4F80-B91B-02472D24E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2" y="13533"/>
              <a:ext cx="1550" cy="39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Lab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Kesehatan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6" name="Text Box 244">
              <a:extLst>
                <a:ext uri="{FF2B5EF4-FFF2-40B4-BE49-F238E27FC236}">
                  <a16:creationId xmlns:a16="http://schemas.microsoft.com/office/drawing/2014/main" id="{04B2B48C-9250-4D78-9450-C0B6545CF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" y="13950"/>
              <a:ext cx="1552" cy="39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Lab.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Komputer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7" name="Straight Connector 245">
              <a:extLst>
                <a:ext uri="{FF2B5EF4-FFF2-40B4-BE49-F238E27FC236}">
                  <a16:creationId xmlns:a16="http://schemas.microsoft.com/office/drawing/2014/main" id="{428A3D5B-E3E6-4DC0-8E54-F8B1636200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1" y="13321"/>
              <a:ext cx="6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Straight Connector 246">
              <a:extLst>
                <a:ext uri="{FF2B5EF4-FFF2-40B4-BE49-F238E27FC236}">
                  <a16:creationId xmlns:a16="http://schemas.microsoft.com/office/drawing/2014/main" id="{4ADD962D-DE26-429B-82B6-D2B532B1E2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5" y="13119"/>
              <a:ext cx="0" cy="23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Straight Connector 1">
              <a:extLst>
                <a:ext uri="{FF2B5EF4-FFF2-40B4-BE49-F238E27FC236}">
                  <a16:creationId xmlns:a16="http://schemas.microsoft.com/office/drawing/2014/main" id="{1D106E4E-2ACF-4BC9-AC1D-A561EE50D5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88" y="12351"/>
              <a:ext cx="0" cy="10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90" name="AutoShape 96">
              <a:extLst>
                <a:ext uri="{FF2B5EF4-FFF2-40B4-BE49-F238E27FC236}">
                  <a16:creationId xmlns:a16="http://schemas.microsoft.com/office/drawing/2014/main" id="{E863281F-3F54-49D6-AFAE-3F3373374F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45" y="10664"/>
              <a:ext cx="3435" cy="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91" name="AutoShape 97">
              <a:extLst>
                <a:ext uri="{FF2B5EF4-FFF2-40B4-BE49-F238E27FC236}">
                  <a16:creationId xmlns:a16="http://schemas.microsoft.com/office/drawing/2014/main" id="{4878CBC0-8AC2-45F1-B385-D35C8BCB25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88" y="11263"/>
              <a:ext cx="1821" cy="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  <p:sp>
        <p:nvSpPr>
          <p:cNvPr id="96" name="Text Box 57">
            <a:extLst>
              <a:ext uri="{FF2B5EF4-FFF2-40B4-BE49-F238E27FC236}">
                <a16:creationId xmlns:a16="http://schemas.microsoft.com/office/drawing/2014/main" id="{089DC368-4B99-454A-9EFB-109708CAD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8186" y="2314153"/>
            <a:ext cx="1274653" cy="2591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Bag. Humas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97" name="Text Box 57">
            <a:extLst>
              <a:ext uri="{FF2B5EF4-FFF2-40B4-BE49-F238E27FC236}">
                <a16:creationId xmlns:a16="http://schemas.microsoft.com/office/drawing/2014/main" id="{AAAA00A9-3517-451D-92F7-D4DD41EE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0825" y="6049899"/>
            <a:ext cx="1657350" cy="296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Prodi.Profesi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Bidan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98" name="Straight Connector 212">
            <a:extLst>
              <a:ext uri="{FF2B5EF4-FFF2-40B4-BE49-F238E27FC236}">
                <a16:creationId xmlns:a16="http://schemas.microsoft.com/office/drawing/2014/main" id="{CC62708A-7C2B-42CA-AB97-AF3491A3C5D2}"/>
              </a:ext>
            </a:extLst>
          </p:cNvPr>
          <p:cNvSpPr>
            <a:spLocks noChangeShapeType="1"/>
          </p:cNvSpPr>
          <p:nvPr/>
        </p:nvSpPr>
        <p:spPr bwMode="auto">
          <a:xfrm>
            <a:off x="8704264" y="6227763"/>
            <a:ext cx="4159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Text Box 28">
            <a:extLst>
              <a:ext uri="{FF2B5EF4-FFF2-40B4-BE49-F238E27FC236}">
                <a16:creationId xmlns:a16="http://schemas.microsoft.com/office/drawing/2014/main" id="{6AF61297-4C77-4D99-9441-48A5B68C4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144" y="4548228"/>
            <a:ext cx="1552065" cy="2489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Prodi.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Ners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101" name="Straight Connector 193">
            <a:extLst>
              <a:ext uri="{FF2B5EF4-FFF2-40B4-BE49-F238E27FC236}">
                <a16:creationId xmlns:a16="http://schemas.microsoft.com/office/drawing/2014/main" id="{D848CC9C-5CFC-460F-BC61-DA4411F4058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9113" y="4005263"/>
            <a:ext cx="492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Text Box 81">
            <a:extLst>
              <a:ext uri="{FF2B5EF4-FFF2-40B4-BE49-F238E27FC236}">
                <a16:creationId xmlns:a16="http://schemas.microsoft.com/office/drawing/2014/main" id="{FF16C851-6B7D-453C-B3B0-03A8B9B14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4072" y="5732463"/>
            <a:ext cx="1737382" cy="2525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D4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Akuntansi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Perpajakan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Perpajakan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103" name="Text Box 57">
            <a:extLst>
              <a:ext uri="{FF2B5EF4-FFF2-40B4-BE49-F238E27FC236}">
                <a16:creationId xmlns:a16="http://schemas.microsoft.com/office/drawing/2014/main" id="{84913B59-F153-4913-B28A-8235B98FB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8" y="6465888"/>
            <a:ext cx="1744662" cy="25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Prodi.IKORA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104" name="Straight Connector 212">
            <a:extLst>
              <a:ext uri="{FF2B5EF4-FFF2-40B4-BE49-F238E27FC236}">
                <a16:creationId xmlns:a16="http://schemas.microsoft.com/office/drawing/2014/main" id="{0F3188A1-5527-41DE-A7D3-38B3806B3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704263" y="6597650"/>
            <a:ext cx="462531" cy="1650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5" name="Straight Arrow Connector 152">
            <a:extLst>
              <a:ext uri="{FF2B5EF4-FFF2-40B4-BE49-F238E27FC236}">
                <a16:creationId xmlns:a16="http://schemas.microsoft.com/office/drawing/2014/main" id="{723890D8-BC1F-4149-B166-BCACCA28138A}"/>
              </a:ext>
            </a:extLst>
          </p:cNvPr>
          <p:cNvCxnSpPr>
            <a:cxnSpLocks noChangeShapeType="1"/>
            <a:stCxn id="106" idx="1"/>
          </p:cNvCxnSpPr>
          <p:nvPr/>
        </p:nvCxnSpPr>
        <p:spPr bwMode="auto">
          <a:xfrm>
            <a:off x="7188634" y="5188268"/>
            <a:ext cx="24743" cy="737684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06" name="Straight Connector 228">
            <a:extLst>
              <a:ext uri="{FF2B5EF4-FFF2-40B4-BE49-F238E27FC236}">
                <a16:creationId xmlns:a16="http://schemas.microsoft.com/office/drawing/2014/main" id="{7A895081-7350-40FC-BE34-4F17B75E31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6939" y="5180390"/>
            <a:ext cx="901695" cy="787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" name="Text Box 71">
            <a:extLst>
              <a:ext uri="{FF2B5EF4-FFF2-40B4-BE49-F238E27FC236}">
                <a16:creationId xmlns:a16="http://schemas.microsoft.com/office/drawing/2014/main" id="{E8CE890F-F4B3-48A1-B1EB-415639DFC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6" y="5493766"/>
            <a:ext cx="2879725" cy="239490"/>
          </a:xfrm>
          <a:prstGeom prst="rect">
            <a:avLst/>
          </a:prstGeom>
          <a:solidFill>
            <a:srgbClr val="0070C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DEKAN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Fakultas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Komputer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dan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pendidikan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109" name="Text Box 71">
            <a:extLst>
              <a:ext uri="{FF2B5EF4-FFF2-40B4-BE49-F238E27FC236}">
                <a16:creationId xmlns:a16="http://schemas.microsoft.com/office/drawing/2014/main" id="{436AAD35-C940-43D5-A70E-6262A685A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7201" y="5528650"/>
            <a:ext cx="2679988" cy="204607"/>
          </a:xfrm>
          <a:prstGeom prst="rect">
            <a:avLst/>
          </a:prstGeom>
          <a:solidFill>
            <a:srgbClr val="0070C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DEKAN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Fakultas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Hukum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Humaniora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111" name="Text Box 70">
            <a:extLst>
              <a:ext uri="{FF2B5EF4-FFF2-40B4-BE49-F238E27FC236}">
                <a16:creationId xmlns:a16="http://schemas.microsoft.com/office/drawing/2014/main" id="{AB655D04-69E2-4B7C-BE74-1127E6225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6210301"/>
            <a:ext cx="1081088" cy="4222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Prodi.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Desain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Fashion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112" name="Text Box 81">
            <a:extLst>
              <a:ext uri="{FF2B5EF4-FFF2-40B4-BE49-F238E27FC236}">
                <a16:creationId xmlns:a16="http://schemas.microsoft.com/office/drawing/2014/main" id="{DFA5FE9C-F900-42E5-9FFD-6CF1390E9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2025" y="6453188"/>
            <a:ext cx="2149475" cy="25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D4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Bisnis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dan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Manajemen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Retail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113" name="Text Box 81">
            <a:extLst>
              <a:ext uri="{FF2B5EF4-FFF2-40B4-BE49-F238E27FC236}">
                <a16:creationId xmlns:a16="http://schemas.microsoft.com/office/drawing/2014/main" id="{0E53D512-A192-42D2-B8B7-6898239FE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8950" y="6092825"/>
            <a:ext cx="1633538" cy="25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D4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Bisnis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Digital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DFCDEB4-6079-4F5E-AA8B-41A215431C0C}"/>
              </a:ext>
            </a:extLst>
          </p:cNvPr>
          <p:cNvCxnSpPr>
            <a:stCxn id="6" idx="2"/>
          </p:cNvCxnSpPr>
          <p:nvPr/>
        </p:nvCxnSpPr>
        <p:spPr>
          <a:xfrm>
            <a:off x="8188325" y="2209801"/>
            <a:ext cx="57150" cy="111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Straight Connector 211">
            <a:extLst>
              <a:ext uri="{FF2B5EF4-FFF2-40B4-BE49-F238E27FC236}">
                <a16:creationId xmlns:a16="http://schemas.microsoft.com/office/drawing/2014/main" id="{42D89FFA-5565-4375-B74B-83926211011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6201" y="4365104"/>
            <a:ext cx="318179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4" name="Straight Connector 211">
            <a:extLst>
              <a:ext uri="{FF2B5EF4-FFF2-40B4-BE49-F238E27FC236}">
                <a16:creationId xmlns:a16="http://schemas.microsoft.com/office/drawing/2014/main" id="{D2E14473-69D5-45CD-AD5D-306A9038E1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79142" y="4649788"/>
            <a:ext cx="341309" cy="3349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5" name="Straight Connector 211">
            <a:extLst>
              <a:ext uri="{FF2B5EF4-FFF2-40B4-BE49-F238E27FC236}">
                <a16:creationId xmlns:a16="http://schemas.microsoft.com/office/drawing/2014/main" id="{74EE75CF-A29F-4D57-A8F1-C411FAE863A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7618" y="4941168"/>
            <a:ext cx="28366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02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A3BFFBD1-2AAF-450C-BF40-63EF0C0AD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90628"/>
          </a:xfrm>
          <a:solidFill>
            <a:srgbClr val="002060"/>
          </a:solidFill>
        </p:spPr>
        <p:txBody>
          <a:bodyPr/>
          <a:lstStyle/>
          <a:p>
            <a:r>
              <a:rPr lang="en-US" alt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STRUKTUR ORGANISASI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12EAC6B-ED6D-49C9-986D-36B615E2BDC5}"/>
              </a:ext>
            </a:extLst>
          </p:cNvPr>
          <p:cNvSpPr/>
          <p:nvPr/>
        </p:nvSpPr>
        <p:spPr>
          <a:xfrm>
            <a:off x="5016501" y="1412876"/>
            <a:ext cx="4937125" cy="1716087"/>
          </a:xfrm>
          <a:prstGeom prst="roundRect">
            <a:avLst>
              <a:gd name="adj" fmla="val 3015"/>
            </a:avLst>
          </a:prstGeom>
          <a:solidFill>
            <a:srgbClr val="FF0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Rektor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Prof.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Subyantoro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M.Hum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BA071AF-3C5B-4D0A-A507-16C65D36DBD7}"/>
              </a:ext>
            </a:extLst>
          </p:cNvPr>
          <p:cNvSpPr/>
          <p:nvPr/>
        </p:nvSpPr>
        <p:spPr>
          <a:xfrm>
            <a:off x="2144526" y="3290094"/>
            <a:ext cx="3997325" cy="1665288"/>
          </a:xfrm>
          <a:prstGeom prst="roundRect">
            <a:avLst>
              <a:gd name="adj" fmla="val 3015"/>
            </a:avLst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Wakil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Rektor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KUSTIYONO,S,E.M.Kom.AK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Akuntan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CECAEA2-6966-4244-BCFE-DE8764A43861}"/>
              </a:ext>
            </a:extLst>
          </p:cNvPr>
          <p:cNvSpPr/>
          <p:nvPr/>
        </p:nvSpPr>
        <p:spPr>
          <a:xfrm>
            <a:off x="7967664" y="3261360"/>
            <a:ext cx="4056060" cy="1731326"/>
          </a:xfrm>
          <a:prstGeom prst="roundRect">
            <a:avLst>
              <a:gd name="adj" fmla="val 3015"/>
            </a:avLst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Wakil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Rektor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III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Eko Susilo,Skep.,Ns.,M.Kep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BC47D87-54C6-4194-BED1-E8B30948A292}"/>
              </a:ext>
            </a:extLst>
          </p:cNvPr>
          <p:cNvSpPr/>
          <p:nvPr/>
        </p:nvSpPr>
        <p:spPr>
          <a:xfrm>
            <a:off x="4279901" y="5118101"/>
            <a:ext cx="5561013" cy="1624013"/>
          </a:xfrm>
          <a:prstGeom prst="roundRect">
            <a:avLst>
              <a:gd name="adj" fmla="val 3015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Wakil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Rektor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Dr.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Sigit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Ambar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Widyawati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S.KM,M.Kes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" name="Group 28">
            <a:extLst>
              <a:ext uri="{FF2B5EF4-FFF2-40B4-BE49-F238E27FC236}">
                <a16:creationId xmlns:a16="http://schemas.microsoft.com/office/drawing/2014/main" id="{99B48E7C-8B2E-45B5-8DE0-0389CBFC48D6}"/>
              </a:ext>
            </a:extLst>
          </p:cNvPr>
          <p:cNvGrpSpPr>
            <a:grpSpLocks/>
          </p:cNvGrpSpPr>
          <p:nvPr/>
        </p:nvGrpSpPr>
        <p:grpSpPr bwMode="auto">
          <a:xfrm>
            <a:off x="3125789" y="2781300"/>
            <a:ext cx="6300787" cy="2324100"/>
            <a:chOff x="2057400" y="2591594"/>
            <a:chExt cx="5334794" cy="251380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AE8DCC7-8A66-4FBD-B1B0-C0691D85EFC0}"/>
                </a:ext>
              </a:extLst>
            </p:cNvPr>
            <p:cNvCxnSpPr/>
            <p:nvPr/>
          </p:nvCxnSpPr>
          <p:spPr>
            <a:xfrm rot="5400000">
              <a:off x="3467894" y="3847825"/>
              <a:ext cx="2513806" cy="134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5363A2-5F29-41BF-A7A5-8CC7CFC23CC4}"/>
                </a:ext>
              </a:extLst>
            </p:cNvPr>
            <p:cNvCxnSpPr/>
            <p:nvPr/>
          </p:nvCxnSpPr>
          <p:spPr>
            <a:xfrm>
              <a:off x="2057400" y="3046621"/>
              <a:ext cx="5333450" cy="1717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8026F73-F890-4387-B696-F0243ED9A6FB}"/>
                </a:ext>
              </a:extLst>
            </p:cNvPr>
            <p:cNvCxnSpPr/>
            <p:nvPr/>
          </p:nvCxnSpPr>
          <p:spPr>
            <a:xfrm rot="5400000">
              <a:off x="7276478" y="3160993"/>
              <a:ext cx="230089" cy="134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15202D2-192B-4AB2-A4E0-06145EE887DF}"/>
                </a:ext>
              </a:extLst>
            </p:cNvPr>
            <p:cNvCxnSpPr/>
            <p:nvPr/>
          </p:nvCxnSpPr>
          <p:spPr>
            <a:xfrm rot="5400000">
              <a:off x="1943027" y="3160993"/>
              <a:ext cx="230089" cy="134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6392" name="Picture 17">
            <a:extLst>
              <a:ext uri="{FF2B5EF4-FFF2-40B4-BE49-F238E27FC236}">
                <a16:creationId xmlns:a16="http://schemas.microsoft.com/office/drawing/2014/main" id="{340F6DB9-C308-4E10-B357-8116F947E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2888" y="5118101"/>
            <a:ext cx="1497012" cy="162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16">
            <a:extLst>
              <a:ext uri="{FF2B5EF4-FFF2-40B4-BE49-F238E27FC236}">
                <a16:creationId xmlns:a16="http://schemas.microsoft.com/office/drawing/2014/main" id="{914BA0AF-6999-4639-897B-4A0B96012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8438" y="1412876"/>
            <a:ext cx="227806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4" name="AutoShape 18" descr="https://web.whatsapp.com/pp?e=https%3A%2F%2Fpps.whatsapp.net%2Fv%2Ft61.24694-24%2F115797362_697390537483243_4965110763645191964_n.jpg%3Foh%3D805ab2c97438076025a5bbd1c6d816e4%26oe%3D5F2B2999&amp;t=l&amp;u=628157622723%40c.us&amp;i=1595923715&amp;n=btcr18t3LD12UF9edUtZ5ciLYTxcVvF5uGCP7TbeV9E%3D">
            <a:extLst>
              <a:ext uri="{FF2B5EF4-FFF2-40B4-BE49-F238E27FC236}">
                <a16:creationId xmlns:a16="http://schemas.microsoft.com/office/drawing/2014/main" id="{D4E1C6BB-07F2-43E5-BB9F-E729922C07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09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396" name="Picture 18">
            <a:extLst>
              <a:ext uri="{FF2B5EF4-FFF2-40B4-BE49-F238E27FC236}">
                <a16:creationId xmlns:a16="http://schemas.microsoft.com/office/drawing/2014/main" id="{0F0924BD-D55B-4E01-BCBC-78B11B9D8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5387" y="3233553"/>
            <a:ext cx="1692277" cy="1759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4050A7-DCEB-4628-A15A-9BF9B6A4C83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942" y="3261360"/>
            <a:ext cx="1718049" cy="166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1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17" grpId="0" animBg="1" autoUpdateAnimBg="0"/>
      <p:bldP spid="19" grpId="0" animBg="1" autoUpdateAnimBg="0"/>
      <p:bldP spid="2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FF3D4E2-2B05-41A0-86F0-39466D8481A2}"/>
              </a:ext>
            </a:extLst>
          </p:cNvPr>
          <p:cNvSpPr txBox="1"/>
          <p:nvPr/>
        </p:nvSpPr>
        <p:spPr>
          <a:xfrm>
            <a:off x="1008676" y="4752290"/>
            <a:ext cx="264044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Wakil Rektor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II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Bidang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Administrasi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Umum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Kepegawaian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Sigit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Ambar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Widyawati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M.Kes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7E718-501A-4FB4-821E-D476CCA13BAA}"/>
              </a:ext>
            </a:extLst>
          </p:cNvPr>
          <p:cNvSpPr txBox="1"/>
          <p:nvPr/>
        </p:nvSpPr>
        <p:spPr>
          <a:xfrm>
            <a:off x="4224390" y="4752290"/>
            <a:ext cx="265519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Kepala Biro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Administrasi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Umum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Kepegawaian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(BAUK)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Purwanto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SE,MM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0AB263-107C-41F3-AC8B-081DE3E4E041}"/>
              </a:ext>
            </a:extLst>
          </p:cNvPr>
          <p:cNvSpPr txBox="1"/>
          <p:nvPr/>
        </p:nvSpPr>
        <p:spPr>
          <a:xfrm>
            <a:off x="7498423" y="182336"/>
            <a:ext cx="134402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ID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a.Bag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Keuangan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Agus Guntur Budianto, S.ST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56B7B1-C769-4DFF-B470-97D41711BF50}"/>
              </a:ext>
            </a:extLst>
          </p:cNvPr>
          <p:cNvSpPr txBox="1"/>
          <p:nvPr/>
        </p:nvSpPr>
        <p:spPr>
          <a:xfrm>
            <a:off x="7695099" y="2146524"/>
            <a:ext cx="281863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Bag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Kepegawaian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Ika Mei Pangestuti, Amd</a:t>
            </a:r>
          </a:p>
        </p:txBody>
      </p:sp>
      <p:sp>
        <p:nvSpPr>
          <p:cNvPr id="6" name="Right Arrow Callout 5"/>
          <p:cNvSpPr/>
          <p:nvPr/>
        </p:nvSpPr>
        <p:spPr>
          <a:xfrm>
            <a:off x="6989237" y="550729"/>
            <a:ext cx="217793" cy="557784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6990086" y="446240"/>
            <a:ext cx="520893" cy="46383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7167325" y="2159795"/>
            <a:ext cx="567014" cy="46383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6983167" y="5740204"/>
            <a:ext cx="742382" cy="52189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3649121" y="2435411"/>
            <a:ext cx="565225" cy="84118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D012E258-42C8-47A4-B431-95A834B5AD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E8DA3A-B4EF-4E9B-8041-62650E42CD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4169" y="1440065"/>
            <a:ext cx="2640445" cy="3317941"/>
          </a:xfrm>
          <a:prstGeom prst="rect">
            <a:avLst/>
          </a:prstGeom>
        </p:spPr>
      </p:pic>
      <p:sp>
        <p:nvSpPr>
          <p:cNvPr id="22" name="AutoShape 4">
            <a:extLst>
              <a:ext uri="{FF2B5EF4-FFF2-40B4-BE49-F238E27FC236}">
                <a16:creationId xmlns:a16="http://schemas.microsoft.com/office/drawing/2014/main" id="{D5ADD2FE-627D-4C42-ABB9-8AE884E7E5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sp>
        <p:nvSpPr>
          <p:cNvPr id="24" name="Right Arrow 16">
            <a:extLst>
              <a:ext uri="{FF2B5EF4-FFF2-40B4-BE49-F238E27FC236}">
                <a16:creationId xmlns:a16="http://schemas.microsoft.com/office/drawing/2014/main" id="{B3B2D3D9-A1B7-4CE9-AF73-EFBB8107A5B5}"/>
              </a:ext>
            </a:extLst>
          </p:cNvPr>
          <p:cNvSpPr/>
          <p:nvPr/>
        </p:nvSpPr>
        <p:spPr>
          <a:xfrm>
            <a:off x="7166929" y="3144597"/>
            <a:ext cx="567013" cy="4638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ight Arrow 16">
            <a:extLst>
              <a:ext uri="{FF2B5EF4-FFF2-40B4-BE49-F238E27FC236}">
                <a16:creationId xmlns:a16="http://schemas.microsoft.com/office/drawing/2014/main" id="{CD60717F-454C-4D0E-A3ED-C1462ED6C933}"/>
              </a:ext>
            </a:extLst>
          </p:cNvPr>
          <p:cNvSpPr/>
          <p:nvPr/>
        </p:nvSpPr>
        <p:spPr>
          <a:xfrm>
            <a:off x="7145715" y="4495314"/>
            <a:ext cx="567013" cy="46383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AF7DB6-05C6-498C-82EF-1122C296D62A}"/>
              </a:ext>
            </a:extLst>
          </p:cNvPr>
          <p:cNvSpPr txBox="1"/>
          <p:nvPr/>
        </p:nvSpPr>
        <p:spPr>
          <a:xfrm>
            <a:off x="7725549" y="2971584"/>
            <a:ext cx="1223496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ID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a.Bag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err="1">
                <a:solidFill>
                  <a:srgbClr val="C00000"/>
                </a:solidFill>
                <a:latin typeface="Calibri" panose="020F0502020204030204"/>
              </a:rPr>
              <a:t>Persurata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aufiq Wine Faridhia, ST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D39FB1-D89A-4677-995C-7763BB306E33}"/>
              </a:ext>
            </a:extLst>
          </p:cNvPr>
          <p:cNvSpPr txBox="1"/>
          <p:nvPr/>
        </p:nvSpPr>
        <p:spPr>
          <a:xfrm>
            <a:off x="7695099" y="5359704"/>
            <a:ext cx="222246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ID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a.Bag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Humas dan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Promosi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Yoannes Romando Sipayung, S.Kom., M.Kom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5BFF22-7B88-4027-91B4-8E32D02D982D}"/>
              </a:ext>
            </a:extLst>
          </p:cNvPr>
          <p:cNvSpPr txBox="1"/>
          <p:nvPr/>
        </p:nvSpPr>
        <p:spPr>
          <a:xfrm>
            <a:off x="7682833" y="4459903"/>
            <a:ext cx="295517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ID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a.Bag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Calibri" panose="020F0502020204030204"/>
              </a:rPr>
              <a:t>Rumah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Calibri" panose="020F0502020204030204"/>
              </a:rPr>
              <a:t>Tangga</a:t>
            </a:r>
            <a:endParaRPr lang="en-US" sz="1600" b="1" dirty="0">
              <a:solidFill>
                <a:srgbClr val="C00000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Fitriyanto, SE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5A67BE-7428-49B0-9DE9-02B0A5E9666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0988" y="98649"/>
            <a:ext cx="1580315" cy="18171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A1C8AD-2D62-4610-A9DF-E23EC51740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735" y="1092200"/>
            <a:ext cx="1580315" cy="16390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FACFB56-39CF-4C25-B413-13DF536E9E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985" y="2784621"/>
            <a:ext cx="1443318" cy="159355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559EC82-902A-4600-BF48-8CCF7C69CAD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2404" y="3666492"/>
            <a:ext cx="1639596" cy="170407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4A582AF-8B54-4B80-BDB2-7D3904C5BB3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8920" y="5171591"/>
            <a:ext cx="1511299" cy="160169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CDB7A4E-5178-40D0-AA17-2893059DA85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739" y="839741"/>
            <a:ext cx="2636124" cy="395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9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AB7C3766-00FB-426B-A0CC-615088428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1844159"/>
            <a:ext cx="844550" cy="10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7C3C709-01A9-471D-A967-7E216CC69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2535238"/>
            <a:ext cx="842962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2" name="Picture 2">
            <a:extLst>
              <a:ext uri="{FF2B5EF4-FFF2-40B4-BE49-F238E27FC236}">
                <a16:creationId xmlns:a16="http://schemas.microsoft.com/office/drawing/2014/main" id="{25FB8F15-9247-4773-BC64-3E6F14141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38" y="2535238"/>
            <a:ext cx="842962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02680D-3BCF-42E0-9C9F-5FD2EE3B9D06}"/>
              </a:ext>
            </a:extLst>
          </p:cNvPr>
          <p:cNvSpPr/>
          <p:nvPr/>
        </p:nvSpPr>
        <p:spPr>
          <a:xfrm>
            <a:off x="4405314" y="2713039"/>
            <a:ext cx="2784475" cy="71437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DFB187C8-91C6-48B6-9C9F-656188A9FA54}"/>
              </a:ext>
            </a:extLst>
          </p:cNvPr>
          <p:cNvGrpSpPr>
            <a:grpSpLocks/>
          </p:cNvGrpSpPr>
          <p:nvPr/>
        </p:nvGrpSpPr>
        <p:grpSpPr bwMode="auto">
          <a:xfrm>
            <a:off x="1500744" y="3638550"/>
            <a:ext cx="3468688" cy="787400"/>
            <a:chOff x="1643042" y="2500306"/>
            <a:chExt cx="1789313" cy="78729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8EA138-4D01-4A41-8FCA-CEB2B3B7799C}"/>
                </a:ext>
              </a:extLst>
            </p:cNvPr>
            <p:cNvSpPr/>
            <p:nvPr/>
          </p:nvSpPr>
          <p:spPr>
            <a:xfrm>
              <a:off x="1643042" y="2500306"/>
              <a:ext cx="1789313" cy="787298"/>
            </a:xfrm>
            <a:prstGeom prst="rect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96160FC-568C-4CBA-82F9-04FE549C2733}"/>
                </a:ext>
              </a:extLst>
            </p:cNvPr>
            <p:cNvSpPr/>
            <p:nvPr/>
          </p:nvSpPr>
          <p:spPr>
            <a:xfrm>
              <a:off x="1752776" y="2547925"/>
              <a:ext cx="1569846" cy="692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Ka.Prodi</a:t>
              </a:r>
              <a:r>
                <a:rPr lang="en-US" sz="1600" dirty="0">
                  <a:solidFill>
                    <a:srgbClr val="FFFFFF"/>
                  </a:solidFill>
                  <a:latin typeface="Arial"/>
                </a:rPr>
                <a:t> PSKM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FFFFFF"/>
                  </a:solidFill>
                  <a:latin typeface="Arial"/>
                </a:rPr>
                <a:t>Sri </a:t>
              </a: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wahyuni</a:t>
              </a:r>
              <a:r>
                <a:rPr lang="en-US" sz="1600" dirty="0">
                  <a:solidFill>
                    <a:srgbClr val="FFFFFF"/>
                  </a:solidFill>
                  <a:latin typeface="Arial"/>
                </a:rPr>
                <a:t>, SKM </a:t>
              </a: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M.Kes</a:t>
              </a:r>
              <a:endParaRPr lang="en-US" sz="1600" dirty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3" name="Group 10">
            <a:extLst>
              <a:ext uri="{FF2B5EF4-FFF2-40B4-BE49-F238E27FC236}">
                <a16:creationId xmlns:a16="http://schemas.microsoft.com/office/drawing/2014/main" id="{0059CE3E-A324-4526-BEA8-3F2EF8551075}"/>
              </a:ext>
            </a:extLst>
          </p:cNvPr>
          <p:cNvGrpSpPr>
            <a:grpSpLocks/>
          </p:cNvGrpSpPr>
          <p:nvPr/>
        </p:nvGrpSpPr>
        <p:grpSpPr bwMode="auto">
          <a:xfrm>
            <a:off x="7099616" y="3282951"/>
            <a:ext cx="4264288" cy="1043832"/>
            <a:chOff x="1643042" y="2242988"/>
            <a:chExt cx="1696039" cy="10446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8BB26C-6898-450D-9630-261D7E906301}"/>
                </a:ext>
              </a:extLst>
            </p:cNvPr>
            <p:cNvSpPr/>
            <p:nvPr/>
          </p:nvSpPr>
          <p:spPr>
            <a:xfrm>
              <a:off x="1643042" y="2242988"/>
              <a:ext cx="1696039" cy="1044616"/>
            </a:xfrm>
            <a:prstGeom prst="rect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E8A506-5C26-4EB3-8324-54423C4DF781}"/>
                </a:ext>
              </a:extLst>
            </p:cNvPr>
            <p:cNvSpPr/>
            <p:nvPr/>
          </p:nvSpPr>
          <p:spPr>
            <a:xfrm>
              <a:off x="1736344" y="2461204"/>
              <a:ext cx="1570102" cy="7484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Ka.Prodi</a:t>
              </a:r>
              <a:r>
                <a:rPr lang="en-US" sz="1600" dirty="0">
                  <a:solidFill>
                    <a:srgbClr val="FFFFFF"/>
                  </a:solidFill>
                  <a:latin typeface="Arial"/>
                </a:rPr>
                <a:t> PSIG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Galeh</a:t>
              </a:r>
              <a:r>
                <a:rPr lang="en-US" sz="1600" dirty="0">
                  <a:solidFill>
                    <a:srgbClr val="FFFFFF"/>
                  </a:solidFill>
                  <a:latin typeface="Arial"/>
                </a:rPr>
                <a:t> </a:t>
              </a: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Septiyar</a:t>
              </a:r>
              <a:r>
                <a:rPr lang="en-US" sz="1600" dirty="0">
                  <a:solidFill>
                    <a:srgbClr val="FFFFFF"/>
                  </a:solidFill>
                  <a:latin typeface="Arial"/>
                </a:rPr>
                <a:t> </a:t>
              </a: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Pontang</a:t>
              </a:r>
              <a:r>
                <a:rPr lang="en-US" sz="1600" dirty="0">
                  <a:solidFill>
                    <a:srgbClr val="FFFFFF"/>
                  </a:solidFill>
                  <a:latin typeface="Arial"/>
                </a:rPr>
                <a:t>, </a:t>
              </a:r>
              <a:r>
                <a:rPr lang="en-US" sz="1600" dirty="0" err="1">
                  <a:solidFill>
                    <a:srgbClr val="FFFFFF"/>
                  </a:solidFill>
                  <a:latin typeface="Arial"/>
                </a:rPr>
                <a:t>S.Gz.M.Gisi</a:t>
              </a:r>
              <a:endParaRPr lang="en-US" sz="1600" dirty="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6B2B853-D44D-4F80-A76D-7CAE11E4F8D8}"/>
              </a:ext>
            </a:extLst>
          </p:cNvPr>
          <p:cNvSpPr/>
          <p:nvPr/>
        </p:nvSpPr>
        <p:spPr>
          <a:xfrm>
            <a:off x="2886075" y="4427539"/>
            <a:ext cx="6669088" cy="7302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A16ECA9-1D50-4F93-B627-66B2813FD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4249738"/>
            <a:ext cx="844550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8">
            <a:extLst>
              <a:ext uri="{FF2B5EF4-FFF2-40B4-BE49-F238E27FC236}">
                <a16:creationId xmlns:a16="http://schemas.microsoft.com/office/drawing/2014/main" id="{EA50FA08-E24B-4A64-BEC8-C0A251BDF2AA}"/>
              </a:ext>
            </a:extLst>
          </p:cNvPr>
          <p:cNvGrpSpPr>
            <a:grpSpLocks/>
          </p:cNvGrpSpPr>
          <p:nvPr/>
        </p:nvGrpSpPr>
        <p:grpSpPr bwMode="auto">
          <a:xfrm>
            <a:off x="695326" y="4997450"/>
            <a:ext cx="3686175" cy="1023938"/>
            <a:chOff x="1643042" y="2500306"/>
            <a:chExt cx="1789313" cy="78888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E30402-60B9-4E81-A77C-9B59D649654A}"/>
                </a:ext>
              </a:extLst>
            </p:cNvPr>
            <p:cNvSpPr/>
            <p:nvPr/>
          </p:nvSpPr>
          <p:spPr>
            <a:xfrm>
              <a:off x="1643042" y="2500306"/>
              <a:ext cx="1789313" cy="787662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27EE0F-9451-4EF8-80EC-BA9D6CD7A739}"/>
                </a:ext>
              </a:extLst>
            </p:cNvPr>
            <p:cNvSpPr/>
            <p:nvPr/>
          </p:nvSpPr>
          <p:spPr>
            <a:xfrm>
              <a:off x="1752466" y="2548006"/>
              <a:ext cx="1570465" cy="7411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 err="1">
                  <a:solidFill>
                    <a:srgbClr val="FFFFFF"/>
                  </a:solidFill>
                  <a:latin typeface="Arial"/>
                </a:rPr>
                <a:t>Ka.Prodi</a:t>
              </a:r>
              <a:r>
                <a:rPr lang="en-US" dirty="0">
                  <a:solidFill>
                    <a:srgbClr val="FFFFFF"/>
                  </a:solidFill>
                  <a:latin typeface="Arial"/>
                </a:rPr>
                <a:t> S1 </a:t>
              </a:r>
              <a:r>
                <a:rPr lang="en-US" dirty="0" err="1">
                  <a:solidFill>
                    <a:srgbClr val="FFFFFF"/>
                  </a:solidFill>
                  <a:latin typeface="Arial"/>
                </a:rPr>
                <a:t>Kebidanan</a:t>
              </a:r>
              <a:endParaRPr lang="en-US" dirty="0">
                <a:solidFill>
                  <a:srgbClr val="FFFFFF"/>
                </a:solidFill>
                <a:latin typeface="Arial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 err="1">
                  <a:solidFill>
                    <a:srgbClr val="FFFFFF"/>
                  </a:solidFill>
                  <a:latin typeface="Arial"/>
                </a:rPr>
                <a:t>Luvi</a:t>
              </a:r>
              <a:r>
                <a:rPr lang="en-US" dirty="0">
                  <a:solidFill>
                    <a:srgbClr val="FFFFFF"/>
                  </a:solidFill>
                  <a:latin typeface="Arial"/>
                </a:rPr>
                <a:t> Dian </a:t>
              </a:r>
              <a:r>
                <a:rPr lang="en-US" dirty="0" err="1">
                  <a:solidFill>
                    <a:srgbClr val="FFFFFF"/>
                  </a:solidFill>
                  <a:latin typeface="Arial"/>
                </a:rPr>
                <a:t>Apriyani</a:t>
              </a:r>
              <a:r>
                <a:rPr lang="en-US" dirty="0">
                  <a:solidFill>
                    <a:srgbClr val="FFFFFF"/>
                  </a:solidFill>
                  <a:latin typeface="Arial"/>
                </a:rPr>
                <a:t>, S.</a:t>
              </a:r>
              <a:r>
                <a:rPr lang="en-US" dirty="0" err="1">
                  <a:solidFill>
                    <a:srgbClr val="FFFFFF"/>
                  </a:solidFill>
                  <a:latin typeface="Arial"/>
                </a:rPr>
                <a:t>SiT</a:t>
              </a:r>
              <a:r>
                <a:rPr lang="en-US" dirty="0">
                  <a:solidFill>
                    <a:srgbClr val="FFFFFF"/>
                  </a:solidFill>
                  <a:latin typeface="Arial"/>
                </a:rPr>
                <a:t>.,</a:t>
              </a:r>
              <a:r>
                <a:rPr lang="en-US" dirty="0" err="1">
                  <a:solidFill>
                    <a:srgbClr val="FFFFFF"/>
                  </a:solidFill>
                  <a:latin typeface="Arial"/>
                </a:rPr>
                <a:t>M.Kes</a:t>
              </a:r>
              <a:r>
                <a:rPr lang="en-US" dirty="0">
                  <a:solidFill>
                    <a:srgbClr val="FFFFFF"/>
                  </a:solidFill>
                  <a:latin typeface="Arial"/>
                </a:rPr>
                <a:t> </a:t>
              </a:r>
            </a:p>
          </p:txBody>
        </p:sp>
      </p:grpSp>
      <p:pic>
        <p:nvPicPr>
          <p:cNvPr id="22" name="Picture 2">
            <a:extLst>
              <a:ext uri="{FF2B5EF4-FFF2-40B4-BE49-F238E27FC236}">
                <a16:creationId xmlns:a16="http://schemas.microsoft.com/office/drawing/2014/main" id="{751EC683-07E5-4989-B0B9-3588994CE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4249738"/>
            <a:ext cx="84455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22">
            <a:extLst>
              <a:ext uri="{FF2B5EF4-FFF2-40B4-BE49-F238E27FC236}">
                <a16:creationId xmlns:a16="http://schemas.microsoft.com/office/drawing/2014/main" id="{1A39391F-CD7C-4BB1-A9FF-14097FA83DE8}"/>
              </a:ext>
            </a:extLst>
          </p:cNvPr>
          <p:cNvGrpSpPr>
            <a:grpSpLocks/>
          </p:cNvGrpSpPr>
          <p:nvPr/>
        </p:nvGrpSpPr>
        <p:grpSpPr bwMode="auto">
          <a:xfrm>
            <a:off x="4452938" y="4999038"/>
            <a:ext cx="3357562" cy="1022350"/>
            <a:chOff x="1643042" y="2500306"/>
            <a:chExt cx="1789313" cy="78729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F596DF-3996-4572-8542-63E4DEAAE87D}"/>
                </a:ext>
              </a:extLst>
            </p:cNvPr>
            <p:cNvSpPr/>
            <p:nvPr/>
          </p:nvSpPr>
          <p:spPr>
            <a:xfrm>
              <a:off x="1643042" y="2500306"/>
              <a:ext cx="1789313" cy="78729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EB83547-2CA6-4D63-8565-F9EF51159737}"/>
                </a:ext>
              </a:extLst>
            </p:cNvPr>
            <p:cNvSpPr/>
            <p:nvPr/>
          </p:nvSpPr>
          <p:spPr>
            <a:xfrm>
              <a:off x="1752177" y="2547984"/>
              <a:ext cx="1571043" cy="6919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Ka.Prodi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Farmasi</a:t>
              </a:r>
              <a:endParaRPr lang="en-US" sz="2000" dirty="0">
                <a:solidFill>
                  <a:srgbClr val="FFFFFF"/>
                </a:solidFill>
                <a:latin typeface="Arial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Richa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Yuswantina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,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S.Far.Apt.M.Si</a:t>
              </a:r>
              <a:endParaRPr lang="en-US" sz="2000" dirty="0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6" name="Picture 2">
            <a:extLst>
              <a:ext uri="{FF2B5EF4-FFF2-40B4-BE49-F238E27FC236}">
                <a16:creationId xmlns:a16="http://schemas.microsoft.com/office/drawing/2014/main" id="{C774FA2C-6841-473A-A737-45E4A0DAA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13" y="4235451"/>
            <a:ext cx="84455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26">
            <a:extLst>
              <a:ext uri="{FF2B5EF4-FFF2-40B4-BE49-F238E27FC236}">
                <a16:creationId xmlns:a16="http://schemas.microsoft.com/office/drawing/2014/main" id="{08478386-0119-40C2-AD85-36E3E3AFC6A1}"/>
              </a:ext>
            </a:extLst>
          </p:cNvPr>
          <p:cNvGrpSpPr>
            <a:grpSpLocks/>
          </p:cNvGrpSpPr>
          <p:nvPr/>
        </p:nvGrpSpPr>
        <p:grpSpPr bwMode="auto">
          <a:xfrm>
            <a:off x="7953376" y="4983164"/>
            <a:ext cx="3286125" cy="1038225"/>
            <a:chOff x="1643042" y="2500306"/>
            <a:chExt cx="1789313" cy="78729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64588E2-227D-4746-A983-21E64DCF84EF}"/>
                </a:ext>
              </a:extLst>
            </p:cNvPr>
            <p:cNvSpPr/>
            <p:nvPr/>
          </p:nvSpPr>
          <p:spPr>
            <a:xfrm>
              <a:off x="1643042" y="2500306"/>
              <a:ext cx="1789313" cy="787298"/>
            </a:xfrm>
            <a:prstGeom prst="rect">
              <a:avLst/>
            </a:prstGeom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CE90094-5111-476B-BE49-8432E2155E3D}"/>
                </a:ext>
              </a:extLst>
            </p:cNvPr>
            <p:cNvSpPr/>
            <p:nvPr/>
          </p:nvSpPr>
          <p:spPr>
            <a:xfrm>
              <a:off x="1700093" y="2548459"/>
              <a:ext cx="1622484" cy="690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Ka.Prodi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DIII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Kebidanan</a:t>
              </a:r>
              <a:endParaRPr lang="en-US" sz="2000" dirty="0">
                <a:solidFill>
                  <a:srgbClr val="FFFFFF"/>
                </a:solidFill>
                <a:latin typeface="Arial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Eti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Salafas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</a:t>
              </a:r>
              <a:r>
                <a:rPr lang="id-ID" sz="2000" dirty="0">
                  <a:solidFill>
                    <a:srgbClr val="FFFFFF"/>
                  </a:solidFill>
                  <a:latin typeface="Arial"/>
                </a:rPr>
                <a:t>, S.SiT., M.Kes</a:t>
              </a:r>
              <a:endParaRPr lang="en-US" sz="2000" dirty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18447" name="Group 29">
            <a:extLst>
              <a:ext uri="{FF2B5EF4-FFF2-40B4-BE49-F238E27FC236}">
                <a16:creationId xmlns:a16="http://schemas.microsoft.com/office/drawing/2014/main" id="{2AE7CB22-D6B8-450F-80C6-45F5738FE4EF}"/>
              </a:ext>
            </a:extLst>
          </p:cNvPr>
          <p:cNvGrpSpPr>
            <a:grpSpLocks/>
          </p:cNvGrpSpPr>
          <p:nvPr/>
        </p:nvGrpSpPr>
        <p:grpSpPr bwMode="auto">
          <a:xfrm>
            <a:off x="3414397" y="844350"/>
            <a:ext cx="5286375" cy="787400"/>
            <a:chOff x="1643042" y="2500306"/>
            <a:chExt cx="1789313" cy="78729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517D63F-ECCC-4BB5-8C32-EB0D936EBCBD}"/>
                </a:ext>
              </a:extLst>
            </p:cNvPr>
            <p:cNvSpPr/>
            <p:nvPr/>
          </p:nvSpPr>
          <p:spPr>
            <a:xfrm>
              <a:off x="1643042" y="2500306"/>
              <a:ext cx="1789313" cy="787298"/>
            </a:xfrm>
            <a:prstGeom prst="rect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6114A9A-6CCE-43D5-8349-93B598D10E7D}"/>
                </a:ext>
              </a:extLst>
            </p:cNvPr>
            <p:cNvSpPr/>
            <p:nvPr/>
          </p:nvSpPr>
          <p:spPr>
            <a:xfrm>
              <a:off x="1752658" y="2547925"/>
              <a:ext cx="1570082" cy="692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Dekan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: Rosalina,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S.Kp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,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M.Kes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</a:t>
              </a:r>
            </a:p>
          </p:txBody>
        </p:sp>
      </p:grpSp>
      <p:pic>
        <p:nvPicPr>
          <p:cNvPr id="33" name="Picture 2">
            <a:extLst>
              <a:ext uri="{FF2B5EF4-FFF2-40B4-BE49-F238E27FC236}">
                <a16:creationId xmlns:a16="http://schemas.microsoft.com/office/drawing/2014/main" id="{42E56E7C-2694-4E6D-B10F-318881835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6" y="2535238"/>
            <a:ext cx="842962" cy="206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9" name="Title 29">
            <a:extLst>
              <a:ext uri="{FF2B5EF4-FFF2-40B4-BE49-F238E27FC236}">
                <a16:creationId xmlns:a16="http://schemas.microsoft.com/office/drawing/2014/main" id="{F3618433-8D07-436D-A31C-40F241A78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075" y="116633"/>
            <a:ext cx="9721850" cy="537585"/>
          </a:xfrm>
        </p:spPr>
        <p:txBody>
          <a:bodyPr/>
          <a:lstStyle/>
          <a:p>
            <a:r>
              <a:rPr lang="en-US" altLang="en-US" dirty="0">
                <a:solidFill>
                  <a:srgbClr val="C00000"/>
                </a:solidFill>
              </a:rPr>
              <a:t>FAKULTAS KESEHATAN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10C4FA-7B10-44E5-B1C8-CDD8A6D932F6}"/>
              </a:ext>
            </a:extLst>
          </p:cNvPr>
          <p:cNvSpPr txBox="1"/>
          <p:nvPr/>
        </p:nvSpPr>
        <p:spPr bwMode="auto">
          <a:xfrm>
            <a:off x="747394" y="1819790"/>
            <a:ext cx="3081815" cy="830997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600" dirty="0" err="1">
                <a:solidFill>
                  <a:srgbClr val="FFFFFF"/>
                </a:solidFill>
                <a:latin typeface="Arial"/>
              </a:rPr>
              <a:t>Ka.Prodi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 PSIK</a:t>
            </a:r>
          </a:p>
          <a:p>
            <a:pPr algn="ctr" eaLnBrk="0" hangingPunct="0">
              <a:defRPr/>
            </a:pPr>
            <a:r>
              <a:rPr lang="id-ID" sz="1600" dirty="0">
                <a:solidFill>
                  <a:srgbClr val="FFFFFF"/>
                </a:solidFill>
                <a:latin typeface="Arial"/>
              </a:rPr>
              <a:t>Farida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h</a:t>
            </a:r>
            <a:r>
              <a:rPr lang="id-ID" sz="1600" dirty="0">
                <a:solidFill>
                  <a:srgbClr val="FFFFFF"/>
                </a:solidFill>
                <a:latin typeface="Arial"/>
              </a:rPr>
              <a:t> Aini,S.Kep.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Ns</a:t>
            </a:r>
            <a:r>
              <a:rPr lang="id-ID" sz="1600" dirty="0">
                <a:solidFill>
                  <a:srgbClr val="FFFFFF"/>
                </a:solidFill>
                <a:latin typeface="Arial"/>
              </a:rPr>
              <a:t>,M.Kep.Sp.KMB</a:t>
            </a:r>
            <a:endParaRPr lang="en-US" sz="16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3A603E-9EEE-4B52-8019-F2203EE2B117}"/>
              </a:ext>
            </a:extLst>
          </p:cNvPr>
          <p:cNvSpPr txBox="1"/>
          <p:nvPr/>
        </p:nvSpPr>
        <p:spPr bwMode="auto">
          <a:xfrm>
            <a:off x="6044755" y="1755200"/>
            <a:ext cx="3084958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600" dirty="0" err="1">
                <a:solidFill>
                  <a:srgbClr val="FFFFFF"/>
                </a:solidFill>
                <a:latin typeface="Arial"/>
              </a:rPr>
              <a:t>Kaprodi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Ners</a:t>
            </a:r>
            <a:endParaRPr lang="en-US" sz="1600" dirty="0">
              <a:solidFill>
                <a:srgbClr val="FFFFFF"/>
              </a:solidFill>
              <a:latin typeface="Arial"/>
            </a:endParaRPr>
          </a:p>
          <a:p>
            <a:pPr algn="ctr" eaLnBrk="0" hangingPunct="0">
              <a:defRPr/>
            </a:pPr>
            <a:r>
              <a:rPr lang="en-US" sz="1600" dirty="0">
                <a:solidFill>
                  <a:srgbClr val="FFFFFF"/>
                </a:solidFill>
                <a:latin typeface="Arial"/>
              </a:rPr>
              <a:t>Sukarno, S.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Kep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.,Ns.,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M.Kep</a:t>
            </a:r>
            <a:endParaRPr lang="en-US" sz="16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F644EC-712E-468D-B325-44EE6CCB4C30}"/>
              </a:ext>
            </a:extLst>
          </p:cNvPr>
          <p:cNvSpPr txBox="1"/>
          <p:nvPr/>
        </p:nvSpPr>
        <p:spPr bwMode="auto">
          <a:xfrm>
            <a:off x="7497446" y="2483863"/>
            <a:ext cx="3742054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600" dirty="0" err="1">
                <a:solidFill>
                  <a:srgbClr val="FFFFFF"/>
                </a:solidFill>
                <a:latin typeface="Arial"/>
              </a:rPr>
              <a:t>Ka.Prodi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 D III 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Keperawatan</a:t>
            </a:r>
            <a:endParaRPr lang="en-US" sz="1600" dirty="0">
              <a:solidFill>
                <a:srgbClr val="FFFFFF"/>
              </a:solidFill>
              <a:latin typeface="Arial"/>
            </a:endParaRPr>
          </a:p>
          <a:p>
            <a:pPr algn="ctr" eaLnBrk="0" hangingPunct="0">
              <a:defRPr/>
            </a:pPr>
            <a:r>
              <a:rPr lang="en-US" sz="1600" dirty="0">
                <a:solidFill>
                  <a:srgbClr val="FFFFFF"/>
                </a:solidFill>
                <a:latin typeface="Arial"/>
              </a:rPr>
              <a:t>Ana 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Pujiastuti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, S.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Kep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.,Ns.,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M.Kes</a:t>
            </a:r>
            <a:endParaRPr lang="en-US" sz="1600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6" name="Group 15">
            <a:extLst>
              <a:ext uri="{FF2B5EF4-FFF2-40B4-BE49-F238E27FC236}">
                <a16:creationId xmlns:a16="http://schemas.microsoft.com/office/drawing/2014/main" id="{F9F98915-7756-4B23-99D8-E1F580F94189}"/>
              </a:ext>
            </a:extLst>
          </p:cNvPr>
          <p:cNvGrpSpPr>
            <a:grpSpLocks/>
          </p:cNvGrpSpPr>
          <p:nvPr/>
        </p:nvGrpSpPr>
        <p:grpSpPr bwMode="auto">
          <a:xfrm>
            <a:off x="566936" y="2758598"/>
            <a:ext cx="3232996" cy="1841500"/>
            <a:chOff x="457200" y="4254260"/>
            <a:chExt cx="2167203" cy="183920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8EF9DBD-4B8D-4330-AA96-D172D2DDD37A}"/>
                </a:ext>
              </a:extLst>
            </p:cNvPr>
            <p:cNvCxnSpPr/>
            <p:nvPr/>
          </p:nvCxnSpPr>
          <p:spPr>
            <a:xfrm>
              <a:off x="1730966" y="5104098"/>
              <a:ext cx="0" cy="989364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69">
              <a:extLst>
                <a:ext uri="{FF2B5EF4-FFF2-40B4-BE49-F238E27FC236}">
                  <a16:creationId xmlns:a16="http://schemas.microsoft.com/office/drawing/2014/main" id="{BDCC41D2-C1E7-4185-839F-850EB9B027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200" y="4254260"/>
              <a:ext cx="2167203" cy="725390"/>
              <a:chOff x="2319338" y="4163180"/>
              <a:chExt cx="2641277" cy="939090"/>
            </a:xfrm>
          </p:grpSpPr>
          <p:sp>
            <p:nvSpPr>
              <p:cNvPr id="39" name="Ellipse 100">
                <a:extLst>
                  <a:ext uri="{FF2B5EF4-FFF2-40B4-BE49-F238E27FC236}">
                    <a16:creationId xmlns:a16="http://schemas.microsoft.com/office/drawing/2014/main" id="{0B3277CD-FB4A-4F9D-B00B-8C9947234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40" name="TextBox 66">
                <a:extLst>
                  <a:ext uri="{FF2B5EF4-FFF2-40B4-BE49-F238E27FC236}">
                    <a16:creationId xmlns:a16="http://schemas.microsoft.com/office/drawing/2014/main" id="{80D30E21-B351-4125-934F-1710D21EED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2699" y="4176693"/>
                <a:ext cx="2427916" cy="925577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Ka.Prodi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 S 1 IKORA :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Aristiyanto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Ssi.M.Pd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 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>
            <a:extLst>
              <a:ext uri="{FF2B5EF4-FFF2-40B4-BE49-F238E27FC236}">
                <a16:creationId xmlns:a16="http://schemas.microsoft.com/office/drawing/2014/main" id="{ACBDFDBA-B731-42CA-AC5C-8480A1E0E1CC}"/>
              </a:ext>
            </a:extLst>
          </p:cNvPr>
          <p:cNvGrpSpPr>
            <a:grpSpLocks/>
          </p:cNvGrpSpPr>
          <p:nvPr/>
        </p:nvGrpSpPr>
        <p:grpSpPr bwMode="auto">
          <a:xfrm>
            <a:off x="3352006" y="4296415"/>
            <a:ext cx="4265613" cy="1931988"/>
            <a:chOff x="-183231" y="1445301"/>
            <a:chExt cx="3612231" cy="1931559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537A708-3FD0-410C-B687-6E20A5747BDE}"/>
                </a:ext>
              </a:extLst>
            </p:cNvPr>
            <p:cNvCxnSpPr/>
            <p:nvPr/>
          </p:nvCxnSpPr>
          <p:spPr>
            <a:xfrm rot="10800000">
              <a:off x="2133060" y="1981757"/>
              <a:ext cx="1295940" cy="1395103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28" name="Group 69">
              <a:extLst>
                <a:ext uri="{FF2B5EF4-FFF2-40B4-BE49-F238E27FC236}">
                  <a16:creationId xmlns:a16="http://schemas.microsoft.com/office/drawing/2014/main" id="{E3A357FE-7BF2-4667-A8E7-ADD1FDDED1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83231" y="1445301"/>
              <a:ext cx="3594754" cy="980161"/>
              <a:chOff x="1631681" y="4078047"/>
              <a:chExt cx="4381108" cy="1268917"/>
            </a:xfrm>
          </p:grpSpPr>
          <p:sp>
            <p:nvSpPr>
              <p:cNvPr id="55" name="Snip Diagonal Corner Rectangle 15">
                <a:extLst>
                  <a:ext uri="{FF2B5EF4-FFF2-40B4-BE49-F238E27FC236}">
                    <a16:creationId xmlns:a16="http://schemas.microsoft.com/office/drawing/2014/main" id="{E727808D-6BE6-4834-9F0F-802E28711A1F}"/>
                  </a:ext>
                </a:extLst>
              </p:cNvPr>
              <p:cNvSpPr/>
              <p:nvPr/>
            </p:nvSpPr>
            <p:spPr>
              <a:xfrm>
                <a:off x="2082047" y="4078047"/>
                <a:ext cx="3302642" cy="1268917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35588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530" name="Ellipse 100">
                <a:extLst>
                  <a:ext uri="{FF2B5EF4-FFF2-40B4-BE49-F238E27FC236}">
                    <a16:creationId xmlns:a16="http://schemas.microsoft.com/office/drawing/2014/main" id="{49BC2311-9E65-4809-AC0B-6E6AB9739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35588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20531" name="TextBox 56">
                <a:extLst>
                  <a:ext uri="{FF2B5EF4-FFF2-40B4-BE49-F238E27FC236}">
                    <a16:creationId xmlns:a16="http://schemas.microsoft.com/office/drawing/2014/main" id="{B91C6D82-4854-4374-9172-ADBA8A98F4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1681" y="4176693"/>
                <a:ext cx="4381108" cy="925549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Ka.Prodi Sastra Inggris :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Endang Susilowati,SS,M.Hum</a:t>
                </a: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B89C27-619B-4DDA-86AD-CC96E3B23FAE}"/>
              </a:ext>
            </a:extLst>
          </p:cNvPr>
          <p:cNvGrpSpPr>
            <a:grpSpLocks/>
          </p:cNvGrpSpPr>
          <p:nvPr/>
        </p:nvGrpSpPr>
        <p:grpSpPr bwMode="auto">
          <a:xfrm>
            <a:off x="7043577" y="3280471"/>
            <a:ext cx="4248151" cy="981075"/>
            <a:chOff x="122653" y="2740701"/>
            <a:chExt cx="3306347" cy="980161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8885CC3-8658-4C08-8D84-6F0D8227E797}"/>
                </a:ext>
              </a:extLst>
            </p:cNvPr>
            <p:cNvCxnSpPr/>
            <p:nvPr/>
          </p:nvCxnSpPr>
          <p:spPr>
            <a:xfrm>
              <a:off x="2209506" y="3276776"/>
              <a:ext cx="1219494" cy="9992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23" name="Group 69">
              <a:extLst>
                <a:ext uri="{FF2B5EF4-FFF2-40B4-BE49-F238E27FC236}">
                  <a16:creationId xmlns:a16="http://schemas.microsoft.com/office/drawing/2014/main" id="{3020C8E7-1104-4A86-B33B-74431B54F2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2653" y="2740701"/>
              <a:ext cx="2984066" cy="980161"/>
              <a:chOff x="1911609" y="4078047"/>
              <a:chExt cx="3636831" cy="1268917"/>
            </a:xfrm>
          </p:grpSpPr>
          <p:sp>
            <p:nvSpPr>
              <p:cNvPr id="61" name="Snip Diagonal Corner Rectangle 15">
                <a:extLst>
                  <a:ext uri="{FF2B5EF4-FFF2-40B4-BE49-F238E27FC236}">
                    <a16:creationId xmlns:a16="http://schemas.microsoft.com/office/drawing/2014/main" id="{3BFE411C-F6F0-4AAC-9005-A48A7D24405F}"/>
                  </a:ext>
                </a:extLst>
              </p:cNvPr>
              <p:cNvSpPr/>
              <p:nvPr/>
            </p:nvSpPr>
            <p:spPr>
              <a:xfrm>
                <a:off x="2226469" y="4078047"/>
                <a:ext cx="2925283" cy="1268917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35588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525" name="Ellipse 100">
                <a:extLst>
                  <a:ext uri="{FF2B5EF4-FFF2-40B4-BE49-F238E27FC236}">
                    <a16:creationId xmlns:a16="http://schemas.microsoft.com/office/drawing/2014/main" id="{E334648E-9C84-4659-8A11-6528B97F8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35588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20526" name="TextBox 62">
                <a:extLst>
                  <a:ext uri="{FF2B5EF4-FFF2-40B4-BE49-F238E27FC236}">
                    <a16:creationId xmlns:a16="http://schemas.microsoft.com/office/drawing/2014/main" id="{41037577-C715-44DB-89AF-70F2B88932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609" y="4176692"/>
                <a:ext cx="3636831" cy="924500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Ka.Prodi Sastra Jepang :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Umi HandayaniS.Pd., M.Pd</a:t>
                </a: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23064296-5B8F-4D3D-84E4-3B2E53DECCB1}"/>
              </a:ext>
            </a:extLst>
          </p:cNvPr>
          <p:cNvGrpSpPr>
            <a:grpSpLocks/>
          </p:cNvGrpSpPr>
          <p:nvPr/>
        </p:nvGrpSpPr>
        <p:grpSpPr bwMode="auto">
          <a:xfrm>
            <a:off x="915988" y="3284538"/>
            <a:ext cx="4305300" cy="1866900"/>
            <a:chOff x="278789" y="2813021"/>
            <a:chExt cx="3150211" cy="186520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B9F990C-05DD-4067-9C77-5FDE8C3F2799}"/>
                </a:ext>
              </a:extLst>
            </p:cNvPr>
            <p:cNvCxnSpPr/>
            <p:nvPr/>
          </p:nvCxnSpPr>
          <p:spPr>
            <a:xfrm rot="10800000" flipV="1">
              <a:off x="2168683" y="3376071"/>
              <a:ext cx="1260317" cy="1302154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19" name="Group 69">
              <a:extLst>
                <a:ext uri="{FF2B5EF4-FFF2-40B4-BE49-F238E27FC236}">
                  <a16:creationId xmlns:a16="http://schemas.microsoft.com/office/drawing/2014/main" id="{261FDF02-8B67-4EB0-B4A2-EBED33C33C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789" y="2813021"/>
              <a:ext cx="2237006" cy="1822242"/>
              <a:chOff x="2101900" y="2297348"/>
              <a:chExt cx="2726352" cy="2359075"/>
            </a:xfrm>
          </p:grpSpPr>
          <p:sp>
            <p:nvSpPr>
              <p:cNvPr id="20520" name="Ellipse 100">
                <a:extLst>
                  <a:ext uri="{FF2B5EF4-FFF2-40B4-BE49-F238E27FC236}">
                    <a16:creationId xmlns:a16="http://schemas.microsoft.com/office/drawing/2014/main" id="{32455777-DB54-4ABD-AA88-0BBE77682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35588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20521" name="TextBox 66">
                <a:extLst>
                  <a:ext uri="{FF2B5EF4-FFF2-40B4-BE49-F238E27FC236}">
                    <a16:creationId xmlns:a16="http://schemas.microsoft.com/office/drawing/2014/main" id="{6BE47124-FD56-495B-BC52-7D5E8CCC2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1900" y="2297348"/>
                <a:ext cx="2726352" cy="925482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Ka.Prodi</a:t>
                </a: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 S 1 Hukum :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Dr. Rian </a:t>
                </a:r>
                <a:r>
                  <a:rPr kumimoji="0" lang="en-US" alt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Sucipto</a:t>
                </a: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SH.,</a:t>
                </a:r>
                <a:r>
                  <a:rPr kumimoji="0" lang="en-US" alt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M.Kn</a:t>
                </a: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A3A54AA3-9E1C-4E35-9E03-406C3FFEC850}"/>
              </a:ext>
            </a:extLst>
          </p:cNvPr>
          <p:cNvSpPr txBox="1"/>
          <p:nvPr/>
        </p:nvSpPr>
        <p:spPr>
          <a:xfrm>
            <a:off x="4290217" y="4713957"/>
            <a:ext cx="550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Mona Inayah Pratiwi, S.E.,M.M.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Title 29">
            <a:extLst>
              <a:ext uri="{FF2B5EF4-FFF2-40B4-BE49-F238E27FC236}">
                <a16:creationId xmlns:a16="http://schemas.microsoft.com/office/drawing/2014/main" id="{7D897A1B-3C33-45AF-8CC0-1E64F9BACC03}"/>
              </a:ext>
            </a:extLst>
          </p:cNvPr>
          <p:cNvSpPr txBox="1">
            <a:spLocks/>
          </p:cNvSpPr>
          <p:nvPr/>
        </p:nvSpPr>
        <p:spPr bwMode="auto">
          <a:xfrm>
            <a:off x="1758646" y="314351"/>
            <a:ext cx="8064500" cy="8493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FF0000"/>
                </a:solidFill>
              </a:rPr>
              <a:t>FAKULTAS HULKUM DAN HUMANIORA</a:t>
            </a:r>
          </a:p>
        </p:txBody>
      </p:sp>
      <p:grpSp>
        <p:nvGrpSpPr>
          <p:cNvPr id="58" name="Group 29">
            <a:extLst>
              <a:ext uri="{FF2B5EF4-FFF2-40B4-BE49-F238E27FC236}">
                <a16:creationId xmlns:a16="http://schemas.microsoft.com/office/drawing/2014/main" id="{CEAB1044-F6F8-4354-8A08-9F53AE71A7FA}"/>
              </a:ext>
            </a:extLst>
          </p:cNvPr>
          <p:cNvGrpSpPr>
            <a:grpSpLocks/>
          </p:cNvGrpSpPr>
          <p:nvPr/>
        </p:nvGrpSpPr>
        <p:grpSpPr bwMode="auto">
          <a:xfrm>
            <a:off x="2841626" y="1166369"/>
            <a:ext cx="5286375" cy="787400"/>
            <a:chOff x="1643042" y="2500306"/>
            <a:chExt cx="1789313" cy="787298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5F79D1E-229D-41ED-9972-BAE7710E0843}"/>
                </a:ext>
              </a:extLst>
            </p:cNvPr>
            <p:cNvSpPr/>
            <p:nvPr/>
          </p:nvSpPr>
          <p:spPr>
            <a:xfrm>
              <a:off x="1643042" y="2500306"/>
              <a:ext cx="1789313" cy="787298"/>
            </a:xfrm>
            <a:prstGeom prst="rect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5954BA1-6382-49E6-8CCF-4BF546F891AB}"/>
                </a:ext>
              </a:extLst>
            </p:cNvPr>
            <p:cNvSpPr/>
            <p:nvPr/>
          </p:nvSpPr>
          <p:spPr>
            <a:xfrm>
              <a:off x="1752658" y="2547925"/>
              <a:ext cx="1570082" cy="692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Dekan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: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BUDIATI, S.PD,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M.Pd</a:t>
              </a:r>
              <a:endParaRPr lang="en-US" sz="2000" dirty="0">
                <a:solidFill>
                  <a:srgbClr val="FFFFFF"/>
                </a:solidFill>
                <a:latin typeface="Arial"/>
              </a:endParaRP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2A565BD-5538-4C61-B8C5-567DD7B987CC}"/>
              </a:ext>
            </a:extLst>
          </p:cNvPr>
          <p:cNvCxnSpPr/>
          <p:nvPr/>
        </p:nvCxnSpPr>
        <p:spPr>
          <a:xfrm>
            <a:off x="5648504" y="1953769"/>
            <a:ext cx="0" cy="225146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98A0167-DFDC-455F-B544-60D43089DEA9}"/>
              </a:ext>
            </a:extLst>
          </p:cNvPr>
          <p:cNvCxnSpPr>
            <a:cxnSpLocks/>
          </p:cNvCxnSpPr>
          <p:nvPr/>
        </p:nvCxnSpPr>
        <p:spPr>
          <a:xfrm flipH="1">
            <a:off x="2444614" y="2049587"/>
            <a:ext cx="3203890" cy="102991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07EC73A-CE75-4928-8027-1B7A3038AD78}"/>
              </a:ext>
            </a:extLst>
          </p:cNvPr>
          <p:cNvCxnSpPr>
            <a:cxnSpLocks/>
          </p:cNvCxnSpPr>
          <p:nvPr/>
        </p:nvCxnSpPr>
        <p:spPr>
          <a:xfrm>
            <a:off x="5672607" y="2029521"/>
            <a:ext cx="3382493" cy="113719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90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>
            <a:extLst>
              <a:ext uri="{FF2B5EF4-FFF2-40B4-BE49-F238E27FC236}">
                <a16:creationId xmlns:a16="http://schemas.microsoft.com/office/drawing/2014/main" id="{A4946A22-9AE7-45A7-AC0D-AADA4F0CE3EF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1621604"/>
            <a:ext cx="4045389" cy="2436550"/>
            <a:chOff x="5410200" y="1742159"/>
            <a:chExt cx="3119642" cy="1634701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3591DC-ED47-4F95-A73A-97DE8C87F01D}"/>
                </a:ext>
              </a:extLst>
            </p:cNvPr>
            <p:cNvCxnSpPr/>
            <p:nvPr/>
          </p:nvCxnSpPr>
          <p:spPr>
            <a:xfrm flipV="1">
              <a:off x="5410200" y="2213058"/>
              <a:ext cx="1295221" cy="1163802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40" name="Group 69">
              <a:extLst>
                <a:ext uri="{FF2B5EF4-FFF2-40B4-BE49-F238E27FC236}">
                  <a16:creationId xmlns:a16="http://schemas.microsoft.com/office/drawing/2014/main" id="{4A812514-4B54-4B5E-B396-36937F5CE5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3403" y="1742159"/>
              <a:ext cx="2896439" cy="933756"/>
              <a:chOff x="1105466" y="4163180"/>
              <a:chExt cx="3530036" cy="1208842"/>
            </a:xfrm>
          </p:grpSpPr>
          <p:sp>
            <p:nvSpPr>
              <p:cNvPr id="20542" name="Ellipse 100">
                <a:extLst>
                  <a:ext uri="{FF2B5EF4-FFF2-40B4-BE49-F238E27FC236}">
                    <a16:creationId xmlns:a16="http://schemas.microsoft.com/office/drawing/2014/main" id="{9A4474FA-9CB4-4163-8ACD-7B48FDD71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1400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0543" name="TextBox 25">
                <a:extLst>
                  <a:ext uri="{FF2B5EF4-FFF2-40B4-BE49-F238E27FC236}">
                    <a16:creationId xmlns:a16="http://schemas.microsoft.com/office/drawing/2014/main" id="{CD75E8D7-B775-4A42-8EF9-BE67A74A0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5466" y="4446136"/>
                <a:ext cx="3530036" cy="92588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Ka.Prodi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 S1 TI :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>
                    <a:solidFill>
                      <a:srgbClr val="FFFFFF"/>
                    </a:solidFill>
                  </a:rPr>
                  <a:t>Sri </a:t>
                </a:r>
                <a:r>
                  <a:rPr lang="en-US" altLang="en-US" dirty="0" err="1">
                    <a:solidFill>
                      <a:srgbClr val="FFFFFF"/>
                    </a:solidFill>
                  </a:rPr>
                  <a:t>Mujiyono</a:t>
                </a:r>
                <a:r>
                  <a:rPr lang="en-US" altLang="en-US" dirty="0">
                    <a:solidFill>
                      <a:srgbClr val="FFFFFF"/>
                    </a:solidFill>
                  </a:rPr>
                  <a:t>, S.</a:t>
                </a:r>
                <a:r>
                  <a:rPr lang="en-US" altLang="en-US" dirty="0" err="1">
                    <a:solidFill>
                      <a:srgbClr val="FFFFFF"/>
                    </a:solidFill>
                  </a:rPr>
                  <a:t>Kom</a:t>
                </a:r>
                <a:r>
                  <a:rPr lang="en-US" altLang="en-US" dirty="0">
                    <a:solidFill>
                      <a:srgbClr val="FFFFFF"/>
                    </a:solidFill>
                  </a:rPr>
                  <a:t>.,</a:t>
                </a:r>
                <a:r>
                  <a:rPr lang="en-US" altLang="en-US" dirty="0" err="1">
                    <a:solidFill>
                      <a:srgbClr val="FFFFFF"/>
                    </a:solidFill>
                  </a:rPr>
                  <a:t>M.Kom</a:t>
                </a:r>
                <a:endPara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6" name="Group 17">
            <a:extLst>
              <a:ext uri="{FF2B5EF4-FFF2-40B4-BE49-F238E27FC236}">
                <a16:creationId xmlns:a16="http://schemas.microsoft.com/office/drawing/2014/main" id="{95923363-BD58-4112-99DE-A61E747A9DA8}"/>
              </a:ext>
            </a:extLst>
          </p:cNvPr>
          <p:cNvGrpSpPr>
            <a:grpSpLocks/>
          </p:cNvGrpSpPr>
          <p:nvPr/>
        </p:nvGrpSpPr>
        <p:grpSpPr bwMode="auto">
          <a:xfrm>
            <a:off x="393997" y="4645994"/>
            <a:ext cx="4228805" cy="1190994"/>
            <a:chOff x="5410200" y="2954061"/>
            <a:chExt cx="3246205" cy="82828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D683BD5-0A60-4034-80C7-900D9718BC8B}"/>
                </a:ext>
              </a:extLst>
            </p:cNvPr>
            <p:cNvCxnSpPr/>
            <p:nvPr/>
          </p:nvCxnSpPr>
          <p:spPr>
            <a:xfrm>
              <a:off x="5410200" y="3376983"/>
              <a:ext cx="1371231" cy="86423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35" name="Group 69">
              <a:extLst>
                <a:ext uri="{FF2B5EF4-FFF2-40B4-BE49-F238E27FC236}">
                  <a16:creationId xmlns:a16="http://schemas.microsoft.com/office/drawing/2014/main" id="{94296591-3296-4DB1-86C5-70A584DDC1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81532" y="2954061"/>
              <a:ext cx="2874873" cy="828286"/>
              <a:chOff x="1193129" y="4055073"/>
              <a:chExt cx="3503752" cy="1072298"/>
            </a:xfrm>
          </p:grpSpPr>
          <p:sp>
            <p:nvSpPr>
              <p:cNvPr id="30" name="Snip Diagonal Corner Rectangle 15">
                <a:extLst>
                  <a:ext uri="{FF2B5EF4-FFF2-40B4-BE49-F238E27FC236}">
                    <a16:creationId xmlns:a16="http://schemas.microsoft.com/office/drawing/2014/main" id="{3854FADF-0957-4B87-8E2A-321C8820F049}"/>
                  </a:ext>
                </a:extLst>
              </p:cNvPr>
              <p:cNvSpPr/>
              <p:nvPr/>
            </p:nvSpPr>
            <p:spPr>
              <a:xfrm>
                <a:off x="2225010" y="4299996"/>
                <a:ext cx="2364331" cy="647385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C000"/>
                  </a:gs>
                  <a:gs pos="100000">
                    <a:srgbClr val="D2A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0537" name="Ellipse 100">
                <a:extLst>
                  <a:ext uri="{FF2B5EF4-FFF2-40B4-BE49-F238E27FC236}">
                    <a16:creationId xmlns:a16="http://schemas.microsoft.com/office/drawing/2014/main" id="{759A7726-9992-4B82-BB84-EDBF1B9DE8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0538" name="TextBox 31">
                <a:extLst>
                  <a:ext uri="{FF2B5EF4-FFF2-40B4-BE49-F238E27FC236}">
                    <a16:creationId xmlns:a16="http://schemas.microsoft.com/office/drawing/2014/main" id="{CFE6B92D-677C-4FFA-AF60-AA9D16CD4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129" y="4055073"/>
                <a:ext cx="3503752" cy="107229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Ka.Prodi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 S1 PGSD :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>
                    <a:solidFill>
                      <a:srgbClr val="FFFFFF"/>
                    </a:solidFill>
                  </a:rPr>
                  <a:t>Lisa </a:t>
                </a:r>
                <a:r>
                  <a:rPr lang="en-US" altLang="en-US" dirty="0" err="1">
                    <a:solidFill>
                      <a:srgbClr val="FFFFFF"/>
                    </a:solidFill>
                  </a:rPr>
                  <a:t>Virdiarti</a:t>
                </a:r>
                <a:r>
                  <a:rPr lang="en-US" altLang="en-US" dirty="0">
                    <a:solidFill>
                      <a:srgbClr val="FFFFFF"/>
                    </a:solidFill>
                  </a:rPr>
                  <a:t> Putra, S.Pd.,</a:t>
                </a:r>
                <a:r>
                  <a:rPr lang="en-US" altLang="en-US" dirty="0" err="1">
                    <a:solidFill>
                      <a:srgbClr val="FFFFFF"/>
                    </a:solidFill>
                  </a:rPr>
                  <a:t>M.Pd</a:t>
                </a:r>
                <a:endPara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0485" name="Group 69">
            <a:extLst>
              <a:ext uri="{FF2B5EF4-FFF2-40B4-BE49-F238E27FC236}">
                <a16:creationId xmlns:a16="http://schemas.microsoft.com/office/drawing/2014/main" id="{1982C3F6-187F-4285-B89C-675492016AAC}"/>
              </a:ext>
            </a:extLst>
          </p:cNvPr>
          <p:cNvGrpSpPr>
            <a:grpSpLocks/>
          </p:cNvGrpSpPr>
          <p:nvPr/>
        </p:nvGrpSpPr>
        <p:grpSpPr bwMode="auto">
          <a:xfrm>
            <a:off x="887886" y="3315527"/>
            <a:ext cx="3816350" cy="1686291"/>
            <a:chOff x="1353090" y="3975728"/>
            <a:chExt cx="3539058" cy="680695"/>
          </a:xfrm>
        </p:grpSpPr>
        <p:sp>
          <p:nvSpPr>
            <p:cNvPr id="20532" name="Ellipse 100">
              <a:extLst>
                <a:ext uri="{FF2B5EF4-FFF2-40B4-BE49-F238E27FC236}">
                  <a16:creationId xmlns:a16="http://schemas.microsoft.com/office/drawing/2014/main" id="{B437ECC9-258C-4762-BC17-9D14D103A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338" y="4163180"/>
              <a:ext cx="2228849" cy="49324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35588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0533" name="TextBox 40">
              <a:extLst>
                <a:ext uri="{FF2B5EF4-FFF2-40B4-BE49-F238E27FC236}">
                  <a16:creationId xmlns:a16="http://schemas.microsoft.com/office/drawing/2014/main" id="{398015DF-253B-437F-8B50-584CF5BD7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3090" y="3975728"/>
              <a:ext cx="3539058" cy="48286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Ka.Prodi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 S1 PGPAUD :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 err="1">
                  <a:solidFill>
                    <a:srgbClr val="FFFFFF"/>
                  </a:solidFill>
                </a:rPr>
                <a:t>Syifa</a:t>
              </a:r>
              <a:r>
                <a:rPr lang="en-US" altLang="en-US" dirty="0">
                  <a:solidFill>
                    <a:srgbClr val="FFFFFF"/>
                  </a:solidFill>
                </a:rPr>
                <a:t> </a:t>
              </a:r>
              <a:r>
                <a:rPr lang="en-US" altLang="en-US" dirty="0" err="1">
                  <a:solidFill>
                    <a:srgbClr val="FFFFFF"/>
                  </a:solidFill>
                </a:rPr>
                <a:t>Fauziah</a:t>
              </a:r>
              <a:r>
                <a:rPr lang="en-US" altLang="en-US" dirty="0">
                  <a:solidFill>
                    <a:srgbClr val="FFFFFF"/>
                  </a:solidFill>
                </a:rPr>
                <a:t>, S.Pd.I.,</a:t>
              </a:r>
              <a:r>
                <a:rPr lang="en-US" altLang="en-US" dirty="0" err="1">
                  <a:solidFill>
                    <a:srgbClr val="FFFFFF"/>
                  </a:solidFill>
                </a:rPr>
                <a:t>M.Pd.I</a:t>
              </a:r>
              <a:endParaRPr lang="en-US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0489" name="Group 69">
            <a:extLst>
              <a:ext uri="{FF2B5EF4-FFF2-40B4-BE49-F238E27FC236}">
                <a16:creationId xmlns:a16="http://schemas.microsoft.com/office/drawing/2014/main" id="{2A8DF19D-6097-432F-BBE0-1834055AEE43}"/>
              </a:ext>
            </a:extLst>
          </p:cNvPr>
          <p:cNvGrpSpPr>
            <a:grpSpLocks/>
          </p:cNvGrpSpPr>
          <p:nvPr/>
        </p:nvGrpSpPr>
        <p:grpSpPr bwMode="auto">
          <a:xfrm>
            <a:off x="5321310" y="4011693"/>
            <a:ext cx="2476500" cy="1749425"/>
            <a:chOff x="2101395" y="3725575"/>
            <a:chExt cx="2944234" cy="1621389"/>
          </a:xfrm>
        </p:grpSpPr>
        <p:sp>
          <p:nvSpPr>
            <p:cNvPr id="56" name="Snip Diagonal Corner Rectangle 15">
              <a:extLst>
                <a:ext uri="{FF2B5EF4-FFF2-40B4-BE49-F238E27FC236}">
                  <a16:creationId xmlns:a16="http://schemas.microsoft.com/office/drawing/2014/main" id="{DE6736C8-078C-45E9-A6D2-27C2184A472D}"/>
                </a:ext>
              </a:extLst>
            </p:cNvPr>
            <p:cNvSpPr/>
            <p:nvPr/>
          </p:nvSpPr>
          <p:spPr>
            <a:xfrm>
              <a:off x="2101395" y="3725575"/>
              <a:ext cx="2944234" cy="1621389"/>
            </a:xfrm>
            <a:prstGeom prst="roundRect">
              <a:avLst/>
            </a:prstGeom>
            <a:gradFill flip="none" rotWithShape="1">
              <a:gsLst>
                <a:gs pos="0">
                  <a:srgbClr val="E6AF00"/>
                </a:gs>
                <a:gs pos="100000">
                  <a:srgbClr val="D2A000"/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rgbClr val="D2A000"/>
              </a:solidFill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35588"/>
                </a:solidFill>
                <a:latin typeface="Calibri" pitchFamily="34" charset="0"/>
              </a:endParaRPr>
            </a:p>
          </p:txBody>
        </p:sp>
        <p:sp>
          <p:nvSpPr>
            <p:cNvPr id="20516" name="Ellipse 100">
              <a:extLst>
                <a:ext uri="{FF2B5EF4-FFF2-40B4-BE49-F238E27FC236}">
                  <a16:creationId xmlns:a16="http://schemas.microsoft.com/office/drawing/2014/main" id="{34A8DDCA-0122-4198-AE76-FD25E8935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338" y="4163180"/>
              <a:ext cx="2228849" cy="49324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35588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0517" name="TextBox 66">
              <a:extLst>
                <a:ext uri="{FF2B5EF4-FFF2-40B4-BE49-F238E27FC236}">
                  <a16:creationId xmlns:a16="http://schemas.microsoft.com/office/drawing/2014/main" id="{82C6028D-5007-4C48-9CF6-CB8638585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469" y="3800195"/>
              <a:ext cx="2754728" cy="123082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Ka.Prodi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 D4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Akuntansi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Perpajakan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: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Fitri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Dwi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 Jayanti, SE,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M.Acc.Ak</a:t>
              </a:r>
              <a:endParaRPr lang="en-US" altLang="en-US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4" name="Group 15">
            <a:extLst>
              <a:ext uri="{FF2B5EF4-FFF2-40B4-BE49-F238E27FC236}">
                <a16:creationId xmlns:a16="http://schemas.microsoft.com/office/drawing/2014/main" id="{3184370F-FB59-4A43-B874-882DB0AC2D0F}"/>
              </a:ext>
            </a:extLst>
          </p:cNvPr>
          <p:cNvGrpSpPr>
            <a:grpSpLocks/>
          </p:cNvGrpSpPr>
          <p:nvPr/>
        </p:nvGrpSpPr>
        <p:grpSpPr bwMode="auto">
          <a:xfrm>
            <a:off x="4355465" y="1419602"/>
            <a:ext cx="3379787" cy="2393950"/>
            <a:chOff x="-727094" y="3466512"/>
            <a:chExt cx="3295186" cy="1602272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C4B24CA-F116-48F0-98B4-B8854022DA82}"/>
                </a:ext>
              </a:extLst>
            </p:cNvPr>
            <p:cNvCxnSpPr/>
            <p:nvPr/>
          </p:nvCxnSpPr>
          <p:spPr>
            <a:xfrm flipH="1">
              <a:off x="-727094" y="3466512"/>
              <a:ext cx="3011946" cy="39738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07" name="Group 69">
              <a:extLst>
                <a:ext uri="{FF2B5EF4-FFF2-40B4-BE49-F238E27FC236}">
                  <a16:creationId xmlns:a16="http://schemas.microsoft.com/office/drawing/2014/main" id="{E57A3602-4ED4-4543-A612-9D694BE6F9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310" y="3916236"/>
              <a:ext cx="2415782" cy="1152548"/>
              <a:chOff x="1947754" y="3725575"/>
              <a:chExt cx="2944235" cy="1492089"/>
            </a:xfrm>
          </p:grpSpPr>
          <p:sp>
            <p:nvSpPr>
              <p:cNvPr id="77" name="Snip Diagonal Corner Rectangle 15">
                <a:extLst>
                  <a:ext uri="{FF2B5EF4-FFF2-40B4-BE49-F238E27FC236}">
                    <a16:creationId xmlns:a16="http://schemas.microsoft.com/office/drawing/2014/main" id="{42A3807B-0BE5-439C-B4F2-E830228A930E}"/>
                  </a:ext>
                </a:extLst>
              </p:cNvPr>
              <p:cNvSpPr/>
              <p:nvPr/>
            </p:nvSpPr>
            <p:spPr>
              <a:xfrm>
                <a:off x="1947754" y="3725575"/>
                <a:ext cx="2944235" cy="1492089"/>
              </a:xfrm>
              <a:prstGeom prst="roundRect">
                <a:avLst/>
              </a:prstGeom>
              <a:gradFill flip="none" rotWithShape="1">
                <a:gsLst>
                  <a:gs pos="0">
                    <a:srgbClr val="E6AF00"/>
                  </a:gs>
                  <a:gs pos="100000">
                    <a:srgbClr val="D2A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0509" name="Ellipse 100">
                <a:extLst>
                  <a:ext uri="{FF2B5EF4-FFF2-40B4-BE49-F238E27FC236}">
                    <a16:creationId xmlns:a16="http://schemas.microsoft.com/office/drawing/2014/main" id="{A7761167-18BC-4AAE-9E0E-AC19A7AD1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0510" name="TextBox 66">
                <a:extLst>
                  <a:ext uri="{FF2B5EF4-FFF2-40B4-BE49-F238E27FC236}">
                    <a16:creationId xmlns:a16="http://schemas.microsoft.com/office/drawing/2014/main" id="{8A4CE1EE-57CE-42CC-81F4-A3E39DFCB9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334" y="3800194"/>
                <a:ext cx="2754728" cy="115070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>
                    <a:solidFill>
                      <a:srgbClr val="FFFFFF"/>
                    </a:solidFill>
                    <a:latin typeface="Calibri" panose="020F0502020204030204" pitchFamily="34" charset="0"/>
                  </a:rPr>
                  <a:t>Ka.Prodi D4 Bisnis Digital :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>
                    <a:solidFill>
                      <a:srgbClr val="FFFFFF"/>
                    </a:solidFill>
                    <a:latin typeface="Calibri" panose="020F0502020204030204" pitchFamily="34" charset="0"/>
                  </a:rPr>
                  <a:t>Jaya Ramadaey Bangsa, S.E., M.M.</a:t>
                </a:r>
              </a:p>
            </p:txBody>
          </p:sp>
        </p:grpSp>
      </p:grpSp>
      <p:grpSp>
        <p:nvGrpSpPr>
          <p:cNvPr id="80" name="Group 15">
            <a:extLst>
              <a:ext uri="{FF2B5EF4-FFF2-40B4-BE49-F238E27FC236}">
                <a16:creationId xmlns:a16="http://schemas.microsoft.com/office/drawing/2014/main" id="{8F3E2A65-BFA8-4770-AF70-BE5AADFFDE02}"/>
              </a:ext>
            </a:extLst>
          </p:cNvPr>
          <p:cNvGrpSpPr>
            <a:grpSpLocks/>
          </p:cNvGrpSpPr>
          <p:nvPr/>
        </p:nvGrpSpPr>
        <p:grpSpPr bwMode="auto">
          <a:xfrm>
            <a:off x="8659813" y="2050375"/>
            <a:ext cx="2651125" cy="3786286"/>
            <a:chOff x="278375" y="2665907"/>
            <a:chExt cx="2415781" cy="2502751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A85FC66-A98C-42C9-9EB4-EFFD2E56CE33}"/>
                </a:ext>
              </a:extLst>
            </p:cNvPr>
            <p:cNvCxnSpPr/>
            <p:nvPr/>
          </p:nvCxnSpPr>
          <p:spPr>
            <a:xfrm flipH="1">
              <a:off x="1437082" y="2665907"/>
              <a:ext cx="0" cy="143341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02" name="Group 69">
              <a:extLst>
                <a:ext uri="{FF2B5EF4-FFF2-40B4-BE49-F238E27FC236}">
                  <a16:creationId xmlns:a16="http://schemas.microsoft.com/office/drawing/2014/main" id="{4B1607FE-70A3-4438-955E-828BA5B3A7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375" y="3973873"/>
              <a:ext cx="2415781" cy="1194785"/>
              <a:chOff x="2101395" y="3800195"/>
              <a:chExt cx="2944234" cy="1546770"/>
            </a:xfrm>
          </p:grpSpPr>
          <p:sp>
            <p:nvSpPr>
              <p:cNvPr id="83" name="Snip Diagonal Corner Rectangle 15">
                <a:extLst>
                  <a:ext uri="{FF2B5EF4-FFF2-40B4-BE49-F238E27FC236}">
                    <a16:creationId xmlns:a16="http://schemas.microsoft.com/office/drawing/2014/main" id="{437D1ED7-3202-4D69-B860-54BF4FDE4B6F}"/>
                  </a:ext>
                </a:extLst>
              </p:cNvPr>
              <p:cNvSpPr/>
              <p:nvPr/>
            </p:nvSpPr>
            <p:spPr>
              <a:xfrm>
                <a:off x="2101395" y="4503223"/>
                <a:ext cx="2944234" cy="843742"/>
              </a:xfrm>
              <a:prstGeom prst="roundRect">
                <a:avLst/>
              </a:prstGeom>
              <a:gradFill flip="none" rotWithShape="1">
                <a:gsLst>
                  <a:gs pos="0">
                    <a:srgbClr val="E6AF00"/>
                  </a:gs>
                  <a:gs pos="100000">
                    <a:srgbClr val="D2A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0504" name="Ellipse 100">
                <a:extLst>
                  <a:ext uri="{FF2B5EF4-FFF2-40B4-BE49-F238E27FC236}">
                    <a16:creationId xmlns:a16="http://schemas.microsoft.com/office/drawing/2014/main" id="{D76D5F23-DD9B-4DDE-BD0E-AD3B33C3A5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0505" name="TextBox 66">
                <a:extLst>
                  <a:ext uri="{FF2B5EF4-FFF2-40B4-BE49-F238E27FC236}">
                    <a16:creationId xmlns:a16="http://schemas.microsoft.com/office/drawing/2014/main" id="{CD77DEA6-F3AA-46A2-8927-55A2425F3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1395" y="3800195"/>
                <a:ext cx="2934621" cy="132801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Ka.Prodi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 D4 </a:t>
                </a: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Bisnis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 dan </a:t>
                </a:r>
                <a:r>
                  <a:rPr lang="en-US" altLang="en-US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Manajemen</a:t>
                </a:r>
                <a:r>
                  <a:rPr lang="en-US" altLang="en-US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 Retail :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solidFill>
                      <a:srgbClr val="FFFFFF"/>
                    </a:solidFill>
                    <a:latin typeface="Calibri" pitchFamily="34" charset="0"/>
                  </a:rPr>
                  <a:t>Mona Inayah, SE,MM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0493" name="Group 69">
            <a:extLst>
              <a:ext uri="{FF2B5EF4-FFF2-40B4-BE49-F238E27FC236}">
                <a16:creationId xmlns:a16="http://schemas.microsoft.com/office/drawing/2014/main" id="{DC47D4F4-4C97-4205-8FBE-82295047F30F}"/>
              </a:ext>
            </a:extLst>
          </p:cNvPr>
          <p:cNvGrpSpPr>
            <a:grpSpLocks/>
          </p:cNvGrpSpPr>
          <p:nvPr/>
        </p:nvGrpSpPr>
        <p:grpSpPr bwMode="auto">
          <a:xfrm>
            <a:off x="8747126" y="2050374"/>
            <a:ext cx="2476500" cy="1749425"/>
            <a:chOff x="2101395" y="3725575"/>
            <a:chExt cx="2944234" cy="1621389"/>
          </a:xfrm>
        </p:grpSpPr>
        <p:sp>
          <p:nvSpPr>
            <p:cNvPr id="89" name="Snip Diagonal Corner Rectangle 15">
              <a:extLst>
                <a:ext uri="{FF2B5EF4-FFF2-40B4-BE49-F238E27FC236}">
                  <a16:creationId xmlns:a16="http://schemas.microsoft.com/office/drawing/2014/main" id="{C401BEC6-93DD-4156-BC36-B2C1E4947242}"/>
                </a:ext>
              </a:extLst>
            </p:cNvPr>
            <p:cNvSpPr/>
            <p:nvPr/>
          </p:nvSpPr>
          <p:spPr>
            <a:xfrm>
              <a:off x="2101395" y="3725575"/>
              <a:ext cx="2944234" cy="1621389"/>
            </a:xfrm>
            <a:prstGeom prst="roundRect">
              <a:avLst/>
            </a:prstGeom>
            <a:gradFill flip="none" rotWithShape="1">
              <a:gsLst>
                <a:gs pos="0">
                  <a:srgbClr val="E6AF00"/>
                </a:gs>
                <a:gs pos="100000">
                  <a:srgbClr val="D2A000"/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rgbClr val="D2A000"/>
              </a:solidFill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35588"/>
                </a:solidFill>
                <a:latin typeface="Calibri" pitchFamily="34" charset="0"/>
              </a:endParaRPr>
            </a:p>
          </p:txBody>
        </p:sp>
        <p:sp>
          <p:nvSpPr>
            <p:cNvPr id="20499" name="Ellipse 100">
              <a:extLst>
                <a:ext uri="{FF2B5EF4-FFF2-40B4-BE49-F238E27FC236}">
                  <a16:creationId xmlns:a16="http://schemas.microsoft.com/office/drawing/2014/main" id="{A8C1E36D-B34D-4DCD-A0BB-DAB7EA1EC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338" y="4163180"/>
              <a:ext cx="2228849" cy="49324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35588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20500" name="TextBox 66">
              <a:extLst>
                <a:ext uri="{FF2B5EF4-FFF2-40B4-BE49-F238E27FC236}">
                  <a16:creationId xmlns:a16="http://schemas.microsoft.com/office/drawing/2014/main" id="{FA4CA55E-57C2-491E-837A-9DA279E6E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469" y="3800195"/>
              <a:ext cx="2754728" cy="151486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Ka.Prodi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 S1 Desain Fashion: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Noor Laila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Ramadhani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,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S.Pd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., </a:t>
              </a:r>
              <a:r>
                <a:rPr lang="en-US" altLang="en-US" dirty="0" err="1">
                  <a:solidFill>
                    <a:srgbClr val="FFFFFF"/>
                  </a:solidFill>
                  <a:latin typeface="Calibri" panose="020F0502020204030204" pitchFamily="34" charset="0"/>
                </a:rPr>
                <a:t>M.Pd</a:t>
              </a:r>
              <a:r>
                <a:rPr lang="en-US" altLang="en-US" dirty="0">
                  <a:solidFill>
                    <a:srgbClr val="FFFFFF"/>
                  </a:solidFill>
                  <a:latin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62" name="Title 29">
            <a:extLst>
              <a:ext uri="{FF2B5EF4-FFF2-40B4-BE49-F238E27FC236}">
                <a16:creationId xmlns:a16="http://schemas.microsoft.com/office/drawing/2014/main" id="{F0849DC8-3F70-4F2D-81E9-1CAE6546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443" y="142024"/>
            <a:ext cx="7835900" cy="922337"/>
          </a:xfrm>
          <a:solidFill>
            <a:schemeClr val="tx1"/>
          </a:solidFill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FAKULTAS KOMPUTER DAN PENDIDIKAN</a:t>
            </a:r>
          </a:p>
        </p:txBody>
      </p:sp>
      <p:grpSp>
        <p:nvGrpSpPr>
          <p:cNvPr id="63" name="Group 29">
            <a:extLst>
              <a:ext uri="{FF2B5EF4-FFF2-40B4-BE49-F238E27FC236}">
                <a16:creationId xmlns:a16="http://schemas.microsoft.com/office/drawing/2014/main" id="{8E54BC34-5BC9-42CF-A3BD-A4A7AE87A3CB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963729"/>
            <a:ext cx="6096000" cy="787400"/>
            <a:chOff x="1643042" y="2868067"/>
            <a:chExt cx="1789313" cy="78729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1E82F61-7162-4A49-865D-02F17099C581}"/>
                </a:ext>
              </a:extLst>
            </p:cNvPr>
            <p:cNvSpPr/>
            <p:nvPr/>
          </p:nvSpPr>
          <p:spPr>
            <a:xfrm>
              <a:off x="1643042" y="2868067"/>
              <a:ext cx="1789313" cy="787298"/>
            </a:xfrm>
            <a:prstGeom prst="rect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E3D3FB6-C30C-495E-BD5E-561279458F6C}"/>
                </a:ext>
              </a:extLst>
            </p:cNvPr>
            <p:cNvSpPr/>
            <p:nvPr/>
          </p:nvSpPr>
          <p:spPr>
            <a:xfrm>
              <a:off x="1752544" y="2891877"/>
              <a:ext cx="1570309" cy="692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Dekan</a:t>
              </a: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 :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srgbClr val="FFFFFF"/>
                  </a:solidFill>
                  <a:latin typeface="Arial"/>
                </a:rPr>
                <a:t>IWAN SETYAWAN WIBISONO, ST, </a:t>
              </a:r>
              <a:r>
                <a:rPr lang="en-US" sz="2000" dirty="0" err="1">
                  <a:solidFill>
                    <a:srgbClr val="FFFFFF"/>
                  </a:solidFill>
                  <a:latin typeface="Arial"/>
                </a:rPr>
                <a:t>M.Kom</a:t>
              </a:r>
              <a:endParaRPr lang="en-US" sz="2000" dirty="0">
                <a:solidFill>
                  <a:srgbClr val="FFFFFF"/>
                </a:solidFill>
                <a:latin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3">
            <a:extLst>
              <a:ext uri="{FF2B5EF4-FFF2-40B4-BE49-F238E27FC236}">
                <a16:creationId xmlns:a16="http://schemas.microsoft.com/office/drawing/2014/main" id="{EA274D7A-8AF7-4E80-AB52-98D5C0CEA9B3}"/>
              </a:ext>
            </a:extLst>
          </p:cNvPr>
          <p:cNvGrpSpPr>
            <a:grpSpLocks/>
          </p:cNvGrpSpPr>
          <p:nvPr/>
        </p:nvGrpSpPr>
        <p:grpSpPr bwMode="auto">
          <a:xfrm>
            <a:off x="695325" y="3657600"/>
            <a:ext cx="10801350" cy="1295400"/>
            <a:chOff x="0" y="2086"/>
            <a:chExt cx="5760" cy="1056"/>
          </a:xfrm>
        </p:grpSpPr>
        <p:sp>
          <p:nvSpPr>
            <p:cNvPr id="21528" name="Rectangle 3">
              <a:extLst>
                <a:ext uri="{FF2B5EF4-FFF2-40B4-BE49-F238E27FC236}">
                  <a16:creationId xmlns:a16="http://schemas.microsoft.com/office/drawing/2014/main" id="{5154A9F9-1B9D-4498-944F-9CEE4FB4E65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90000" rIns="72000" bIns="9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D" altLang="en-US" noProof="1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529" name="Rectangle 25">
              <a:extLst>
                <a:ext uri="{FF2B5EF4-FFF2-40B4-BE49-F238E27FC236}">
                  <a16:creationId xmlns:a16="http://schemas.microsoft.com/office/drawing/2014/main" id="{E5E04F79-0C76-4D5D-933B-5F4D29F851C0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lIns="90000" tIns="90000" rIns="72000" bIns="9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D" altLang="en-US" noProof="1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1507" name="Title 1">
            <a:extLst>
              <a:ext uri="{FF2B5EF4-FFF2-40B4-BE49-F238E27FC236}">
                <a16:creationId xmlns:a16="http://schemas.microsoft.com/office/drawing/2014/main" id="{B4FACD54-851D-494A-B8FB-4D25DF05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260351"/>
            <a:ext cx="9810750" cy="1260475"/>
          </a:xfrm>
        </p:spPr>
        <p:txBody>
          <a:bodyPr/>
          <a:lstStyle/>
          <a:p>
            <a:r>
              <a:rPr lang="en-US" altLang="en-US" sz="33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BIRO ADMINISTRASI UMUM DAN KEPEGAWAIAN</a:t>
            </a:r>
            <a:br>
              <a:rPr lang="en-US" altLang="en-US" sz="33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en-US" sz="33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(BAUK)</a:t>
            </a:r>
          </a:p>
        </p:txBody>
      </p:sp>
      <p:grpSp>
        <p:nvGrpSpPr>
          <p:cNvPr id="21508" name="Group 69">
            <a:extLst>
              <a:ext uri="{FF2B5EF4-FFF2-40B4-BE49-F238E27FC236}">
                <a16:creationId xmlns:a16="http://schemas.microsoft.com/office/drawing/2014/main" id="{FD8C9F29-D725-41D4-8454-2EDAC8F1F421}"/>
              </a:ext>
            </a:extLst>
          </p:cNvPr>
          <p:cNvGrpSpPr>
            <a:grpSpLocks/>
          </p:cNvGrpSpPr>
          <p:nvPr/>
        </p:nvGrpSpPr>
        <p:grpSpPr bwMode="auto">
          <a:xfrm>
            <a:off x="4724401" y="2819400"/>
            <a:ext cx="2339975" cy="979488"/>
            <a:chOff x="2204829" y="4078047"/>
            <a:chExt cx="2414588" cy="1268917"/>
          </a:xfrm>
        </p:grpSpPr>
        <p:sp>
          <p:nvSpPr>
            <p:cNvPr id="8" name="Snip Diagonal Corner Rectangle 7">
              <a:extLst>
                <a:ext uri="{FF2B5EF4-FFF2-40B4-BE49-F238E27FC236}">
                  <a16:creationId xmlns:a16="http://schemas.microsoft.com/office/drawing/2014/main" id="{E18313A0-C733-4A9F-8E34-391B03D792DB}"/>
                </a:ext>
              </a:extLst>
            </p:cNvPr>
            <p:cNvSpPr/>
            <p:nvPr/>
          </p:nvSpPr>
          <p:spPr>
            <a:xfrm>
              <a:off x="2226469" y="4078047"/>
              <a:ext cx="2364332" cy="1268917"/>
            </a:xfrm>
            <a:prstGeom prst="snip2DiagRect">
              <a:avLst/>
            </a:prstGeom>
            <a:gradFill flip="none" rotWithShape="1">
              <a:gsLst>
                <a:gs pos="0">
                  <a:srgbClr val="CC311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35588"/>
                </a:solidFill>
                <a:latin typeface="Calibri" pitchFamily="34" charset="0"/>
              </a:endParaRPr>
            </a:p>
          </p:txBody>
        </p:sp>
        <p:sp>
          <p:nvSpPr>
            <p:cNvPr id="9" name="Ellipse 100">
              <a:extLst>
                <a:ext uri="{FF2B5EF4-FFF2-40B4-BE49-F238E27FC236}">
                  <a16:creationId xmlns:a16="http://schemas.microsoft.com/office/drawing/2014/main" id="{DF3C15E9-0B10-49CB-A702-9E49FEACF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497" y="4162368"/>
              <a:ext cx="2229481" cy="493582"/>
            </a:xfrm>
            <a:prstGeom prst="snip2DiagRect">
              <a:avLst>
                <a:gd name="adj1" fmla="val 0"/>
                <a:gd name="adj2" fmla="val 36491"/>
              </a:avLst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35588"/>
                </a:solidFill>
                <a:latin typeface="Calibri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1527" name="TextBox 9">
              <a:extLst>
                <a:ext uri="{FF2B5EF4-FFF2-40B4-BE49-F238E27FC236}">
                  <a16:creationId xmlns:a16="http://schemas.microsoft.com/office/drawing/2014/main" id="{D8D09CAA-F520-4127-8A3E-C6DE7D533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4829" y="4176697"/>
              <a:ext cx="2414588" cy="876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>
                  <a:solidFill>
                    <a:srgbClr val="FFFF00"/>
                  </a:solidFill>
                  <a:latin typeface="Calibri" panose="020F0502020204030204" pitchFamily="34" charset="0"/>
                </a:rPr>
                <a:t>BAUK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>
                  <a:solidFill>
                    <a:srgbClr val="FFFFFF"/>
                  </a:solidFill>
                </a:rPr>
                <a:t>Adi Purwanto, SE.,MM</a:t>
              </a:r>
              <a:endParaRPr lang="en-US" altLang="en-US" sz="1400">
                <a:solidFill>
                  <a:srgbClr val="03558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16">
            <a:extLst>
              <a:ext uri="{FF2B5EF4-FFF2-40B4-BE49-F238E27FC236}">
                <a16:creationId xmlns:a16="http://schemas.microsoft.com/office/drawing/2014/main" id="{64AE59ED-2775-4A17-9325-FF2F0838FEDD}"/>
              </a:ext>
            </a:extLst>
          </p:cNvPr>
          <p:cNvGrpSpPr/>
          <p:nvPr/>
        </p:nvGrpSpPr>
        <p:grpSpPr>
          <a:xfrm>
            <a:off x="7086125" y="1676402"/>
            <a:ext cx="3752375" cy="1700459"/>
            <a:chOff x="5410200" y="1676401"/>
            <a:chExt cx="3176614" cy="1700459"/>
          </a:xfrm>
          <a:solidFill>
            <a:schemeClr val="bg1"/>
          </a:solidFill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1A0205F-D3A3-4090-A05F-3D43867DDCCA}"/>
                </a:ext>
              </a:extLst>
            </p:cNvPr>
            <p:cNvCxnSpPr/>
            <p:nvPr/>
          </p:nvCxnSpPr>
          <p:spPr>
            <a:xfrm flipV="1">
              <a:off x="5410200" y="2212301"/>
              <a:ext cx="1295400" cy="1164559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69">
              <a:extLst>
                <a:ext uri="{FF2B5EF4-FFF2-40B4-BE49-F238E27FC236}">
                  <a16:creationId xmlns:a16="http://schemas.microsoft.com/office/drawing/2014/main" id="{97E0A78F-8C7F-421E-B213-2771F5911417}"/>
                </a:ext>
              </a:extLst>
            </p:cNvPr>
            <p:cNvGrpSpPr/>
            <p:nvPr/>
          </p:nvGrpSpPr>
          <p:grpSpPr>
            <a:xfrm>
              <a:off x="6553200" y="1676401"/>
              <a:ext cx="2033614" cy="980161"/>
              <a:chOff x="2226469" y="4078047"/>
              <a:chExt cx="2478468" cy="1268917"/>
            </a:xfrm>
            <a:grpFill/>
          </p:grpSpPr>
          <p:sp>
            <p:nvSpPr>
              <p:cNvPr id="24" name="Snip Diagonal Corner Rectangle 15">
                <a:extLst>
                  <a:ext uri="{FF2B5EF4-FFF2-40B4-BE49-F238E27FC236}">
                    <a16:creationId xmlns:a16="http://schemas.microsoft.com/office/drawing/2014/main" id="{CC28B902-68D5-42A1-B050-CA2CC7A19BB4}"/>
                  </a:ext>
                </a:extLst>
              </p:cNvPr>
              <p:cNvSpPr/>
              <p:nvPr/>
            </p:nvSpPr>
            <p:spPr>
              <a:xfrm>
                <a:off x="2226469" y="4078047"/>
                <a:ext cx="2478468" cy="1268917"/>
              </a:xfrm>
              <a:prstGeom prst="roundRect">
                <a:avLst/>
              </a:prstGeom>
              <a:grpFill/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Ellipse 100">
                <a:extLst>
                  <a:ext uri="{FF2B5EF4-FFF2-40B4-BE49-F238E27FC236}">
                    <a16:creationId xmlns:a16="http://schemas.microsoft.com/office/drawing/2014/main" id="{BB2DDCE7-5488-4E82-BDE5-2B9465DEF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35588"/>
                  </a:solidFill>
                  <a:latin typeface="Calibri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5F86E7-CC1C-4EC3-9602-6338F6BDDB2A}"/>
                  </a:ext>
                </a:extLst>
              </p:cNvPr>
              <p:cNvSpPr txBox="1"/>
              <p:nvPr/>
            </p:nvSpPr>
            <p:spPr>
              <a:xfrm>
                <a:off x="2226469" y="4176693"/>
                <a:ext cx="2414588" cy="749421"/>
              </a:xfrm>
              <a:prstGeom prst="round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Bag. </a:t>
                </a:r>
                <a:r>
                  <a:rPr lang="en-US" sz="1400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Rumah</a:t>
                </a: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 </a:t>
                </a:r>
                <a:r>
                  <a:rPr lang="en-US" sz="1400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Tangga</a:t>
                </a: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: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Fitriyanto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, SE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7" name="Group 17">
            <a:extLst>
              <a:ext uri="{FF2B5EF4-FFF2-40B4-BE49-F238E27FC236}">
                <a16:creationId xmlns:a16="http://schemas.microsoft.com/office/drawing/2014/main" id="{39DA3A1C-A25C-4A71-B160-B03F09E041B6}"/>
              </a:ext>
            </a:extLst>
          </p:cNvPr>
          <p:cNvGrpSpPr>
            <a:grpSpLocks/>
          </p:cNvGrpSpPr>
          <p:nvPr/>
        </p:nvGrpSpPr>
        <p:grpSpPr bwMode="auto">
          <a:xfrm>
            <a:off x="7008813" y="4465639"/>
            <a:ext cx="3829050" cy="979487"/>
            <a:chOff x="5367901" y="2971801"/>
            <a:chExt cx="3242699" cy="980161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0E11CD9-6CB3-465C-9214-9CEB12A9D512}"/>
                </a:ext>
              </a:extLst>
            </p:cNvPr>
            <p:cNvCxnSpPr/>
            <p:nvPr/>
          </p:nvCxnSpPr>
          <p:spPr>
            <a:xfrm flipV="1">
              <a:off x="5367901" y="3353063"/>
              <a:ext cx="1782678" cy="9532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21" name="Group 69">
              <a:extLst>
                <a:ext uri="{FF2B5EF4-FFF2-40B4-BE49-F238E27FC236}">
                  <a16:creationId xmlns:a16="http://schemas.microsoft.com/office/drawing/2014/main" id="{1B2BDC6A-BEE5-47D0-AF97-DCBD98B6CF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29400" y="2971801"/>
              <a:ext cx="1981200" cy="980161"/>
              <a:chOff x="2226469" y="4078047"/>
              <a:chExt cx="2414588" cy="1268917"/>
            </a:xfrm>
          </p:grpSpPr>
          <p:sp>
            <p:nvSpPr>
              <p:cNvPr id="30" name="Snip Diagonal Corner Rectangle 15">
                <a:extLst>
                  <a:ext uri="{FF2B5EF4-FFF2-40B4-BE49-F238E27FC236}">
                    <a16:creationId xmlns:a16="http://schemas.microsoft.com/office/drawing/2014/main" id="{F3DC5297-8C33-4515-B85C-1516952ABF1E}"/>
                  </a:ext>
                </a:extLst>
              </p:cNvPr>
              <p:cNvSpPr/>
              <p:nvPr/>
            </p:nvSpPr>
            <p:spPr>
              <a:xfrm>
                <a:off x="2226469" y="4078047"/>
                <a:ext cx="2364332" cy="1268917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C000"/>
                  </a:gs>
                  <a:gs pos="100000">
                    <a:srgbClr val="D2A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1523" name="Ellipse 100">
                <a:extLst>
                  <a:ext uri="{FF2B5EF4-FFF2-40B4-BE49-F238E27FC236}">
                    <a16:creationId xmlns:a16="http://schemas.microsoft.com/office/drawing/2014/main" id="{2A9DC0CC-796E-455B-AC3A-3B1301E7D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1524" name="TextBox 31">
                <a:extLst>
                  <a:ext uri="{FF2B5EF4-FFF2-40B4-BE49-F238E27FC236}">
                    <a16:creationId xmlns:a16="http://schemas.microsoft.com/office/drawing/2014/main" id="{BC24DA45-5C23-4656-B6BD-DA8DCA8735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6469" y="4176693"/>
                <a:ext cx="2414588" cy="105800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Bag. </a:t>
                </a:r>
                <a:r>
                  <a:rPr lang="en-US" altLang="en-US" sz="1400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Keuangan</a:t>
                </a:r>
                <a:endParaRPr lang="en-US" altLang="en-US" sz="1400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dirty="0" err="1">
                    <a:solidFill>
                      <a:srgbClr val="FFFFFF"/>
                    </a:solidFill>
                  </a:rPr>
                  <a:t>Agus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 Guntur </a:t>
                </a:r>
                <a:r>
                  <a:rPr lang="en-US" altLang="en-US" sz="1400" dirty="0" err="1">
                    <a:solidFill>
                      <a:srgbClr val="FFFFFF"/>
                    </a:solidFill>
                  </a:rPr>
                  <a:t>Budianto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, S.ST</a:t>
                </a:r>
                <a:endParaRPr lang="en-US" altLang="en-US" sz="1400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102CBDFA-346A-40AB-8DAA-10C73036D3D0}"/>
              </a:ext>
            </a:extLst>
          </p:cNvPr>
          <p:cNvGrpSpPr/>
          <p:nvPr/>
        </p:nvGrpSpPr>
        <p:grpSpPr>
          <a:xfrm>
            <a:off x="911425" y="1412777"/>
            <a:ext cx="3834407" cy="1931563"/>
            <a:chOff x="182941" y="1445297"/>
            <a:chExt cx="3246059" cy="1931563"/>
          </a:xfrm>
          <a:solidFill>
            <a:schemeClr val="bg1"/>
          </a:solidFill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0E3F093-7E59-4CBA-852A-080995954774}"/>
                </a:ext>
              </a:extLst>
            </p:cNvPr>
            <p:cNvCxnSpPr/>
            <p:nvPr/>
          </p:nvCxnSpPr>
          <p:spPr>
            <a:xfrm rot="10800000">
              <a:off x="2133600" y="1981200"/>
              <a:ext cx="1295400" cy="1395660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69">
              <a:extLst>
                <a:ext uri="{FF2B5EF4-FFF2-40B4-BE49-F238E27FC236}">
                  <a16:creationId xmlns:a16="http://schemas.microsoft.com/office/drawing/2014/main" id="{C1BAEE4A-20B2-445A-8D1A-5322ED39DD86}"/>
                </a:ext>
              </a:extLst>
            </p:cNvPr>
            <p:cNvGrpSpPr/>
            <p:nvPr/>
          </p:nvGrpSpPr>
          <p:grpSpPr>
            <a:xfrm>
              <a:off x="182941" y="1445297"/>
              <a:ext cx="2061822" cy="980160"/>
              <a:chOff x="2077954" y="4078047"/>
              <a:chExt cx="2512847" cy="1268917"/>
            </a:xfrm>
            <a:grpFill/>
          </p:grpSpPr>
          <p:sp>
            <p:nvSpPr>
              <p:cNvPr id="55" name="Snip Diagonal Corner Rectangle 15">
                <a:extLst>
                  <a:ext uri="{FF2B5EF4-FFF2-40B4-BE49-F238E27FC236}">
                    <a16:creationId xmlns:a16="http://schemas.microsoft.com/office/drawing/2014/main" id="{420C1395-8576-477F-97B1-4495909E416F}"/>
                  </a:ext>
                </a:extLst>
              </p:cNvPr>
              <p:cNvSpPr/>
              <p:nvPr/>
            </p:nvSpPr>
            <p:spPr>
              <a:xfrm>
                <a:off x="2077954" y="4078047"/>
                <a:ext cx="2512847" cy="1268917"/>
              </a:xfrm>
              <a:prstGeom prst="roundRect">
                <a:avLst/>
              </a:prstGeom>
              <a:grpFill/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56" name="Ellipse 100">
                <a:extLst>
                  <a:ext uri="{FF2B5EF4-FFF2-40B4-BE49-F238E27FC236}">
                    <a16:creationId xmlns:a16="http://schemas.microsoft.com/office/drawing/2014/main" id="{6261B96B-51C3-4C0F-B14A-BD9BBA0563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35588"/>
                  </a:solidFill>
                  <a:latin typeface="Calibri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1241D47-BEE9-4321-AE6E-33DB0D107BF0}"/>
                  </a:ext>
                </a:extLst>
              </p:cNvPr>
              <p:cNvSpPr txBox="1"/>
              <p:nvPr/>
            </p:nvSpPr>
            <p:spPr>
              <a:xfrm>
                <a:off x="2152247" y="4176697"/>
                <a:ext cx="2414588" cy="749420"/>
              </a:xfrm>
              <a:prstGeom prst="round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Bag. </a:t>
                </a:r>
                <a:r>
                  <a:rPr lang="en-US" sz="1400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Persuratan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Taufiq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 Wine </a:t>
                </a: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Faridhia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, ST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9A067EF1-552A-419E-8F31-28E46C7F3881}"/>
              </a:ext>
            </a:extLst>
          </p:cNvPr>
          <p:cNvGrpSpPr/>
          <p:nvPr/>
        </p:nvGrpSpPr>
        <p:grpSpPr>
          <a:xfrm>
            <a:off x="911426" y="2774684"/>
            <a:ext cx="3816443" cy="1161957"/>
            <a:chOff x="182942" y="2806464"/>
            <a:chExt cx="3230851" cy="1161957"/>
          </a:xfrm>
          <a:solidFill>
            <a:schemeClr val="bg1"/>
          </a:solidFill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C6E4614-21DA-4563-9DC0-5326225721F8}"/>
                </a:ext>
              </a:extLst>
            </p:cNvPr>
            <p:cNvCxnSpPr/>
            <p:nvPr/>
          </p:nvCxnSpPr>
          <p:spPr>
            <a:xfrm>
              <a:off x="2194593" y="3388773"/>
              <a:ext cx="1219200" cy="0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69">
              <a:extLst>
                <a:ext uri="{FF2B5EF4-FFF2-40B4-BE49-F238E27FC236}">
                  <a16:creationId xmlns:a16="http://schemas.microsoft.com/office/drawing/2014/main" id="{CAB6790F-6E7D-45F4-B1CD-04EEBF02A025}"/>
                </a:ext>
              </a:extLst>
            </p:cNvPr>
            <p:cNvGrpSpPr/>
            <p:nvPr/>
          </p:nvGrpSpPr>
          <p:grpSpPr>
            <a:xfrm>
              <a:off x="182942" y="2806464"/>
              <a:ext cx="2138023" cy="1161957"/>
              <a:chOff x="1985086" y="4163180"/>
              <a:chExt cx="2605716" cy="1504269"/>
            </a:xfrm>
            <a:grpFill/>
          </p:grpSpPr>
          <p:sp>
            <p:nvSpPr>
              <p:cNvPr id="61" name="Snip Diagonal Corner Rectangle 15">
                <a:extLst>
                  <a:ext uri="{FF2B5EF4-FFF2-40B4-BE49-F238E27FC236}">
                    <a16:creationId xmlns:a16="http://schemas.microsoft.com/office/drawing/2014/main" id="{A568D566-AA2A-4221-81FF-05D0DA1B4ED2}"/>
                  </a:ext>
                </a:extLst>
              </p:cNvPr>
              <p:cNvSpPr/>
              <p:nvPr/>
            </p:nvSpPr>
            <p:spPr>
              <a:xfrm>
                <a:off x="1985086" y="4171266"/>
                <a:ext cx="2605716" cy="1496183"/>
              </a:xfrm>
              <a:prstGeom prst="roundRect">
                <a:avLst/>
              </a:prstGeom>
              <a:grpFill/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62" name="Ellipse 100">
                <a:extLst>
                  <a:ext uri="{FF2B5EF4-FFF2-40B4-BE49-F238E27FC236}">
                    <a16:creationId xmlns:a16="http://schemas.microsoft.com/office/drawing/2014/main" id="{6799DEC2-A8D0-4732-8893-2E291B307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400" dirty="0">
                  <a:solidFill>
                    <a:srgbClr val="035588"/>
                  </a:solidFill>
                  <a:latin typeface="Calibri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903107-08EC-4B44-A945-48E8392C1A5D}"/>
                  </a:ext>
                </a:extLst>
              </p:cNvPr>
              <p:cNvSpPr txBox="1"/>
              <p:nvPr/>
            </p:nvSpPr>
            <p:spPr>
              <a:xfrm>
                <a:off x="2059379" y="4176692"/>
                <a:ext cx="2414588" cy="749421"/>
              </a:xfrm>
              <a:prstGeom prst="round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Bid. </a:t>
                </a:r>
                <a:r>
                  <a:rPr lang="en-US" sz="1400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Kepegawaian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Ika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 Mei </a:t>
                </a: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Pangestuti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Amd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207162-294F-4FE4-9242-54A44C175634}"/>
              </a:ext>
            </a:extLst>
          </p:cNvPr>
          <p:cNvGrpSpPr>
            <a:grpSpLocks/>
          </p:cNvGrpSpPr>
          <p:nvPr/>
        </p:nvGrpSpPr>
        <p:grpSpPr bwMode="auto">
          <a:xfrm>
            <a:off x="1144588" y="3376613"/>
            <a:ext cx="3600450" cy="2279520"/>
            <a:chOff x="381000" y="3376860"/>
            <a:chExt cx="3048000" cy="165358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C094F25-E037-476C-936B-DB81AE811456}"/>
                </a:ext>
              </a:extLst>
            </p:cNvPr>
            <p:cNvCxnSpPr/>
            <p:nvPr/>
          </p:nvCxnSpPr>
          <p:spPr>
            <a:xfrm rot="10800000" flipV="1">
              <a:off x="2168407" y="3376860"/>
              <a:ext cx="1260593" cy="1301293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16" name="Group 69">
              <a:extLst>
                <a:ext uri="{FF2B5EF4-FFF2-40B4-BE49-F238E27FC236}">
                  <a16:creationId xmlns:a16="http://schemas.microsoft.com/office/drawing/2014/main" id="{81C706DB-527B-40D6-B9FD-22A35F0D97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4188498"/>
              <a:ext cx="1981200" cy="841946"/>
              <a:chOff x="2226469" y="4078046"/>
              <a:chExt cx="2414588" cy="1089984"/>
            </a:xfrm>
          </p:grpSpPr>
          <p:sp>
            <p:nvSpPr>
              <p:cNvPr id="65" name="Snip Diagonal Corner Rectangle 15">
                <a:extLst>
                  <a:ext uri="{FF2B5EF4-FFF2-40B4-BE49-F238E27FC236}">
                    <a16:creationId xmlns:a16="http://schemas.microsoft.com/office/drawing/2014/main" id="{08A3F8E2-6958-4631-8791-75D605F7171D}"/>
                  </a:ext>
                </a:extLst>
              </p:cNvPr>
              <p:cNvSpPr/>
              <p:nvPr/>
            </p:nvSpPr>
            <p:spPr>
              <a:xfrm>
                <a:off x="2226469" y="4078046"/>
                <a:ext cx="2364332" cy="958909"/>
              </a:xfrm>
              <a:prstGeom prst="roundRect">
                <a:avLst/>
              </a:prstGeom>
              <a:gradFill flip="none" rotWithShape="1">
                <a:gsLst>
                  <a:gs pos="0">
                    <a:srgbClr val="E6AF00"/>
                  </a:gs>
                  <a:gs pos="100000">
                    <a:srgbClr val="D2A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1518" name="Ellipse 100">
                <a:extLst>
                  <a:ext uri="{FF2B5EF4-FFF2-40B4-BE49-F238E27FC236}">
                    <a16:creationId xmlns:a16="http://schemas.microsoft.com/office/drawing/2014/main" id="{9E9069CA-96A9-4E34-BF92-4C353642D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1519" name="TextBox 66">
                <a:extLst>
                  <a:ext uri="{FF2B5EF4-FFF2-40B4-BE49-F238E27FC236}">
                    <a16:creationId xmlns:a16="http://schemas.microsoft.com/office/drawing/2014/main" id="{DFCA30B1-CF64-4C9A-AF4A-565CB3513C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6469" y="4176693"/>
                <a:ext cx="2414588" cy="991337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Bag. Humas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dirty="0" err="1">
                    <a:solidFill>
                      <a:srgbClr val="FFFFFF"/>
                    </a:solidFill>
                  </a:rPr>
                  <a:t>Yoannes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 </a:t>
                </a:r>
                <a:r>
                  <a:rPr lang="en-US" altLang="en-US" sz="1400" dirty="0" err="1">
                    <a:solidFill>
                      <a:srgbClr val="FFFFFF"/>
                    </a:solidFill>
                  </a:rPr>
                  <a:t>Romando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 </a:t>
                </a:r>
                <a:r>
                  <a:rPr lang="en-US" altLang="en-US" sz="1400" dirty="0" err="1">
                    <a:solidFill>
                      <a:srgbClr val="FFFFFF"/>
                    </a:solidFill>
                  </a:rPr>
                  <a:t>Sipayung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, </a:t>
                </a:r>
                <a:r>
                  <a:rPr lang="en-US" altLang="en-US" sz="1400" dirty="0" err="1">
                    <a:solidFill>
                      <a:srgbClr val="FFFFFF"/>
                    </a:solidFill>
                  </a:rPr>
                  <a:t>S.Kom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., </a:t>
                </a:r>
                <a:r>
                  <a:rPr lang="en-US" altLang="en-US" sz="1400" dirty="0" err="1">
                    <a:solidFill>
                      <a:srgbClr val="FFFFFF"/>
                    </a:solidFill>
                  </a:rPr>
                  <a:t>M.Kom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.</a:t>
                </a:r>
                <a:endParaRPr lang="en-US" altLang="en-US" sz="1400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178EF8-A281-4B8C-B1F4-3434BF9F245A}"/>
              </a:ext>
            </a:extLst>
          </p:cNvPr>
          <p:cNvCxnSpPr>
            <a:endCxn id="21524" idx="1"/>
          </p:cNvCxnSpPr>
          <p:nvPr/>
        </p:nvCxnSpPr>
        <p:spPr>
          <a:xfrm>
            <a:off x="7086600" y="3376613"/>
            <a:ext cx="1411288" cy="1573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8A6B83DA-F831-4573-BDCE-39A49625F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9" y="341313"/>
            <a:ext cx="9145587" cy="1503362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BIRO ADMINISTRASI AKADEMIK DAN KEMAHASISWAAN</a:t>
            </a:r>
            <a:br>
              <a:rPr lang="en-US" altLang="en-US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en-US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(BAAK)</a:t>
            </a:r>
          </a:p>
        </p:txBody>
      </p:sp>
      <p:grpSp>
        <p:nvGrpSpPr>
          <p:cNvPr id="22531" name="Group 69">
            <a:extLst>
              <a:ext uri="{FF2B5EF4-FFF2-40B4-BE49-F238E27FC236}">
                <a16:creationId xmlns:a16="http://schemas.microsoft.com/office/drawing/2014/main" id="{626A03E9-08F7-45EF-90BD-AC46FF55F3AC}"/>
              </a:ext>
            </a:extLst>
          </p:cNvPr>
          <p:cNvGrpSpPr>
            <a:grpSpLocks/>
          </p:cNvGrpSpPr>
          <p:nvPr/>
        </p:nvGrpSpPr>
        <p:grpSpPr bwMode="auto">
          <a:xfrm>
            <a:off x="4440238" y="2276476"/>
            <a:ext cx="3478212" cy="1522413"/>
            <a:chOff x="2204829" y="4078047"/>
            <a:chExt cx="2414588" cy="1268917"/>
          </a:xfrm>
        </p:grpSpPr>
        <p:sp>
          <p:nvSpPr>
            <p:cNvPr id="8" name="Snip Diagonal Corner Rectangle 7">
              <a:extLst>
                <a:ext uri="{FF2B5EF4-FFF2-40B4-BE49-F238E27FC236}">
                  <a16:creationId xmlns:a16="http://schemas.microsoft.com/office/drawing/2014/main" id="{AFEB2D51-488A-489E-8AF4-F32A0905CDD6}"/>
                </a:ext>
              </a:extLst>
            </p:cNvPr>
            <p:cNvSpPr/>
            <p:nvPr/>
          </p:nvSpPr>
          <p:spPr>
            <a:xfrm>
              <a:off x="2226469" y="4078047"/>
              <a:ext cx="2364332" cy="1268917"/>
            </a:xfrm>
            <a:prstGeom prst="snip2DiagRect">
              <a:avLst/>
            </a:prstGeom>
            <a:gradFill flip="none" rotWithShape="1">
              <a:gsLst>
                <a:gs pos="0">
                  <a:srgbClr val="CC311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35588"/>
                </a:solidFill>
                <a:latin typeface="Calibri" pitchFamily="34" charset="0"/>
              </a:endParaRPr>
            </a:p>
          </p:txBody>
        </p:sp>
        <p:sp>
          <p:nvSpPr>
            <p:cNvPr id="9" name="Ellipse 100">
              <a:extLst>
                <a:ext uri="{FF2B5EF4-FFF2-40B4-BE49-F238E27FC236}">
                  <a16:creationId xmlns:a16="http://schemas.microsoft.com/office/drawing/2014/main" id="{0BB75514-3FFA-4B63-8860-10C63F834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442" y="4162730"/>
              <a:ext cx="2229444" cy="493541"/>
            </a:xfrm>
            <a:prstGeom prst="snip2DiagRect">
              <a:avLst>
                <a:gd name="adj1" fmla="val 0"/>
                <a:gd name="adj2" fmla="val 36491"/>
              </a:avLst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35588"/>
                </a:solidFill>
                <a:latin typeface="Calibri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2539" name="TextBox 9">
              <a:extLst>
                <a:ext uri="{FF2B5EF4-FFF2-40B4-BE49-F238E27FC236}">
                  <a16:creationId xmlns:a16="http://schemas.microsoft.com/office/drawing/2014/main" id="{E34922E2-B459-4E1D-81AB-C40E54E3F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4829" y="4176698"/>
              <a:ext cx="2414588" cy="949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800" b="1">
                  <a:solidFill>
                    <a:srgbClr val="002060"/>
                  </a:solidFill>
                  <a:latin typeface="Calibri" panose="020F0502020204030204" pitchFamily="34" charset="0"/>
                </a:rPr>
                <a:t>BAAK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FFFFF"/>
                  </a:solidFill>
                </a:rPr>
                <a:t>Agung Wibowo, S.Kom, M.Kom</a:t>
              </a:r>
              <a:endParaRPr lang="en-US" altLang="en-US" sz="2000">
                <a:solidFill>
                  <a:srgbClr val="03558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9098F23D-CEB1-4FE2-B0A5-4E7182F8DCCE}"/>
              </a:ext>
            </a:extLst>
          </p:cNvPr>
          <p:cNvGrpSpPr/>
          <p:nvPr/>
        </p:nvGrpSpPr>
        <p:grpSpPr>
          <a:xfrm>
            <a:off x="5951985" y="3798887"/>
            <a:ext cx="5012408" cy="2217664"/>
            <a:chOff x="4875843" y="3376860"/>
            <a:chExt cx="3617321" cy="2093455"/>
          </a:xfrm>
          <a:solidFill>
            <a:schemeClr val="bg1"/>
          </a:solidFill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B028D68-48D2-4288-870A-787BB3EC42A6}"/>
                </a:ext>
              </a:extLst>
            </p:cNvPr>
            <p:cNvCxnSpPr/>
            <p:nvPr/>
          </p:nvCxnSpPr>
          <p:spPr>
            <a:xfrm>
              <a:off x="4875843" y="3376860"/>
              <a:ext cx="2806178" cy="931901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69">
              <a:extLst>
                <a:ext uri="{FF2B5EF4-FFF2-40B4-BE49-F238E27FC236}">
                  <a16:creationId xmlns:a16="http://schemas.microsoft.com/office/drawing/2014/main" id="{55AD67CE-A088-4A1F-A876-500E35D5FA53}"/>
                </a:ext>
              </a:extLst>
            </p:cNvPr>
            <p:cNvGrpSpPr/>
            <p:nvPr/>
          </p:nvGrpSpPr>
          <p:grpSpPr>
            <a:xfrm>
              <a:off x="6382863" y="4308762"/>
              <a:ext cx="2110301" cy="1161553"/>
              <a:chOff x="2018871" y="7485914"/>
              <a:chExt cx="2571930" cy="1503750"/>
            </a:xfrm>
            <a:grpFill/>
          </p:grpSpPr>
          <p:sp>
            <p:nvSpPr>
              <p:cNvPr id="24" name="Snip Diagonal Corner Rectangle 15">
                <a:extLst>
                  <a:ext uri="{FF2B5EF4-FFF2-40B4-BE49-F238E27FC236}">
                    <a16:creationId xmlns:a16="http://schemas.microsoft.com/office/drawing/2014/main" id="{6D91B2A2-AE1C-4AC8-8DC7-B736CCDDCCF0}"/>
                  </a:ext>
                </a:extLst>
              </p:cNvPr>
              <p:cNvSpPr/>
              <p:nvPr/>
            </p:nvSpPr>
            <p:spPr>
              <a:xfrm>
                <a:off x="2018871" y="7485914"/>
                <a:ext cx="2571930" cy="1503750"/>
              </a:xfrm>
              <a:prstGeom prst="roundRect">
                <a:avLst/>
              </a:prstGeom>
              <a:solidFill>
                <a:srgbClr val="FFFF00"/>
              </a:soli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Ellipse 100">
                <a:extLst>
                  <a:ext uri="{FF2B5EF4-FFF2-40B4-BE49-F238E27FC236}">
                    <a16:creationId xmlns:a16="http://schemas.microsoft.com/office/drawing/2014/main" id="{591D9AA9-1CC4-4B1E-B81A-459F20ABE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8350789"/>
                <a:ext cx="2228849" cy="493244"/>
              </a:xfrm>
              <a:prstGeom prst="roundRec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35588"/>
                  </a:solidFill>
                  <a:latin typeface="Calibri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2C5BBC2-8A48-4922-9E9C-0EFF4E6B0279}"/>
                  </a:ext>
                </a:extLst>
              </p:cNvPr>
              <p:cNvSpPr txBox="1"/>
              <p:nvPr/>
            </p:nvSpPr>
            <p:spPr>
              <a:xfrm>
                <a:off x="2145540" y="7695858"/>
                <a:ext cx="2406688" cy="1123594"/>
              </a:xfrm>
              <a:prstGeom prst="roundRect">
                <a:avLst/>
              </a:prstGeom>
              <a:solidFill>
                <a:srgbClr val="002060"/>
              </a:solidFill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Kabag</a:t>
                </a:r>
                <a:r>
                  <a:rPr lang="en-US" sz="1600" b="1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. </a:t>
                </a:r>
                <a:r>
                  <a:rPr lang="en-US" sz="1600" b="1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Kemahasiswaan</a:t>
                </a:r>
                <a:endParaRPr lang="en-US" sz="1600" b="1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Senja</a:t>
                </a:r>
                <a:r>
                  <a:rPr lang="en-US" sz="1600" b="1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sz="1600" b="1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Dwi</a:t>
                </a:r>
                <a:r>
                  <a:rPr lang="en-US" sz="1600" b="1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sz="1600" b="1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Prasetyani</a:t>
                </a:r>
                <a:r>
                  <a:rPr lang="en-US" sz="1600" b="1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en-US" sz="1600" b="1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A.Md</a:t>
                </a:r>
                <a:endParaRPr lang="en-US" sz="1600" b="1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6" name="Group 13">
            <a:extLst>
              <a:ext uri="{FF2B5EF4-FFF2-40B4-BE49-F238E27FC236}">
                <a16:creationId xmlns:a16="http://schemas.microsoft.com/office/drawing/2014/main" id="{1D711F77-F151-4033-B686-75F3FE5BAFE9}"/>
              </a:ext>
            </a:extLst>
          </p:cNvPr>
          <p:cNvGrpSpPr/>
          <p:nvPr/>
        </p:nvGrpSpPr>
        <p:grpSpPr>
          <a:xfrm>
            <a:off x="947428" y="3782029"/>
            <a:ext cx="4824537" cy="2217663"/>
            <a:chOff x="304800" y="1302075"/>
            <a:chExt cx="4497118" cy="2217663"/>
          </a:xfrm>
          <a:solidFill>
            <a:schemeClr val="bg1"/>
          </a:solidFill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9C7ED31-424F-4BEF-AA58-23D3777AB531}"/>
                </a:ext>
              </a:extLst>
            </p:cNvPr>
            <p:cNvCxnSpPr/>
            <p:nvPr/>
          </p:nvCxnSpPr>
          <p:spPr>
            <a:xfrm flipH="1">
              <a:off x="1177376" y="1302075"/>
              <a:ext cx="3624542" cy="1181811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Snip Diagonal Corner Rectangle 15">
              <a:extLst>
                <a:ext uri="{FF2B5EF4-FFF2-40B4-BE49-F238E27FC236}">
                  <a16:creationId xmlns:a16="http://schemas.microsoft.com/office/drawing/2014/main" id="{AC619498-CFCD-42F9-9C89-6B761A934B5C}"/>
                </a:ext>
              </a:extLst>
            </p:cNvPr>
            <p:cNvSpPr/>
            <p:nvPr/>
          </p:nvSpPr>
          <p:spPr>
            <a:xfrm>
              <a:off x="304800" y="2539577"/>
              <a:ext cx="2147878" cy="980161"/>
            </a:xfrm>
            <a:prstGeom prst="roundRect">
              <a:avLst/>
            </a:prstGeom>
            <a:solidFill>
              <a:srgbClr val="FFFF00"/>
            </a:solidFill>
            <a:ln w="3175">
              <a:solidFill>
                <a:srgbClr val="D2A000"/>
              </a:solidFill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35588"/>
                </a:solidFill>
                <a:latin typeface="Calibri" pitchFamily="34" charset="0"/>
              </a:endParaRPr>
            </a:p>
          </p:txBody>
        </p:sp>
      </p:grpSp>
      <p:sp>
        <p:nvSpPr>
          <p:cNvPr id="53" name="Freeform 14">
            <a:extLst>
              <a:ext uri="{FF2B5EF4-FFF2-40B4-BE49-F238E27FC236}">
                <a16:creationId xmlns:a16="http://schemas.microsoft.com/office/drawing/2014/main" id="{475D02A9-BE0F-42F5-AF6B-EB1AC435B8B8}"/>
              </a:ext>
            </a:extLst>
          </p:cNvPr>
          <p:cNvSpPr>
            <a:spLocks noEditPoints="1"/>
          </p:cNvSpPr>
          <p:nvPr/>
        </p:nvSpPr>
        <p:spPr bwMode="auto">
          <a:xfrm>
            <a:off x="2190168" y="1518534"/>
            <a:ext cx="810101" cy="1752600"/>
          </a:xfrm>
          <a:custGeom>
            <a:avLst/>
            <a:gdLst/>
            <a:ahLst/>
            <a:cxnLst>
              <a:cxn ang="0">
                <a:pos x="214" y="150"/>
              </a:cxn>
              <a:cxn ang="0">
                <a:pos x="210" y="110"/>
              </a:cxn>
              <a:cxn ang="0">
                <a:pos x="174" y="88"/>
              </a:cxn>
              <a:cxn ang="0">
                <a:pos x="144" y="70"/>
              </a:cxn>
              <a:cxn ang="0">
                <a:pos x="148" y="42"/>
              </a:cxn>
              <a:cxn ang="0">
                <a:pos x="134" y="6"/>
              </a:cxn>
              <a:cxn ang="0">
                <a:pos x="92" y="18"/>
              </a:cxn>
              <a:cxn ang="0">
                <a:pos x="92" y="52"/>
              </a:cxn>
              <a:cxn ang="0">
                <a:pos x="102" y="80"/>
              </a:cxn>
              <a:cxn ang="0">
                <a:pos x="54" y="100"/>
              </a:cxn>
              <a:cxn ang="0">
                <a:pos x="42" y="138"/>
              </a:cxn>
              <a:cxn ang="0">
                <a:pos x="34" y="202"/>
              </a:cxn>
              <a:cxn ang="0">
                <a:pos x="28" y="280"/>
              </a:cxn>
              <a:cxn ang="0">
                <a:pos x="32" y="302"/>
              </a:cxn>
              <a:cxn ang="0">
                <a:pos x="32" y="326"/>
              </a:cxn>
              <a:cxn ang="0">
                <a:pos x="24" y="358"/>
              </a:cxn>
              <a:cxn ang="0">
                <a:pos x="14" y="362"/>
              </a:cxn>
              <a:cxn ang="0">
                <a:pos x="6" y="386"/>
              </a:cxn>
              <a:cxn ang="0">
                <a:pos x="4" y="448"/>
              </a:cxn>
              <a:cxn ang="0">
                <a:pos x="12" y="452"/>
              </a:cxn>
              <a:cxn ang="0">
                <a:pos x="32" y="458"/>
              </a:cxn>
              <a:cxn ang="0">
                <a:pos x="36" y="482"/>
              </a:cxn>
              <a:cxn ang="0">
                <a:pos x="38" y="500"/>
              </a:cxn>
              <a:cxn ang="0">
                <a:pos x="30" y="526"/>
              </a:cxn>
              <a:cxn ang="0">
                <a:pos x="36" y="532"/>
              </a:cxn>
              <a:cxn ang="0">
                <a:pos x="30" y="550"/>
              </a:cxn>
              <a:cxn ang="0">
                <a:pos x="14" y="560"/>
              </a:cxn>
              <a:cxn ang="0">
                <a:pos x="44" y="568"/>
              </a:cxn>
              <a:cxn ang="0">
                <a:pos x="78" y="554"/>
              </a:cxn>
              <a:cxn ang="0">
                <a:pos x="90" y="514"/>
              </a:cxn>
              <a:cxn ang="0">
                <a:pos x="116" y="376"/>
              </a:cxn>
              <a:cxn ang="0">
                <a:pos x="128" y="414"/>
              </a:cxn>
              <a:cxn ang="0">
                <a:pos x="128" y="484"/>
              </a:cxn>
              <a:cxn ang="0">
                <a:pos x="126" y="544"/>
              </a:cxn>
              <a:cxn ang="0">
                <a:pos x="136" y="564"/>
              </a:cxn>
              <a:cxn ang="0">
                <a:pos x="164" y="572"/>
              </a:cxn>
              <a:cxn ang="0">
                <a:pos x="164" y="554"/>
              </a:cxn>
              <a:cxn ang="0">
                <a:pos x="168" y="532"/>
              </a:cxn>
              <a:cxn ang="0">
                <a:pos x="188" y="400"/>
              </a:cxn>
              <a:cxn ang="0">
                <a:pos x="196" y="296"/>
              </a:cxn>
              <a:cxn ang="0">
                <a:pos x="206" y="286"/>
              </a:cxn>
              <a:cxn ang="0">
                <a:pos x="218" y="256"/>
              </a:cxn>
              <a:cxn ang="0">
                <a:pos x="32" y="292"/>
              </a:cxn>
              <a:cxn ang="0">
                <a:pos x="52" y="292"/>
              </a:cxn>
              <a:cxn ang="0">
                <a:pos x="42" y="314"/>
              </a:cxn>
              <a:cxn ang="0">
                <a:pos x="48" y="318"/>
              </a:cxn>
              <a:cxn ang="0">
                <a:pos x="38" y="348"/>
              </a:cxn>
              <a:cxn ang="0">
                <a:pos x="44" y="340"/>
              </a:cxn>
              <a:cxn ang="0">
                <a:pos x="42" y="516"/>
              </a:cxn>
              <a:cxn ang="0">
                <a:pos x="50" y="346"/>
              </a:cxn>
              <a:cxn ang="0">
                <a:pos x="50" y="330"/>
              </a:cxn>
              <a:cxn ang="0">
                <a:pos x="48" y="322"/>
              </a:cxn>
              <a:cxn ang="0">
                <a:pos x="58" y="288"/>
              </a:cxn>
              <a:cxn ang="0">
                <a:pos x="52" y="304"/>
              </a:cxn>
              <a:cxn ang="0">
                <a:pos x="56" y="286"/>
              </a:cxn>
              <a:cxn ang="0">
                <a:pos x="110" y="112"/>
              </a:cxn>
              <a:cxn ang="0">
                <a:pos x="116" y="96"/>
              </a:cxn>
              <a:cxn ang="0">
                <a:pos x="120" y="88"/>
              </a:cxn>
              <a:cxn ang="0">
                <a:pos x="128" y="102"/>
              </a:cxn>
              <a:cxn ang="0">
                <a:pos x="130" y="104"/>
              </a:cxn>
              <a:cxn ang="0">
                <a:pos x="196" y="292"/>
              </a:cxn>
              <a:cxn ang="0">
                <a:pos x="198" y="286"/>
              </a:cxn>
            </a:cxnLst>
            <a:rect l="0" t="0" r="r" b="b"/>
            <a:pathLst>
              <a:path w="224" h="572">
                <a:moveTo>
                  <a:pt x="224" y="218"/>
                </a:moveTo>
                <a:lnTo>
                  <a:pt x="224" y="218"/>
                </a:lnTo>
                <a:lnTo>
                  <a:pt x="222" y="210"/>
                </a:lnTo>
                <a:lnTo>
                  <a:pt x="222" y="210"/>
                </a:lnTo>
                <a:lnTo>
                  <a:pt x="222" y="202"/>
                </a:lnTo>
                <a:lnTo>
                  <a:pt x="222" y="202"/>
                </a:lnTo>
                <a:lnTo>
                  <a:pt x="222" y="190"/>
                </a:lnTo>
                <a:lnTo>
                  <a:pt x="222" y="190"/>
                </a:lnTo>
                <a:lnTo>
                  <a:pt x="220" y="180"/>
                </a:lnTo>
                <a:lnTo>
                  <a:pt x="220" y="180"/>
                </a:lnTo>
                <a:lnTo>
                  <a:pt x="218" y="170"/>
                </a:lnTo>
                <a:lnTo>
                  <a:pt x="218" y="170"/>
                </a:lnTo>
                <a:lnTo>
                  <a:pt x="218" y="166"/>
                </a:lnTo>
                <a:lnTo>
                  <a:pt x="218" y="166"/>
                </a:lnTo>
                <a:lnTo>
                  <a:pt x="216" y="160"/>
                </a:lnTo>
                <a:lnTo>
                  <a:pt x="216" y="160"/>
                </a:lnTo>
                <a:lnTo>
                  <a:pt x="216" y="156"/>
                </a:lnTo>
                <a:lnTo>
                  <a:pt x="216" y="156"/>
                </a:lnTo>
                <a:lnTo>
                  <a:pt x="214" y="150"/>
                </a:lnTo>
                <a:lnTo>
                  <a:pt x="214" y="150"/>
                </a:lnTo>
                <a:lnTo>
                  <a:pt x="214" y="146"/>
                </a:lnTo>
                <a:lnTo>
                  <a:pt x="214" y="146"/>
                </a:lnTo>
                <a:lnTo>
                  <a:pt x="214" y="142"/>
                </a:lnTo>
                <a:lnTo>
                  <a:pt x="214" y="142"/>
                </a:lnTo>
                <a:lnTo>
                  <a:pt x="214" y="136"/>
                </a:lnTo>
                <a:lnTo>
                  <a:pt x="214" y="136"/>
                </a:lnTo>
                <a:lnTo>
                  <a:pt x="212" y="134"/>
                </a:lnTo>
                <a:lnTo>
                  <a:pt x="212" y="134"/>
                </a:lnTo>
                <a:lnTo>
                  <a:pt x="212" y="128"/>
                </a:lnTo>
                <a:lnTo>
                  <a:pt x="212" y="128"/>
                </a:lnTo>
                <a:lnTo>
                  <a:pt x="210" y="124"/>
                </a:lnTo>
                <a:lnTo>
                  <a:pt x="210" y="124"/>
                </a:lnTo>
                <a:lnTo>
                  <a:pt x="210" y="120"/>
                </a:lnTo>
                <a:lnTo>
                  <a:pt x="210" y="120"/>
                </a:lnTo>
                <a:lnTo>
                  <a:pt x="210" y="116"/>
                </a:lnTo>
                <a:lnTo>
                  <a:pt x="210" y="116"/>
                </a:lnTo>
                <a:lnTo>
                  <a:pt x="210" y="110"/>
                </a:lnTo>
                <a:lnTo>
                  <a:pt x="210" y="110"/>
                </a:lnTo>
                <a:lnTo>
                  <a:pt x="210" y="102"/>
                </a:lnTo>
                <a:lnTo>
                  <a:pt x="210" y="102"/>
                </a:lnTo>
                <a:lnTo>
                  <a:pt x="208" y="100"/>
                </a:lnTo>
                <a:lnTo>
                  <a:pt x="206" y="98"/>
                </a:lnTo>
                <a:lnTo>
                  <a:pt x="206" y="98"/>
                </a:lnTo>
                <a:lnTo>
                  <a:pt x="204" y="98"/>
                </a:lnTo>
                <a:lnTo>
                  <a:pt x="204" y="98"/>
                </a:lnTo>
                <a:lnTo>
                  <a:pt x="202" y="96"/>
                </a:lnTo>
                <a:lnTo>
                  <a:pt x="202" y="96"/>
                </a:lnTo>
                <a:lnTo>
                  <a:pt x="196" y="94"/>
                </a:lnTo>
                <a:lnTo>
                  <a:pt x="196" y="94"/>
                </a:lnTo>
                <a:lnTo>
                  <a:pt x="192" y="94"/>
                </a:lnTo>
                <a:lnTo>
                  <a:pt x="192" y="94"/>
                </a:lnTo>
                <a:lnTo>
                  <a:pt x="186" y="92"/>
                </a:lnTo>
                <a:lnTo>
                  <a:pt x="186" y="92"/>
                </a:lnTo>
                <a:lnTo>
                  <a:pt x="182" y="90"/>
                </a:lnTo>
                <a:lnTo>
                  <a:pt x="182" y="90"/>
                </a:lnTo>
                <a:lnTo>
                  <a:pt x="174" y="88"/>
                </a:lnTo>
                <a:lnTo>
                  <a:pt x="174" y="88"/>
                </a:lnTo>
                <a:lnTo>
                  <a:pt x="166" y="84"/>
                </a:lnTo>
                <a:lnTo>
                  <a:pt x="166" y="84"/>
                </a:lnTo>
                <a:lnTo>
                  <a:pt x="158" y="82"/>
                </a:lnTo>
                <a:lnTo>
                  <a:pt x="158" y="82"/>
                </a:lnTo>
                <a:lnTo>
                  <a:pt x="156" y="82"/>
                </a:lnTo>
                <a:lnTo>
                  <a:pt x="156" y="82"/>
                </a:lnTo>
                <a:lnTo>
                  <a:pt x="152" y="80"/>
                </a:lnTo>
                <a:lnTo>
                  <a:pt x="152" y="80"/>
                </a:lnTo>
                <a:lnTo>
                  <a:pt x="150" y="78"/>
                </a:lnTo>
                <a:lnTo>
                  <a:pt x="150" y="78"/>
                </a:lnTo>
                <a:lnTo>
                  <a:pt x="148" y="74"/>
                </a:lnTo>
                <a:lnTo>
                  <a:pt x="148" y="74"/>
                </a:lnTo>
                <a:lnTo>
                  <a:pt x="146" y="72"/>
                </a:lnTo>
                <a:lnTo>
                  <a:pt x="146" y="72"/>
                </a:lnTo>
                <a:lnTo>
                  <a:pt x="146" y="72"/>
                </a:lnTo>
                <a:lnTo>
                  <a:pt x="146" y="72"/>
                </a:lnTo>
                <a:lnTo>
                  <a:pt x="144" y="72"/>
                </a:lnTo>
                <a:lnTo>
                  <a:pt x="144" y="72"/>
                </a:lnTo>
                <a:lnTo>
                  <a:pt x="144" y="70"/>
                </a:lnTo>
                <a:lnTo>
                  <a:pt x="144" y="70"/>
                </a:lnTo>
                <a:lnTo>
                  <a:pt x="144" y="68"/>
                </a:lnTo>
                <a:lnTo>
                  <a:pt x="144" y="68"/>
                </a:lnTo>
                <a:lnTo>
                  <a:pt x="144" y="64"/>
                </a:lnTo>
                <a:lnTo>
                  <a:pt x="144" y="64"/>
                </a:lnTo>
                <a:lnTo>
                  <a:pt x="142" y="60"/>
                </a:lnTo>
                <a:lnTo>
                  <a:pt x="142" y="60"/>
                </a:lnTo>
                <a:lnTo>
                  <a:pt x="144" y="54"/>
                </a:lnTo>
                <a:lnTo>
                  <a:pt x="144" y="54"/>
                </a:lnTo>
                <a:lnTo>
                  <a:pt x="144" y="48"/>
                </a:lnTo>
                <a:lnTo>
                  <a:pt x="144" y="48"/>
                </a:lnTo>
                <a:lnTo>
                  <a:pt x="144" y="48"/>
                </a:lnTo>
                <a:lnTo>
                  <a:pt x="144" y="48"/>
                </a:lnTo>
                <a:lnTo>
                  <a:pt x="146" y="46"/>
                </a:lnTo>
                <a:lnTo>
                  <a:pt x="146" y="46"/>
                </a:lnTo>
                <a:lnTo>
                  <a:pt x="146" y="46"/>
                </a:lnTo>
                <a:lnTo>
                  <a:pt x="146" y="46"/>
                </a:lnTo>
                <a:lnTo>
                  <a:pt x="148" y="42"/>
                </a:lnTo>
                <a:lnTo>
                  <a:pt x="148" y="42"/>
                </a:lnTo>
                <a:lnTo>
                  <a:pt x="148" y="38"/>
                </a:lnTo>
                <a:lnTo>
                  <a:pt x="148" y="38"/>
                </a:lnTo>
                <a:lnTo>
                  <a:pt x="148" y="34"/>
                </a:lnTo>
                <a:lnTo>
                  <a:pt x="148" y="34"/>
                </a:lnTo>
                <a:lnTo>
                  <a:pt x="146" y="30"/>
                </a:lnTo>
                <a:lnTo>
                  <a:pt x="146" y="30"/>
                </a:lnTo>
                <a:lnTo>
                  <a:pt x="144" y="30"/>
                </a:lnTo>
                <a:lnTo>
                  <a:pt x="144" y="30"/>
                </a:lnTo>
                <a:lnTo>
                  <a:pt x="144" y="28"/>
                </a:lnTo>
                <a:lnTo>
                  <a:pt x="144" y="28"/>
                </a:lnTo>
                <a:lnTo>
                  <a:pt x="144" y="24"/>
                </a:lnTo>
                <a:lnTo>
                  <a:pt x="144" y="24"/>
                </a:lnTo>
                <a:lnTo>
                  <a:pt x="144" y="20"/>
                </a:lnTo>
                <a:lnTo>
                  <a:pt x="144" y="20"/>
                </a:lnTo>
                <a:lnTo>
                  <a:pt x="142" y="14"/>
                </a:lnTo>
                <a:lnTo>
                  <a:pt x="142" y="14"/>
                </a:lnTo>
                <a:lnTo>
                  <a:pt x="138" y="10"/>
                </a:lnTo>
                <a:lnTo>
                  <a:pt x="138" y="10"/>
                </a:lnTo>
                <a:lnTo>
                  <a:pt x="134" y="6"/>
                </a:lnTo>
                <a:lnTo>
                  <a:pt x="134" y="6"/>
                </a:lnTo>
                <a:lnTo>
                  <a:pt x="130" y="4"/>
                </a:lnTo>
                <a:lnTo>
                  <a:pt x="130" y="4"/>
                </a:lnTo>
                <a:lnTo>
                  <a:pt x="126" y="2"/>
                </a:lnTo>
                <a:lnTo>
                  <a:pt x="126" y="2"/>
                </a:lnTo>
                <a:lnTo>
                  <a:pt x="116" y="0"/>
                </a:lnTo>
                <a:lnTo>
                  <a:pt x="116" y="0"/>
                </a:lnTo>
                <a:lnTo>
                  <a:pt x="110" y="0"/>
                </a:lnTo>
                <a:lnTo>
                  <a:pt x="110" y="0"/>
                </a:lnTo>
                <a:lnTo>
                  <a:pt x="102" y="4"/>
                </a:lnTo>
                <a:lnTo>
                  <a:pt x="102" y="4"/>
                </a:lnTo>
                <a:lnTo>
                  <a:pt x="96" y="10"/>
                </a:lnTo>
                <a:lnTo>
                  <a:pt x="96" y="10"/>
                </a:lnTo>
                <a:lnTo>
                  <a:pt x="94" y="14"/>
                </a:lnTo>
                <a:lnTo>
                  <a:pt x="94" y="14"/>
                </a:lnTo>
                <a:lnTo>
                  <a:pt x="92" y="16"/>
                </a:lnTo>
                <a:lnTo>
                  <a:pt x="92" y="16"/>
                </a:lnTo>
                <a:lnTo>
                  <a:pt x="92" y="18"/>
                </a:lnTo>
                <a:lnTo>
                  <a:pt x="92" y="18"/>
                </a:lnTo>
                <a:lnTo>
                  <a:pt x="90" y="24"/>
                </a:lnTo>
                <a:lnTo>
                  <a:pt x="90" y="24"/>
                </a:lnTo>
                <a:lnTo>
                  <a:pt x="90" y="26"/>
                </a:lnTo>
                <a:lnTo>
                  <a:pt x="90" y="26"/>
                </a:lnTo>
                <a:lnTo>
                  <a:pt x="90" y="30"/>
                </a:lnTo>
                <a:lnTo>
                  <a:pt x="90" y="30"/>
                </a:lnTo>
                <a:lnTo>
                  <a:pt x="92" y="36"/>
                </a:lnTo>
                <a:lnTo>
                  <a:pt x="92" y="36"/>
                </a:lnTo>
                <a:lnTo>
                  <a:pt x="92" y="38"/>
                </a:lnTo>
                <a:lnTo>
                  <a:pt x="92" y="38"/>
                </a:lnTo>
                <a:lnTo>
                  <a:pt x="90" y="38"/>
                </a:lnTo>
                <a:lnTo>
                  <a:pt x="90" y="38"/>
                </a:lnTo>
                <a:lnTo>
                  <a:pt x="90" y="38"/>
                </a:lnTo>
                <a:lnTo>
                  <a:pt x="90" y="44"/>
                </a:lnTo>
                <a:lnTo>
                  <a:pt x="90" y="44"/>
                </a:lnTo>
                <a:lnTo>
                  <a:pt x="92" y="48"/>
                </a:lnTo>
                <a:lnTo>
                  <a:pt x="92" y="48"/>
                </a:lnTo>
                <a:lnTo>
                  <a:pt x="92" y="52"/>
                </a:lnTo>
                <a:lnTo>
                  <a:pt x="92" y="52"/>
                </a:lnTo>
                <a:lnTo>
                  <a:pt x="94" y="54"/>
                </a:lnTo>
                <a:lnTo>
                  <a:pt x="94" y="54"/>
                </a:lnTo>
                <a:lnTo>
                  <a:pt x="96" y="54"/>
                </a:lnTo>
                <a:lnTo>
                  <a:pt x="96" y="54"/>
                </a:lnTo>
                <a:lnTo>
                  <a:pt x="96" y="58"/>
                </a:lnTo>
                <a:lnTo>
                  <a:pt x="96" y="58"/>
                </a:lnTo>
                <a:lnTo>
                  <a:pt x="98" y="62"/>
                </a:lnTo>
                <a:lnTo>
                  <a:pt x="98" y="62"/>
                </a:lnTo>
                <a:lnTo>
                  <a:pt x="100" y="64"/>
                </a:lnTo>
                <a:lnTo>
                  <a:pt x="100" y="64"/>
                </a:lnTo>
                <a:lnTo>
                  <a:pt x="102" y="70"/>
                </a:lnTo>
                <a:lnTo>
                  <a:pt x="102" y="70"/>
                </a:lnTo>
                <a:lnTo>
                  <a:pt x="102" y="74"/>
                </a:lnTo>
                <a:lnTo>
                  <a:pt x="102" y="74"/>
                </a:lnTo>
                <a:lnTo>
                  <a:pt x="102" y="76"/>
                </a:lnTo>
                <a:lnTo>
                  <a:pt x="102" y="78"/>
                </a:lnTo>
                <a:lnTo>
                  <a:pt x="102" y="78"/>
                </a:lnTo>
                <a:lnTo>
                  <a:pt x="102" y="80"/>
                </a:lnTo>
                <a:lnTo>
                  <a:pt x="102" y="80"/>
                </a:lnTo>
                <a:lnTo>
                  <a:pt x="100" y="82"/>
                </a:lnTo>
                <a:lnTo>
                  <a:pt x="100" y="82"/>
                </a:lnTo>
                <a:lnTo>
                  <a:pt x="96" y="84"/>
                </a:lnTo>
                <a:lnTo>
                  <a:pt x="96" y="84"/>
                </a:lnTo>
                <a:lnTo>
                  <a:pt x="94" y="86"/>
                </a:lnTo>
                <a:lnTo>
                  <a:pt x="94" y="86"/>
                </a:lnTo>
                <a:lnTo>
                  <a:pt x="92" y="86"/>
                </a:lnTo>
                <a:lnTo>
                  <a:pt x="92" y="86"/>
                </a:lnTo>
                <a:lnTo>
                  <a:pt x="86" y="88"/>
                </a:lnTo>
                <a:lnTo>
                  <a:pt x="86" y="88"/>
                </a:lnTo>
                <a:lnTo>
                  <a:pt x="78" y="92"/>
                </a:lnTo>
                <a:lnTo>
                  <a:pt x="78" y="92"/>
                </a:lnTo>
                <a:lnTo>
                  <a:pt x="72" y="94"/>
                </a:lnTo>
                <a:lnTo>
                  <a:pt x="72" y="94"/>
                </a:lnTo>
                <a:lnTo>
                  <a:pt x="64" y="96"/>
                </a:lnTo>
                <a:lnTo>
                  <a:pt x="64" y="96"/>
                </a:lnTo>
                <a:lnTo>
                  <a:pt x="58" y="98"/>
                </a:lnTo>
                <a:lnTo>
                  <a:pt x="58" y="98"/>
                </a:lnTo>
                <a:lnTo>
                  <a:pt x="54" y="100"/>
                </a:lnTo>
                <a:lnTo>
                  <a:pt x="54" y="100"/>
                </a:lnTo>
                <a:lnTo>
                  <a:pt x="52" y="100"/>
                </a:lnTo>
                <a:lnTo>
                  <a:pt x="52" y="100"/>
                </a:lnTo>
                <a:lnTo>
                  <a:pt x="48" y="102"/>
                </a:lnTo>
                <a:lnTo>
                  <a:pt x="48" y="102"/>
                </a:lnTo>
                <a:lnTo>
                  <a:pt x="48" y="110"/>
                </a:lnTo>
                <a:lnTo>
                  <a:pt x="48" y="110"/>
                </a:lnTo>
                <a:lnTo>
                  <a:pt x="48" y="116"/>
                </a:lnTo>
                <a:lnTo>
                  <a:pt x="48" y="116"/>
                </a:lnTo>
                <a:lnTo>
                  <a:pt x="48" y="120"/>
                </a:lnTo>
                <a:lnTo>
                  <a:pt x="48" y="120"/>
                </a:lnTo>
                <a:lnTo>
                  <a:pt x="48" y="124"/>
                </a:lnTo>
                <a:lnTo>
                  <a:pt x="48" y="124"/>
                </a:lnTo>
                <a:lnTo>
                  <a:pt x="46" y="126"/>
                </a:lnTo>
                <a:lnTo>
                  <a:pt x="46" y="126"/>
                </a:lnTo>
                <a:lnTo>
                  <a:pt x="44" y="132"/>
                </a:lnTo>
                <a:lnTo>
                  <a:pt x="44" y="132"/>
                </a:lnTo>
                <a:lnTo>
                  <a:pt x="42" y="138"/>
                </a:lnTo>
                <a:lnTo>
                  <a:pt x="42" y="138"/>
                </a:lnTo>
                <a:lnTo>
                  <a:pt x="42" y="146"/>
                </a:lnTo>
                <a:lnTo>
                  <a:pt x="42" y="146"/>
                </a:lnTo>
                <a:lnTo>
                  <a:pt x="42" y="154"/>
                </a:lnTo>
                <a:lnTo>
                  <a:pt x="42" y="154"/>
                </a:lnTo>
                <a:lnTo>
                  <a:pt x="40" y="160"/>
                </a:lnTo>
                <a:lnTo>
                  <a:pt x="40" y="160"/>
                </a:lnTo>
                <a:lnTo>
                  <a:pt x="38" y="168"/>
                </a:lnTo>
                <a:lnTo>
                  <a:pt x="38" y="168"/>
                </a:lnTo>
                <a:lnTo>
                  <a:pt x="38" y="176"/>
                </a:lnTo>
                <a:lnTo>
                  <a:pt x="38" y="176"/>
                </a:lnTo>
                <a:lnTo>
                  <a:pt x="36" y="182"/>
                </a:lnTo>
                <a:lnTo>
                  <a:pt x="36" y="182"/>
                </a:lnTo>
                <a:lnTo>
                  <a:pt x="36" y="184"/>
                </a:lnTo>
                <a:lnTo>
                  <a:pt x="36" y="184"/>
                </a:lnTo>
                <a:lnTo>
                  <a:pt x="36" y="188"/>
                </a:lnTo>
                <a:lnTo>
                  <a:pt x="36" y="188"/>
                </a:lnTo>
                <a:lnTo>
                  <a:pt x="34" y="196"/>
                </a:lnTo>
                <a:lnTo>
                  <a:pt x="34" y="196"/>
                </a:lnTo>
                <a:lnTo>
                  <a:pt x="34" y="202"/>
                </a:lnTo>
                <a:lnTo>
                  <a:pt x="34" y="202"/>
                </a:lnTo>
                <a:lnTo>
                  <a:pt x="32" y="208"/>
                </a:lnTo>
                <a:lnTo>
                  <a:pt x="32" y="208"/>
                </a:lnTo>
                <a:lnTo>
                  <a:pt x="32" y="222"/>
                </a:lnTo>
                <a:lnTo>
                  <a:pt x="32" y="222"/>
                </a:lnTo>
                <a:lnTo>
                  <a:pt x="32" y="236"/>
                </a:lnTo>
                <a:lnTo>
                  <a:pt x="32" y="236"/>
                </a:lnTo>
                <a:lnTo>
                  <a:pt x="30" y="244"/>
                </a:lnTo>
                <a:lnTo>
                  <a:pt x="30" y="244"/>
                </a:lnTo>
                <a:lnTo>
                  <a:pt x="28" y="252"/>
                </a:lnTo>
                <a:lnTo>
                  <a:pt x="28" y="252"/>
                </a:lnTo>
                <a:lnTo>
                  <a:pt x="28" y="258"/>
                </a:lnTo>
                <a:lnTo>
                  <a:pt x="28" y="258"/>
                </a:lnTo>
                <a:lnTo>
                  <a:pt x="28" y="264"/>
                </a:lnTo>
                <a:lnTo>
                  <a:pt x="28" y="264"/>
                </a:lnTo>
                <a:lnTo>
                  <a:pt x="28" y="272"/>
                </a:lnTo>
                <a:lnTo>
                  <a:pt x="28" y="272"/>
                </a:lnTo>
                <a:lnTo>
                  <a:pt x="28" y="280"/>
                </a:lnTo>
                <a:lnTo>
                  <a:pt x="28" y="280"/>
                </a:lnTo>
                <a:lnTo>
                  <a:pt x="28" y="286"/>
                </a:lnTo>
                <a:lnTo>
                  <a:pt x="28" y="286"/>
                </a:lnTo>
                <a:lnTo>
                  <a:pt x="28" y="288"/>
                </a:lnTo>
                <a:lnTo>
                  <a:pt x="28" y="288"/>
                </a:lnTo>
                <a:lnTo>
                  <a:pt x="28" y="288"/>
                </a:lnTo>
                <a:lnTo>
                  <a:pt x="30" y="288"/>
                </a:lnTo>
                <a:lnTo>
                  <a:pt x="30" y="288"/>
                </a:lnTo>
                <a:lnTo>
                  <a:pt x="32" y="288"/>
                </a:lnTo>
                <a:lnTo>
                  <a:pt x="32" y="288"/>
                </a:lnTo>
                <a:lnTo>
                  <a:pt x="32" y="292"/>
                </a:lnTo>
                <a:lnTo>
                  <a:pt x="32" y="292"/>
                </a:lnTo>
                <a:lnTo>
                  <a:pt x="32" y="294"/>
                </a:lnTo>
                <a:lnTo>
                  <a:pt x="32" y="294"/>
                </a:lnTo>
                <a:lnTo>
                  <a:pt x="32" y="294"/>
                </a:lnTo>
                <a:lnTo>
                  <a:pt x="32" y="294"/>
                </a:lnTo>
                <a:lnTo>
                  <a:pt x="32" y="300"/>
                </a:lnTo>
                <a:lnTo>
                  <a:pt x="32" y="300"/>
                </a:lnTo>
                <a:lnTo>
                  <a:pt x="32" y="302"/>
                </a:lnTo>
                <a:lnTo>
                  <a:pt x="32" y="302"/>
                </a:lnTo>
                <a:lnTo>
                  <a:pt x="30" y="306"/>
                </a:lnTo>
                <a:lnTo>
                  <a:pt x="30" y="306"/>
                </a:lnTo>
                <a:lnTo>
                  <a:pt x="30" y="308"/>
                </a:lnTo>
                <a:lnTo>
                  <a:pt x="30" y="308"/>
                </a:lnTo>
                <a:lnTo>
                  <a:pt x="30" y="310"/>
                </a:lnTo>
                <a:lnTo>
                  <a:pt x="30" y="310"/>
                </a:lnTo>
                <a:lnTo>
                  <a:pt x="30" y="312"/>
                </a:lnTo>
                <a:lnTo>
                  <a:pt x="30" y="312"/>
                </a:lnTo>
                <a:lnTo>
                  <a:pt x="32" y="314"/>
                </a:lnTo>
                <a:lnTo>
                  <a:pt x="32" y="314"/>
                </a:lnTo>
                <a:lnTo>
                  <a:pt x="32" y="316"/>
                </a:lnTo>
                <a:lnTo>
                  <a:pt x="32" y="316"/>
                </a:lnTo>
                <a:lnTo>
                  <a:pt x="32" y="320"/>
                </a:lnTo>
                <a:lnTo>
                  <a:pt x="32" y="320"/>
                </a:lnTo>
                <a:lnTo>
                  <a:pt x="32" y="324"/>
                </a:lnTo>
                <a:lnTo>
                  <a:pt x="32" y="324"/>
                </a:lnTo>
                <a:lnTo>
                  <a:pt x="32" y="324"/>
                </a:lnTo>
                <a:lnTo>
                  <a:pt x="32" y="324"/>
                </a:lnTo>
                <a:lnTo>
                  <a:pt x="32" y="326"/>
                </a:lnTo>
                <a:lnTo>
                  <a:pt x="32" y="326"/>
                </a:lnTo>
                <a:lnTo>
                  <a:pt x="34" y="328"/>
                </a:lnTo>
                <a:lnTo>
                  <a:pt x="34" y="328"/>
                </a:lnTo>
                <a:lnTo>
                  <a:pt x="34" y="328"/>
                </a:lnTo>
                <a:lnTo>
                  <a:pt x="34" y="328"/>
                </a:lnTo>
                <a:lnTo>
                  <a:pt x="32" y="332"/>
                </a:lnTo>
                <a:lnTo>
                  <a:pt x="32" y="332"/>
                </a:lnTo>
                <a:lnTo>
                  <a:pt x="32" y="334"/>
                </a:lnTo>
                <a:lnTo>
                  <a:pt x="32" y="334"/>
                </a:lnTo>
                <a:lnTo>
                  <a:pt x="30" y="338"/>
                </a:lnTo>
                <a:lnTo>
                  <a:pt x="30" y="338"/>
                </a:lnTo>
                <a:lnTo>
                  <a:pt x="26" y="344"/>
                </a:lnTo>
                <a:lnTo>
                  <a:pt x="26" y="344"/>
                </a:lnTo>
                <a:lnTo>
                  <a:pt x="24" y="352"/>
                </a:lnTo>
                <a:lnTo>
                  <a:pt x="24" y="352"/>
                </a:lnTo>
                <a:lnTo>
                  <a:pt x="24" y="358"/>
                </a:lnTo>
                <a:lnTo>
                  <a:pt x="24" y="358"/>
                </a:lnTo>
                <a:lnTo>
                  <a:pt x="24" y="358"/>
                </a:lnTo>
                <a:lnTo>
                  <a:pt x="24" y="358"/>
                </a:lnTo>
                <a:lnTo>
                  <a:pt x="20" y="356"/>
                </a:lnTo>
                <a:lnTo>
                  <a:pt x="20" y="356"/>
                </a:lnTo>
                <a:lnTo>
                  <a:pt x="20" y="356"/>
                </a:lnTo>
                <a:lnTo>
                  <a:pt x="20" y="356"/>
                </a:lnTo>
                <a:lnTo>
                  <a:pt x="20" y="358"/>
                </a:lnTo>
                <a:lnTo>
                  <a:pt x="20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6" y="358"/>
                </a:lnTo>
                <a:lnTo>
                  <a:pt x="16" y="358"/>
                </a:lnTo>
                <a:lnTo>
                  <a:pt x="16" y="360"/>
                </a:lnTo>
                <a:lnTo>
                  <a:pt x="16" y="360"/>
                </a:lnTo>
                <a:lnTo>
                  <a:pt x="14" y="362"/>
                </a:lnTo>
                <a:lnTo>
                  <a:pt x="14" y="362"/>
                </a:lnTo>
                <a:lnTo>
                  <a:pt x="14" y="362"/>
                </a:lnTo>
                <a:lnTo>
                  <a:pt x="14" y="362"/>
                </a:lnTo>
                <a:lnTo>
                  <a:pt x="12" y="366"/>
                </a:lnTo>
                <a:lnTo>
                  <a:pt x="12" y="366"/>
                </a:lnTo>
                <a:lnTo>
                  <a:pt x="12" y="368"/>
                </a:lnTo>
                <a:lnTo>
                  <a:pt x="12" y="368"/>
                </a:lnTo>
                <a:lnTo>
                  <a:pt x="10" y="372"/>
                </a:lnTo>
                <a:lnTo>
                  <a:pt x="10" y="372"/>
                </a:lnTo>
                <a:lnTo>
                  <a:pt x="10" y="372"/>
                </a:lnTo>
                <a:lnTo>
                  <a:pt x="10" y="372"/>
                </a:lnTo>
                <a:lnTo>
                  <a:pt x="8" y="374"/>
                </a:lnTo>
                <a:lnTo>
                  <a:pt x="8" y="374"/>
                </a:lnTo>
                <a:lnTo>
                  <a:pt x="8" y="376"/>
                </a:lnTo>
                <a:lnTo>
                  <a:pt x="8" y="376"/>
                </a:lnTo>
                <a:lnTo>
                  <a:pt x="6" y="382"/>
                </a:lnTo>
                <a:lnTo>
                  <a:pt x="6" y="382"/>
                </a:lnTo>
                <a:lnTo>
                  <a:pt x="6" y="384"/>
                </a:lnTo>
                <a:lnTo>
                  <a:pt x="6" y="384"/>
                </a:lnTo>
                <a:lnTo>
                  <a:pt x="6" y="386"/>
                </a:lnTo>
                <a:lnTo>
                  <a:pt x="6" y="386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94"/>
                </a:lnTo>
                <a:lnTo>
                  <a:pt x="4" y="394"/>
                </a:lnTo>
                <a:lnTo>
                  <a:pt x="0" y="406"/>
                </a:lnTo>
                <a:lnTo>
                  <a:pt x="0" y="406"/>
                </a:lnTo>
                <a:lnTo>
                  <a:pt x="0" y="416"/>
                </a:lnTo>
                <a:lnTo>
                  <a:pt x="0" y="416"/>
                </a:lnTo>
                <a:lnTo>
                  <a:pt x="0" y="430"/>
                </a:lnTo>
                <a:lnTo>
                  <a:pt x="0" y="430"/>
                </a:lnTo>
                <a:lnTo>
                  <a:pt x="0" y="436"/>
                </a:lnTo>
                <a:lnTo>
                  <a:pt x="0" y="436"/>
                </a:lnTo>
                <a:lnTo>
                  <a:pt x="2" y="444"/>
                </a:lnTo>
                <a:lnTo>
                  <a:pt x="2" y="444"/>
                </a:lnTo>
                <a:lnTo>
                  <a:pt x="4" y="448"/>
                </a:lnTo>
                <a:lnTo>
                  <a:pt x="4" y="448"/>
                </a:lnTo>
                <a:lnTo>
                  <a:pt x="6" y="448"/>
                </a:lnTo>
                <a:lnTo>
                  <a:pt x="6" y="448"/>
                </a:lnTo>
                <a:lnTo>
                  <a:pt x="6" y="450"/>
                </a:lnTo>
                <a:lnTo>
                  <a:pt x="6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10" y="452"/>
                </a:lnTo>
                <a:lnTo>
                  <a:pt x="10" y="452"/>
                </a:lnTo>
                <a:lnTo>
                  <a:pt x="10" y="452"/>
                </a:lnTo>
                <a:lnTo>
                  <a:pt x="10" y="452"/>
                </a:lnTo>
                <a:lnTo>
                  <a:pt x="12" y="452"/>
                </a:lnTo>
                <a:lnTo>
                  <a:pt x="12" y="452"/>
                </a:lnTo>
                <a:lnTo>
                  <a:pt x="12" y="452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0" y="452"/>
                </a:lnTo>
                <a:lnTo>
                  <a:pt x="20" y="452"/>
                </a:lnTo>
                <a:lnTo>
                  <a:pt x="22" y="452"/>
                </a:lnTo>
                <a:lnTo>
                  <a:pt x="22" y="452"/>
                </a:lnTo>
                <a:lnTo>
                  <a:pt x="22" y="454"/>
                </a:lnTo>
                <a:lnTo>
                  <a:pt x="22" y="454"/>
                </a:lnTo>
                <a:lnTo>
                  <a:pt x="22" y="454"/>
                </a:lnTo>
                <a:lnTo>
                  <a:pt x="22" y="454"/>
                </a:lnTo>
                <a:lnTo>
                  <a:pt x="26" y="454"/>
                </a:lnTo>
                <a:lnTo>
                  <a:pt x="26" y="454"/>
                </a:lnTo>
                <a:lnTo>
                  <a:pt x="30" y="456"/>
                </a:lnTo>
                <a:lnTo>
                  <a:pt x="30" y="456"/>
                </a:lnTo>
                <a:lnTo>
                  <a:pt x="32" y="456"/>
                </a:lnTo>
                <a:lnTo>
                  <a:pt x="32" y="458"/>
                </a:lnTo>
                <a:lnTo>
                  <a:pt x="32" y="458"/>
                </a:lnTo>
                <a:lnTo>
                  <a:pt x="32" y="460"/>
                </a:lnTo>
                <a:lnTo>
                  <a:pt x="32" y="460"/>
                </a:lnTo>
                <a:lnTo>
                  <a:pt x="32" y="460"/>
                </a:lnTo>
                <a:lnTo>
                  <a:pt x="32" y="460"/>
                </a:lnTo>
                <a:lnTo>
                  <a:pt x="32" y="462"/>
                </a:lnTo>
                <a:lnTo>
                  <a:pt x="32" y="462"/>
                </a:lnTo>
                <a:lnTo>
                  <a:pt x="32" y="462"/>
                </a:lnTo>
                <a:lnTo>
                  <a:pt x="32" y="462"/>
                </a:lnTo>
                <a:lnTo>
                  <a:pt x="32" y="466"/>
                </a:lnTo>
                <a:lnTo>
                  <a:pt x="32" y="466"/>
                </a:lnTo>
                <a:lnTo>
                  <a:pt x="32" y="466"/>
                </a:lnTo>
                <a:lnTo>
                  <a:pt x="32" y="466"/>
                </a:lnTo>
                <a:lnTo>
                  <a:pt x="32" y="468"/>
                </a:lnTo>
                <a:lnTo>
                  <a:pt x="32" y="468"/>
                </a:lnTo>
                <a:lnTo>
                  <a:pt x="34" y="472"/>
                </a:lnTo>
                <a:lnTo>
                  <a:pt x="34" y="472"/>
                </a:lnTo>
                <a:lnTo>
                  <a:pt x="34" y="476"/>
                </a:lnTo>
                <a:lnTo>
                  <a:pt x="34" y="476"/>
                </a:lnTo>
                <a:lnTo>
                  <a:pt x="36" y="482"/>
                </a:lnTo>
                <a:lnTo>
                  <a:pt x="36" y="482"/>
                </a:lnTo>
                <a:lnTo>
                  <a:pt x="36" y="488"/>
                </a:lnTo>
                <a:lnTo>
                  <a:pt x="36" y="488"/>
                </a:lnTo>
                <a:lnTo>
                  <a:pt x="36" y="490"/>
                </a:lnTo>
                <a:lnTo>
                  <a:pt x="36" y="490"/>
                </a:lnTo>
                <a:lnTo>
                  <a:pt x="36" y="492"/>
                </a:lnTo>
                <a:lnTo>
                  <a:pt x="36" y="492"/>
                </a:lnTo>
                <a:lnTo>
                  <a:pt x="36" y="494"/>
                </a:lnTo>
                <a:lnTo>
                  <a:pt x="36" y="494"/>
                </a:lnTo>
                <a:lnTo>
                  <a:pt x="36" y="496"/>
                </a:lnTo>
                <a:lnTo>
                  <a:pt x="36" y="496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500"/>
                </a:lnTo>
                <a:lnTo>
                  <a:pt x="38" y="500"/>
                </a:lnTo>
                <a:lnTo>
                  <a:pt x="38" y="502"/>
                </a:lnTo>
                <a:lnTo>
                  <a:pt x="38" y="502"/>
                </a:lnTo>
                <a:lnTo>
                  <a:pt x="38" y="504"/>
                </a:lnTo>
                <a:lnTo>
                  <a:pt x="38" y="504"/>
                </a:lnTo>
                <a:lnTo>
                  <a:pt x="36" y="508"/>
                </a:lnTo>
                <a:lnTo>
                  <a:pt x="36" y="508"/>
                </a:lnTo>
                <a:lnTo>
                  <a:pt x="36" y="508"/>
                </a:lnTo>
                <a:lnTo>
                  <a:pt x="36" y="508"/>
                </a:lnTo>
                <a:lnTo>
                  <a:pt x="34" y="510"/>
                </a:lnTo>
                <a:lnTo>
                  <a:pt x="34" y="510"/>
                </a:lnTo>
                <a:lnTo>
                  <a:pt x="28" y="518"/>
                </a:lnTo>
                <a:lnTo>
                  <a:pt x="28" y="518"/>
                </a:lnTo>
                <a:lnTo>
                  <a:pt x="24" y="524"/>
                </a:lnTo>
                <a:lnTo>
                  <a:pt x="24" y="524"/>
                </a:lnTo>
                <a:lnTo>
                  <a:pt x="24" y="526"/>
                </a:lnTo>
                <a:lnTo>
                  <a:pt x="26" y="528"/>
                </a:lnTo>
                <a:lnTo>
                  <a:pt x="26" y="528"/>
                </a:lnTo>
                <a:lnTo>
                  <a:pt x="30" y="526"/>
                </a:lnTo>
                <a:lnTo>
                  <a:pt x="30" y="526"/>
                </a:lnTo>
                <a:lnTo>
                  <a:pt x="34" y="526"/>
                </a:lnTo>
                <a:lnTo>
                  <a:pt x="34" y="526"/>
                </a:lnTo>
                <a:lnTo>
                  <a:pt x="36" y="524"/>
                </a:lnTo>
                <a:lnTo>
                  <a:pt x="36" y="524"/>
                </a:lnTo>
                <a:lnTo>
                  <a:pt x="40" y="524"/>
                </a:lnTo>
                <a:lnTo>
                  <a:pt x="40" y="524"/>
                </a:lnTo>
                <a:lnTo>
                  <a:pt x="44" y="522"/>
                </a:lnTo>
                <a:lnTo>
                  <a:pt x="44" y="522"/>
                </a:lnTo>
                <a:lnTo>
                  <a:pt x="46" y="522"/>
                </a:lnTo>
                <a:lnTo>
                  <a:pt x="46" y="522"/>
                </a:lnTo>
                <a:lnTo>
                  <a:pt x="46" y="524"/>
                </a:lnTo>
                <a:lnTo>
                  <a:pt x="46" y="524"/>
                </a:lnTo>
                <a:lnTo>
                  <a:pt x="46" y="526"/>
                </a:lnTo>
                <a:lnTo>
                  <a:pt x="46" y="526"/>
                </a:lnTo>
                <a:lnTo>
                  <a:pt x="44" y="526"/>
                </a:lnTo>
                <a:lnTo>
                  <a:pt x="44" y="526"/>
                </a:lnTo>
                <a:lnTo>
                  <a:pt x="38" y="528"/>
                </a:lnTo>
                <a:lnTo>
                  <a:pt x="38" y="528"/>
                </a:lnTo>
                <a:lnTo>
                  <a:pt x="36" y="532"/>
                </a:lnTo>
                <a:lnTo>
                  <a:pt x="36" y="532"/>
                </a:lnTo>
                <a:lnTo>
                  <a:pt x="36" y="534"/>
                </a:lnTo>
                <a:lnTo>
                  <a:pt x="36" y="534"/>
                </a:lnTo>
                <a:lnTo>
                  <a:pt x="36" y="536"/>
                </a:lnTo>
                <a:lnTo>
                  <a:pt x="36" y="536"/>
                </a:lnTo>
                <a:lnTo>
                  <a:pt x="34" y="536"/>
                </a:lnTo>
                <a:lnTo>
                  <a:pt x="34" y="536"/>
                </a:lnTo>
                <a:lnTo>
                  <a:pt x="34" y="540"/>
                </a:lnTo>
                <a:lnTo>
                  <a:pt x="34" y="540"/>
                </a:lnTo>
                <a:lnTo>
                  <a:pt x="32" y="542"/>
                </a:lnTo>
                <a:lnTo>
                  <a:pt x="32" y="542"/>
                </a:lnTo>
                <a:lnTo>
                  <a:pt x="32" y="546"/>
                </a:lnTo>
                <a:lnTo>
                  <a:pt x="32" y="546"/>
                </a:lnTo>
                <a:lnTo>
                  <a:pt x="32" y="548"/>
                </a:lnTo>
                <a:lnTo>
                  <a:pt x="32" y="548"/>
                </a:lnTo>
                <a:lnTo>
                  <a:pt x="32" y="548"/>
                </a:lnTo>
                <a:lnTo>
                  <a:pt x="32" y="548"/>
                </a:lnTo>
                <a:lnTo>
                  <a:pt x="30" y="550"/>
                </a:lnTo>
                <a:lnTo>
                  <a:pt x="30" y="550"/>
                </a:lnTo>
                <a:lnTo>
                  <a:pt x="28" y="550"/>
                </a:lnTo>
                <a:lnTo>
                  <a:pt x="28" y="550"/>
                </a:lnTo>
                <a:lnTo>
                  <a:pt x="30" y="550"/>
                </a:lnTo>
                <a:lnTo>
                  <a:pt x="30" y="550"/>
                </a:lnTo>
                <a:lnTo>
                  <a:pt x="28" y="552"/>
                </a:lnTo>
                <a:lnTo>
                  <a:pt x="28" y="552"/>
                </a:lnTo>
                <a:lnTo>
                  <a:pt x="26" y="554"/>
                </a:lnTo>
                <a:lnTo>
                  <a:pt x="26" y="554"/>
                </a:lnTo>
                <a:lnTo>
                  <a:pt x="24" y="556"/>
                </a:lnTo>
                <a:lnTo>
                  <a:pt x="24" y="556"/>
                </a:lnTo>
                <a:lnTo>
                  <a:pt x="22" y="556"/>
                </a:lnTo>
                <a:lnTo>
                  <a:pt x="22" y="556"/>
                </a:lnTo>
                <a:lnTo>
                  <a:pt x="20" y="556"/>
                </a:lnTo>
                <a:lnTo>
                  <a:pt x="20" y="556"/>
                </a:lnTo>
                <a:lnTo>
                  <a:pt x="18" y="558"/>
                </a:lnTo>
                <a:lnTo>
                  <a:pt x="18" y="558"/>
                </a:lnTo>
                <a:lnTo>
                  <a:pt x="16" y="558"/>
                </a:lnTo>
                <a:lnTo>
                  <a:pt x="16" y="558"/>
                </a:lnTo>
                <a:lnTo>
                  <a:pt x="14" y="560"/>
                </a:lnTo>
                <a:lnTo>
                  <a:pt x="14" y="560"/>
                </a:lnTo>
                <a:lnTo>
                  <a:pt x="10" y="562"/>
                </a:lnTo>
                <a:lnTo>
                  <a:pt x="10" y="562"/>
                </a:lnTo>
                <a:lnTo>
                  <a:pt x="8" y="566"/>
                </a:lnTo>
                <a:lnTo>
                  <a:pt x="8" y="566"/>
                </a:lnTo>
                <a:lnTo>
                  <a:pt x="10" y="566"/>
                </a:lnTo>
                <a:lnTo>
                  <a:pt x="10" y="566"/>
                </a:lnTo>
                <a:lnTo>
                  <a:pt x="8" y="566"/>
                </a:lnTo>
                <a:lnTo>
                  <a:pt x="8" y="566"/>
                </a:lnTo>
                <a:lnTo>
                  <a:pt x="8" y="568"/>
                </a:lnTo>
                <a:lnTo>
                  <a:pt x="8" y="568"/>
                </a:lnTo>
                <a:lnTo>
                  <a:pt x="10" y="568"/>
                </a:lnTo>
                <a:lnTo>
                  <a:pt x="10" y="568"/>
                </a:lnTo>
                <a:lnTo>
                  <a:pt x="18" y="570"/>
                </a:lnTo>
                <a:lnTo>
                  <a:pt x="18" y="570"/>
                </a:lnTo>
                <a:lnTo>
                  <a:pt x="36" y="570"/>
                </a:lnTo>
                <a:lnTo>
                  <a:pt x="36" y="570"/>
                </a:lnTo>
                <a:lnTo>
                  <a:pt x="44" y="568"/>
                </a:lnTo>
                <a:lnTo>
                  <a:pt x="44" y="568"/>
                </a:lnTo>
                <a:lnTo>
                  <a:pt x="48" y="566"/>
                </a:lnTo>
                <a:lnTo>
                  <a:pt x="48" y="566"/>
                </a:lnTo>
                <a:lnTo>
                  <a:pt x="50" y="564"/>
                </a:lnTo>
                <a:lnTo>
                  <a:pt x="50" y="564"/>
                </a:lnTo>
                <a:lnTo>
                  <a:pt x="50" y="564"/>
                </a:lnTo>
                <a:lnTo>
                  <a:pt x="50" y="564"/>
                </a:lnTo>
                <a:lnTo>
                  <a:pt x="58" y="564"/>
                </a:lnTo>
                <a:lnTo>
                  <a:pt x="58" y="564"/>
                </a:lnTo>
                <a:lnTo>
                  <a:pt x="64" y="564"/>
                </a:lnTo>
                <a:lnTo>
                  <a:pt x="64" y="564"/>
                </a:lnTo>
                <a:lnTo>
                  <a:pt x="74" y="562"/>
                </a:lnTo>
                <a:lnTo>
                  <a:pt x="74" y="562"/>
                </a:lnTo>
                <a:lnTo>
                  <a:pt x="76" y="560"/>
                </a:lnTo>
                <a:lnTo>
                  <a:pt x="76" y="560"/>
                </a:lnTo>
                <a:lnTo>
                  <a:pt x="76" y="560"/>
                </a:lnTo>
                <a:lnTo>
                  <a:pt x="76" y="560"/>
                </a:lnTo>
                <a:lnTo>
                  <a:pt x="78" y="558"/>
                </a:lnTo>
                <a:lnTo>
                  <a:pt x="78" y="558"/>
                </a:lnTo>
                <a:lnTo>
                  <a:pt x="78" y="554"/>
                </a:lnTo>
                <a:lnTo>
                  <a:pt x="78" y="554"/>
                </a:lnTo>
                <a:lnTo>
                  <a:pt x="78" y="550"/>
                </a:lnTo>
                <a:lnTo>
                  <a:pt x="78" y="550"/>
                </a:lnTo>
                <a:lnTo>
                  <a:pt x="78" y="548"/>
                </a:lnTo>
                <a:lnTo>
                  <a:pt x="78" y="548"/>
                </a:lnTo>
                <a:lnTo>
                  <a:pt x="78" y="548"/>
                </a:lnTo>
                <a:lnTo>
                  <a:pt x="78" y="548"/>
                </a:lnTo>
                <a:lnTo>
                  <a:pt x="78" y="546"/>
                </a:lnTo>
                <a:lnTo>
                  <a:pt x="78" y="546"/>
                </a:lnTo>
                <a:lnTo>
                  <a:pt x="80" y="538"/>
                </a:lnTo>
                <a:lnTo>
                  <a:pt x="80" y="538"/>
                </a:lnTo>
                <a:lnTo>
                  <a:pt x="78" y="534"/>
                </a:lnTo>
                <a:lnTo>
                  <a:pt x="78" y="534"/>
                </a:lnTo>
                <a:lnTo>
                  <a:pt x="80" y="532"/>
                </a:lnTo>
                <a:lnTo>
                  <a:pt x="80" y="532"/>
                </a:lnTo>
                <a:lnTo>
                  <a:pt x="82" y="528"/>
                </a:lnTo>
                <a:lnTo>
                  <a:pt x="82" y="528"/>
                </a:lnTo>
                <a:lnTo>
                  <a:pt x="90" y="514"/>
                </a:lnTo>
                <a:lnTo>
                  <a:pt x="90" y="514"/>
                </a:lnTo>
                <a:lnTo>
                  <a:pt x="92" y="508"/>
                </a:lnTo>
                <a:lnTo>
                  <a:pt x="92" y="508"/>
                </a:lnTo>
                <a:lnTo>
                  <a:pt x="94" y="506"/>
                </a:lnTo>
                <a:lnTo>
                  <a:pt x="94" y="506"/>
                </a:lnTo>
                <a:lnTo>
                  <a:pt x="94" y="502"/>
                </a:lnTo>
                <a:lnTo>
                  <a:pt x="94" y="502"/>
                </a:lnTo>
                <a:lnTo>
                  <a:pt x="98" y="484"/>
                </a:lnTo>
                <a:lnTo>
                  <a:pt x="98" y="484"/>
                </a:lnTo>
                <a:lnTo>
                  <a:pt x="100" y="472"/>
                </a:lnTo>
                <a:lnTo>
                  <a:pt x="100" y="472"/>
                </a:lnTo>
                <a:lnTo>
                  <a:pt x="102" y="462"/>
                </a:lnTo>
                <a:lnTo>
                  <a:pt x="102" y="462"/>
                </a:lnTo>
                <a:lnTo>
                  <a:pt x="106" y="442"/>
                </a:lnTo>
                <a:lnTo>
                  <a:pt x="106" y="442"/>
                </a:lnTo>
                <a:lnTo>
                  <a:pt x="110" y="414"/>
                </a:lnTo>
                <a:lnTo>
                  <a:pt x="110" y="414"/>
                </a:lnTo>
                <a:lnTo>
                  <a:pt x="114" y="388"/>
                </a:lnTo>
                <a:lnTo>
                  <a:pt x="114" y="388"/>
                </a:lnTo>
                <a:lnTo>
                  <a:pt x="116" y="376"/>
                </a:lnTo>
                <a:lnTo>
                  <a:pt x="116" y="376"/>
                </a:lnTo>
                <a:lnTo>
                  <a:pt x="118" y="374"/>
                </a:lnTo>
                <a:lnTo>
                  <a:pt x="118" y="374"/>
                </a:lnTo>
                <a:lnTo>
                  <a:pt x="118" y="376"/>
                </a:lnTo>
                <a:lnTo>
                  <a:pt x="118" y="376"/>
                </a:lnTo>
                <a:lnTo>
                  <a:pt x="120" y="382"/>
                </a:lnTo>
                <a:lnTo>
                  <a:pt x="120" y="382"/>
                </a:lnTo>
                <a:lnTo>
                  <a:pt x="122" y="390"/>
                </a:lnTo>
                <a:lnTo>
                  <a:pt x="122" y="390"/>
                </a:lnTo>
                <a:lnTo>
                  <a:pt x="122" y="392"/>
                </a:lnTo>
                <a:lnTo>
                  <a:pt x="122" y="392"/>
                </a:lnTo>
                <a:lnTo>
                  <a:pt x="124" y="396"/>
                </a:lnTo>
                <a:lnTo>
                  <a:pt x="124" y="396"/>
                </a:lnTo>
                <a:lnTo>
                  <a:pt x="126" y="404"/>
                </a:lnTo>
                <a:lnTo>
                  <a:pt x="126" y="404"/>
                </a:lnTo>
                <a:lnTo>
                  <a:pt x="126" y="408"/>
                </a:lnTo>
                <a:lnTo>
                  <a:pt x="126" y="408"/>
                </a:lnTo>
                <a:lnTo>
                  <a:pt x="128" y="414"/>
                </a:lnTo>
                <a:lnTo>
                  <a:pt x="128" y="414"/>
                </a:lnTo>
                <a:lnTo>
                  <a:pt x="128" y="418"/>
                </a:lnTo>
                <a:lnTo>
                  <a:pt x="128" y="418"/>
                </a:lnTo>
                <a:lnTo>
                  <a:pt x="128" y="426"/>
                </a:lnTo>
                <a:lnTo>
                  <a:pt x="128" y="426"/>
                </a:lnTo>
                <a:lnTo>
                  <a:pt x="128" y="432"/>
                </a:lnTo>
                <a:lnTo>
                  <a:pt x="128" y="432"/>
                </a:lnTo>
                <a:lnTo>
                  <a:pt x="128" y="438"/>
                </a:lnTo>
                <a:lnTo>
                  <a:pt x="128" y="438"/>
                </a:lnTo>
                <a:lnTo>
                  <a:pt x="128" y="446"/>
                </a:lnTo>
                <a:lnTo>
                  <a:pt x="128" y="446"/>
                </a:lnTo>
                <a:lnTo>
                  <a:pt x="128" y="456"/>
                </a:lnTo>
                <a:lnTo>
                  <a:pt x="128" y="456"/>
                </a:lnTo>
                <a:lnTo>
                  <a:pt x="128" y="464"/>
                </a:lnTo>
                <a:lnTo>
                  <a:pt x="128" y="464"/>
                </a:lnTo>
                <a:lnTo>
                  <a:pt x="128" y="470"/>
                </a:lnTo>
                <a:lnTo>
                  <a:pt x="128" y="470"/>
                </a:lnTo>
                <a:lnTo>
                  <a:pt x="128" y="476"/>
                </a:lnTo>
                <a:lnTo>
                  <a:pt x="128" y="476"/>
                </a:lnTo>
                <a:lnTo>
                  <a:pt x="128" y="484"/>
                </a:lnTo>
                <a:lnTo>
                  <a:pt x="128" y="484"/>
                </a:lnTo>
                <a:lnTo>
                  <a:pt x="130" y="490"/>
                </a:lnTo>
                <a:lnTo>
                  <a:pt x="130" y="490"/>
                </a:lnTo>
                <a:lnTo>
                  <a:pt x="130" y="492"/>
                </a:lnTo>
                <a:lnTo>
                  <a:pt x="130" y="492"/>
                </a:lnTo>
                <a:lnTo>
                  <a:pt x="128" y="498"/>
                </a:lnTo>
                <a:lnTo>
                  <a:pt x="128" y="498"/>
                </a:lnTo>
                <a:lnTo>
                  <a:pt x="126" y="504"/>
                </a:lnTo>
                <a:lnTo>
                  <a:pt x="126" y="504"/>
                </a:lnTo>
                <a:lnTo>
                  <a:pt x="124" y="514"/>
                </a:lnTo>
                <a:lnTo>
                  <a:pt x="124" y="514"/>
                </a:lnTo>
                <a:lnTo>
                  <a:pt x="122" y="526"/>
                </a:lnTo>
                <a:lnTo>
                  <a:pt x="122" y="526"/>
                </a:lnTo>
                <a:lnTo>
                  <a:pt x="120" y="534"/>
                </a:lnTo>
                <a:lnTo>
                  <a:pt x="122" y="536"/>
                </a:lnTo>
                <a:lnTo>
                  <a:pt x="122" y="536"/>
                </a:lnTo>
                <a:lnTo>
                  <a:pt x="124" y="542"/>
                </a:lnTo>
                <a:lnTo>
                  <a:pt x="124" y="542"/>
                </a:lnTo>
                <a:lnTo>
                  <a:pt x="126" y="544"/>
                </a:lnTo>
                <a:lnTo>
                  <a:pt x="126" y="544"/>
                </a:lnTo>
                <a:lnTo>
                  <a:pt x="126" y="546"/>
                </a:lnTo>
                <a:lnTo>
                  <a:pt x="126" y="546"/>
                </a:lnTo>
                <a:lnTo>
                  <a:pt x="126" y="546"/>
                </a:lnTo>
                <a:lnTo>
                  <a:pt x="126" y="546"/>
                </a:lnTo>
                <a:lnTo>
                  <a:pt x="126" y="546"/>
                </a:lnTo>
                <a:lnTo>
                  <a:pt x="128" y="550"/>
                </a:lnTo>
                <a:lnTo>
                  <a:pt x="128" y="550"/>
                </a:lnTo>
                <a:lnTo>
                  <a:pt x="130" y="554"/>
                </a:lnTo>
                <a:lnTo>
                  <a:pt x="130" y="554"/>
                </a:lnTo>
                <a:lnTo>
                  <a:pt x="132" y="556"/>
                </a:lnTo>
                <a:lnTo>
                  <a:pt x="132" y="556"/>
                </a:lnTo>
                <a:lnTo>
                  <a:pt x="132" y="556"/>
                </a:lnTo>
                <a:lnTo>
                  <a:pt x="132" y="556"/>
                </a:lnTo>
                <a:lnTo>
                  <a:pt x="132" y="560"/>
                </a:lnTo>
                <a:lnTo>
                  <a:pt x="132" y="560"/>
                </a:lnTo>
                <a:lnTo>
                  <a:pt x="132" y="562"/>
                </a:lnTo>
                <a:lnTo>
                  <a:pt x="132" y="562"/>
                </a:lnTo>
                <a:lnTo>
                  <a:pt x="136" y="564"/>
                </a:lnTo>
                <a:lnTo>
                  <a:pt x="136" y="564"/>
                </a:lnTo>
                <a:lnTo>
                  <a:pt x="138" y="564"/>
                </a:lnTo>
                <a:lnTo>
                  <a:pt x="138" y="564"/>
                </a:lnTo>
                <a:lnTo>
                  <a:pt x="138" y="564"/>
                </a:lnTo>
                <a:lnTo>
                  <a:pt x="138" y="564"/>
                </a:lnTo>
                <a:lnTo>
                  <a:pt x="140" y="566"/>
                </a:lnTo>
                <a:lnTo>
                  <a:pt x="140" y="566"/>
                </a:lnTo>
                <a:lnTo>
                  <a:pt x="140" y="566"/>
                </a:lnTo>
                <a:lnTo>
                  <a:pt x="140" y="566"/>
                </a:lnTo>
                <a:lnTo>
                  <a:pt x="140" y="568"/>
                </a:lnTo>
                <a:lnTo>
                  <a:pt x="140" y="568"/>
                </a:lnTo>
                <a:lnTo>
                  <a:pt x="140" y="568"/>
                </a:lnTo>
                <a:lnTo>
                  <a:pt x="140" y="568"/>
                </a:lnTo>
                <a:lnTo>
                  <a:pt x="142" y="572"/>
                </a:lnTo>
                <a:lnTo>
                  <a:pt x="142" y="572"/>
                </a:lnTo>
                <a:lnTo>
                  <a:pt x="152" y="572"/>
                </a:lnTo>
                <a:lnTo>
                  <a:pt x="152" y="572"/>
                </a:lnTo>
                <a:lnTo>
                  <a:pt x="164" y="572"/>
                </a:lnTo>
                <a:lnTo>
                  <a:pt x="164" y="572"/>
                </a:lnTo>
                <a:lnTo>
                  <a:pt x="168" y="570"/>
                </a:lnTo>
                <a:lnTo>
                  <a:pt x="170" y="570"/>
                </a:lnTo>
                <a:lnTo>
                  <a:pt x="170" y="570"/>
                </a:lnTo>
                <a:lnTo>
                  <a:pt x="170" y="568"/>
                </a:lnTo>
                <a:lnTo>
                  <a:pt x="170" y="568"/>
                </a:lnTo>
                <a:lnTo>
                  <a:pt x="170" y="566"/>
                </a:lnTo>
                <a:lnTo>
                  <a:pt x="170" y="566"/>
                </a:lnTo>
                <a:lnTo>
                  <a:pt x="170" y="566"/>
                </a:lnTo>
                <a:lnTo>
                  <a:pt x="170" y="566"/>
                </a:lnTo>
                <a:lnTo>
                  <a:pt x="170" y="562"/>
                </a:lnTo>
                <a:lnTo>
                  <a:pt x="170" y="562"/>
                </a:lnTo>
                <a:lnTo>
                  <a:pt x="168" y="558"/>
                </a:lnTo>
                <a:lnTo>
                  <a:pt x="168" y="558"/>
                </a:lnTo>
                <a:lnTo>
                  <a:pt x="166" y="556"/>
                </a:lnTo>
                <a:lnTo>
                  <a:pt x="166" y="556"/>
                </a:lnTo>
                <a:lnTo>
                  <a:pt x="166" y="554"/>
                </a:lnTo>
                <a:lnTo>
                  <a:pt x="166" y="554"/>
                </a:lnTo>
                <a:lnTo>
                  <a:pt x="164" y="554"/>
                </a:lnTo>
                <a:lnTo>
                  <a:pt x="164" y="554"/>
                </a:lnTo>
                <a:lnTo>
                  <a:pt x="164" y="552"/>
                </a:lnTo>
                <a:lnTo>
                  <a:pt x="164" y="552"/>
                </a:lnTo>
                <a:lnTo>
                  <a:pt x="166" y="550"/>
                </a:lnTo>
                <a:lnTo>
                  <a:pt x="166" y="550"/>
                </a:lnTo>
                <a:lnTo>
                  <a:pt x="166" y="548"/>
                </a:lnTo>
                <a:lnTo>
                  <a:pt x="166" y="548"/>
                </a:lnTo>
                <a:lnTo>
                  <a:pt x="166" y="546"/>
                </a:lnTo>
                <a:lnTo>
                  <a:pt x="166" y="546"/>
                </a:lnTo>
                <a:lnTo>
                  <a:pt x="166" y="544"/>
                </a:lnTo>
                <a:lnTo>
                  <a:pt x="166" y="544"/>
                </a:lnTo>
                <a:lnTo>
                  <a:pt x="166" y="542"/>
                </a:lnTo>
                <a:lnTo>
                  <a:pt x="166" y="542"/>
                </a:lnTo>
                <a:lnTo>
                  <a:pt x="166" y="542"/>
                </a:lnTo>
                <a:lnTo>
                  <a:pt x="166" y="542"/>
                </a:lnTo>
                <a:lnTo>
                  <a:pt x="166" y="540"/>
                </a:lnTo>
                <a:lnTo>
                  <a:pt x="166" y="540"/>
                </a:lnTo>
                <a:lnTo>
                  <a:pt x="168" y="538"/>
                </a:lnTo>
                <a:lnTo>
                  <a:pt x="168" y="538"/>
                </a:lnTo>
                <a:lnTo>
                  <a:pt x="168" y="532"/>
                </a:lnTo>
                <a:lnTo>
                  <a:pt x="168" y="532"/>
                </a:lnTo>
                <a:lnTo>
                  <a:pt x="170" y="524"/>
                </a:lnTo>
                <a:lnTo>
                  <a:pt x="170" y="524"/>
                </a:lnTo>
                <a:lnTo>
                  <a:pt x="172" y="510"/>
                </a:lnTo>
                <a:lnTo>
                  <a:pt x="172" y="510"/>
                </a:lnTo>
                <a:lnTo>
                  <a:pt x="174" y="500"/>
                </a:lnTo>
                <a:lnTo>
                  <a:pt x="174" y="500"/>
                </a:lnTo>
                <a:lnTo>
                  <a:pt x="174" y="484"/>
                </a:lnTo>
                <a:lnTo>
                  <a:pt x="174" y="484"/>
                </a:lnTo>
                <a:lnTo>
                  <a:pt x="176" y="458"/>
                </a:lnTo>
                <a:lnTo>
                  <a:pt x="176" y="458"/>
                </a:lnTo>
                <a:lnTo>
                  <a:pt x="178" y="444"/>
                </a:lnTo>
                <a:lnTo>
                  <a:pt x="178" y="444"/>
                </a:lnTo>
                <a:lnTo>
                  <a:pt x="180" y="436"/>
                </a:lnTo>
                <a:lnTo>
                  <a:pt x="180" y="436"/>
                </a:lnTo>
                <a:lnTo>
                  <a:pt x="184" y="420"/>
                </a:lnTo>
                <a:lnTo>
                  <a:pt x="184" y="420"/>
                </a:lnTo>
                <a:lnTo>
                  <a:pt x="188" y="400"/>
                </a:lnTo>
                <a:lnTo>
                  <a:pt x="188" y="400"/>
                </a:lnTo>
                <a:lnTo>
                  <a:pt x="188" y="386"/>
                </a:lnTo>
                <a:lnTo>
                  <a:pt x="188" y="386"/>
                </a:lnTo>
                <a:lnTo>
                  <a:pt x="188" y="376"/>
                </a:lnTo>
                <a:lnTo>
                  <a:pt x="188" y="376"/>
                </a:lnTo>
                <a:lnTo>
                  <a:pt x="190" y="366"/>
                </a:lnTo>
                <a:lnTo>
                  <a:pt x="190" y="366"/>
                </a:lnTo>
                <a:lnTo>
                  <a:pt x="192" y="344"/>
                </a:lnTo>
                <a:lnTo>
                  <a:pt x="192" y="344"/>
                </a:lnTo>
                <a:lnTo>
                  <a:pt x="192" y="330"/>
                </a:lnTo>
                <a:lnTo>
                  <a:pt x="192" y="330"/>
                </a:lnTo>
                <a:lnTo>
                  <a:pt x="194" y="314"/>
                </a:lnTo>
                <a:lnTo>
                  <a:pt x="194" y="314"/>
                </a:lnTo>
                <a:lnTo>
                  <a:pt x="194" y="304"/>
                </a:lnTo>
                <a:lnTo>
                  <a:pt x="194" y="304"/>
                </a:lnTo>
                <a:lnTo>
                  <a:pt x="194" y="300"/>
                </a:lnTo>
                <a:lnTo>
                  <a:pt x="194" y="300"/>
                </a:lnTo>
                <a:lnTo>
                  <a:pt x="194" y="298"/>
                </a:lnTo>
                <a:lnTo>
                  <a:pt x="194" y="298"/>
                </a:lnTo>
                <a:lnTo>
                  <a:pt x="196" y="296"/>
                </a:lnTo>
                <a:lnTo>
                  <a:pt x="196" y="296"/>
                </a:lnTo>
                <a:lnTo>
                  <a:pt x="196" y="296"/>
                </a:lnTo>
                <a:lnTo>
                  <a:pt x="196" y="294"/>
                </a:lnTo>
                <a:lnTo>
                  <a:pt x="196" y="294"/>
                </a:lnTo>
                <a:lnTo>
                  <a:pt x="198" y="292"/>
                </a:lnTo>
                <a:lnTo>
                  <a:pt x="198" y="292"/>
                </a:lnTo>
                <a:lnTo>
                  <a:pt x="200" y="292"/>
                </a:lnTo>
                <a:lnTo>
                  <a:pt x="200" y="292"/>
                </a:lnTo>
                <a:lnTo>
                  <a:pt x="200" y="294"/>
                </a:lnTo>
                <a:lnTo>
                  <a:pt x="200" y="294"/>
                </a:lnTo>
                <a:lnTo>
                  <a:pt x="200" y="296"/>
                </a:lnTo>
                <a:lnTo>
                  <a:pt x="200" y="296"/>
                </a:lnTo>
                <a:lnTo>
                  <a:pt x="200" y="296"/>
                </a:lnTo>
                <a:lnTo>
                  <a:pt x="200" y="296"/>
                </a:lnTo>
                <a:lnTo>
                  <a:pt x="200" y="296"/>
                </a:lnTo>
                <a:lnTo>
                  <a:pt x="204" y="292"/>
                </a:lnTo>
                <a:lnTo>
                  <a:pt x="204" y="292"/>
                </a:lnTo>
                <a:lnTo>
                  <a:pt x="206" y="286"/>
                </a:lnTo>
                <a:lnTo>
                  <a:pt x="206" y="286"/>
                </a:lnTo>
                <a:lnTo>
                  <a:pt x="208" y="284"/>
                </a:lnTo>
                <a:lnTo>
                  <a:pt x="208" y="284"/>
                </a:lnTo>
                <a:lnTo>
                  <a:pt x="210" y="282"/>
                </a:lnTo>
                <a:lnTo>
                  <a:pt x="210" y="282"/>
                </a:lnTo>
                <a:lnTo>
                  <a:pt x="212" y="280"/>
                </a:lnTo>
                <a:lnTo>
                  <a:pt x="212" y="280"/>
                </a:lnTo>
                <a:lnTo>
                  <a:pt x="212" y="280"/>
                </a:lnTo>
                <a:lnTo>
                  <a:pt x="212" y="280"/>
                </a:lnTo>
                <a:lnTo>
                  <a:pt x="214" y="278"/>
                </a:lnTo>
                <a:lnTo>
                  <a:pt x="214" y="278"/>
                </a:lnTo>
                <a:lnTo>
                  <a:pt x="214" y="276"/>
                </a:lnTo>
                <a:lnTo>
                  <a:pt x="214" y="276"/>
                </a:lnTo>
                <a:lnTo>
                  <a:pt x="216" y="270"/>
                </a:lnTo>
                <a:lnTo>
                  <a:pt x="216" y="270"/>
                </a:lnTo>
                <a:lnTo>
                  <a:pt x="218" y="264"/>
                </a:lnTo>
                <a:lnTo>
                  <a:pt x="218" y="264"/>
                </a:lnTo>
                <a:lnTo>
                  <a:pt x="218" y="258"/>
                </a:lnTo>
                <a:lnTo>
                  <a:pt x="218" y="258"/>
                </a:lnTo>
                <a:lnTo>
                  <a:pt x="218" y="256"/>
                </a:lnTo>
                <a:lnTo>
                  <a:pt x="218" y="256"/>
                </a:lnTo>
                <a:lnTo>
                  <a:pt x="218" y="250"/>
                </a:lnTo>
                <a:lnTo>
                  <a:pt x="218" y="250"/>
                </a:lnTo>
                <a:lnTo>
                  <a:pt x="218" y="246"/>
                </a:lnTo>
                <a:lnTo>
                  <a:pt x="218" y="246"/>
                </a:lnTo>
                <a:lnTo>
                  <a:pt x="220" y="242"/>
                </a:lnTo>
                <a:lnTo>
                  <a:pt x="220" y="242"/>
                </a:lnTo>
                <a:lnTo>
                  <a:pt x="222" y="238"/>
                </a:lnTo>
                <a:lnTo>
                  <a:pt x="222" y="238"/>
                </a:lnTo>
                <a:lnTo>
                  <a:pt x="222" y="232"/>
                </a:lnTo>
                <a:lnTo>
                  <a:pt x="222" y="232"/>
                </a:lnTo>
                <a:lnTo>
                  <a:pt x="222" y="228"/>
                </a:lnTo>
                <a:lnTo>
                  <a:pt x="222" y="228"/>
                </a:lnTo>
                <a:lnTo>
                  <a:pt x="224" y="222"/>
                </a:lnTo>
                <a:lnTo>
                  <a:pt x="224" y="222"/>
                </a:lnTo>
                <a:lnTo>
                  <a:pt x="224" y="218"/>
                </a:lnTo>
                <a:lnTo>
                  <a:pt x="224" y="218"/>
                </a:lnTo>
                <a:close/>
                <a:moveTo>
                  <a:pt x="32" y="292"/>
                </a:moveTo>
                <a:lnTo>
                  <a:pt x="32" y="292"/>
                </a:lnTo>
                <a:lnTo>
                  <a:pt x="32" y="292"/>
                </a:lnTo>
                <a:lnTo>
                  <a:pt x="32" y="292"/>
                </a:lnTo>
                <a:lnTo>
                  <a:pt x="32" y="290"/>
                </a:lnTo>
                <a:lnTo>
                  <a:pt x="32" y="290"/>
                </a:lnTo>
                <a:lnTo>
                  <a:pt x="32" y="288"/>
                </a:lnTo>
                <a:lnTo>
                  <a:pt x="30" y="284"/>
                </a:lnTo>
                <a:lnTo>
                  <a:pt x="30" y="284"/>
                </a:lnTo>
                <a:lnTo>
                  <a:pt x="34" y="282"/>
                </a:lnTo>
                <a:lnTo>
                  <a:pt x="34" y="282"/>
                </a:lnTo>
                <a:lnTo>
                  <a:pt x="42" y="282"/>
                </a:lnTo>
                <a:lnTo>
                  <a:pt x="42" y="282"/>
                </a:lnTo>
                <a:lnTo>
                  <a:pt x="48" y="282"/>
                </a:lnTo>
                <a:lnTo>
                  <a:pt x="48" y="282"/>
                </a:lnTo>
                <a:lnTo>
                  <a:pt x="52" y="284"/>
                </a:lnTo>
                <a:lnTo>
                  <a:pt x="52" y="284"/>
                </a:lnTo>
                <a:lnTo>
                  <a:pt x="52" y="288"/>
                </a:lnTo>
                <a:lnTo>
                  <a:pt x="52" y="288"/>
                </a:lnTo>
                <a:lnTo>
                  <a:pt x="52" y="292"/>
                </a:lnTo>
                <a:lnTo>
                  <a:pt x="52" y="292"/>
                </a:lnTo>
                <a:lnTo>
                  <a:pt x="52" y="292"/>
                </a:lnTo>
                <a:lnTo>
                  <a:pt x="52" y="292"/>
                </a:lnTo>
                <a:lnTo>
                  <a:pt x="46" y="292"/>
                </a:lnTo>
                <a:lnTo>
                  <a:pt x="46" y="292"/>
                </a:lnTo>
                <a:lnTo>
                  <a:pt x="36" y="292"/>
                </a:lnTo>
                <a:lnTo>
                  <a:pt x="36" y="292"/>
                </a:lnTo>
                <a:lnTo>
                  <a:pt x="32" y="292"/>
                </a:lnTo>
                <a:lnTo>
                  <a:pt x="32" y="292"/>
                </a:lnTo>
                <a:close/>
                <a:moveTo>
                  <a:pt x="46" y="318"/>
                </a:moveTo>
                <a:lnTo>
                  <a:pt x="46" y="318"/>
                </a:lnTo>
                <a:lnTo>
                  <a:pt x="46" y="318"/>
                </a:lnTo>
                <a:lnTo>
                  <a:pt x="46" y="318"/>
                </a:lnTo>
                <a:lnTo>
                  <a:pt x="44" y="316"/>
                </a:lnTo>
                <a:lnTo>
                  <a:pt x="44" y="316"/>
                </a:lnTo>
                <a:lnTo>
                  <a:pt x="42" y="316"/>
                </a:lnTo>
                <a:lnTo>
                  <a:pt x="42" y="316"/>
                </a:lnTo>
                <a:lnTo>
                  <a:pt x="42" y="314"/>
                </a:lnTo>
                <a:lnTo>
                  <a:pt x="42" y="314"/>
                </a:lnTo>
                <a:lnTo>
                  <a:pt x="42" y="314"/>
                </a:lnTo>
                <a:lnTo>
                  <a:pt x="42" y="314"/>
                </a:lnTo>
                <a:lnTo>
                  <a:pt x="42" y="312"/>
                </a:lnTo>
                <a:lnTo>
                  <a:pt x="42" y="312"/>
                </a:lnTo>
                <a:lnTo>
                  <a:pt x="42" y="312"/>
                </a:lnTo>
                <a:lnTo>
                  <a:pt x="42" y="312"/>
                </a:lnTo>
                <a:lnTo>
                  <a:pt x="44" y="312"/>
                </a:lnTo>
                <a:lnTo>
                  <a:pt x="44" y="312"/>
                </a:lnTo>
                <a:lnTo>
                  <a:pt x="46" y="310"/>
                </a:lnTo>
                <a:lnTo>
                  <a:pt x="46" y="310"/>
                </a:lnTo>
                <a:lnTo>
                  <a:pt x="46" y="312"/>
                </a:lnTo>
                <a:lnTo>
                  <a:pt x="46" y="312"/>
                </a:lnTo>
                <a:lnTo>
                  <a:pt x="46" y="314"/>
                </a:lnTo>
                <a:lnTo>
                  <a:pt x="46" y="314"/>
                </a:lnTo>
                <a:lnTo>
                  <a:pt x="48" y="316"/>
                </a:lnTo>
                <a:lnTo>
                  <a:pt x="48" y="316"/>
                </a:lnTo>
                <a:lnTo>
                  <a:pt x="48" y="318"/>
                </a:lnTo>
                <a:lnTo>
                  <a:pt x="48" y="318"/>
                </a:lnTo>
                <a:lnTo>
                  <a:pt x="48" y="318"/>
                </a:lnTo>
                <a:lnTo>
                  <a:pt x="48" y="318"/>
                </a:lnTo>
                <a:lnTo>
                  <a:pt x="46" y="318"/>
                </a:lnTo>
                <a:lnTo>
                  <a:pt x="46" y="318"/>
                </a:lnTo>
                <a:close/>
                <a:moveTo>
                  <a:pt x="46" y="322"/>
                </a:moveTo>
                <a:lnTo>
                  <a:pt x="46" y="322"/>
                </a:lnTo>
                <a:lnTo>
                  <a:pt x="44" y="324"/>
                </a:lnTo>
                <a:lnTo>
                  <a:pt x="44" y="324"/>
                </a:lnTo>
                <a:lnTo>
                  <a:pt x="44" y="322"/>
                </a:lnTo>
                <a:lnTo>
                  <a:pt x="44" y="322"/>
                </a:lnTo>
                <a:lnTo>
                  <a:pt x="46" y="322"/>
                </a:lnTo>
                <a:lnTo>
                  <a:pt x="46" y="322"/>
                </a:lnTo>
                <a:close/>
                <a:moveTo>
                  <a:pt x="42" y="350"/>
                </a:moveTo>
                <a:lnTo>
                  <a:pt x="42" y="350"/>
                </a:lnTo>
                <a:lnTo>
                  <a:pt x="40" y="348"/>
                </a:lnTo>
                <a:lnTo>
                  <a:pt x="40" y="348"/>
                </a:lnTo>
                <a:lnTo>
                  <a:pt x="40" y="348"/>
                </a:lnTo>
                <a:lnTo>
                  <a:pt x="40" y="348"/>
                </a:lnTo>
                <a:lnTo>
                  <a:pt x="40" y="348"/>
                </a:lnTo>
                <a:lnTo>
                  <a:pt x="38" y="348"/>
                </a:lnTo>
                <a:lnTo>
                  <a:pt x="38" y="348"/>
                </a:lnTo>
                <a:lnTo>
                  <a:pt x="38" y="348"/>
                </a:lnTo>
                <a:lnTo>
                  <a:pt x="38" y="348"/>
                </a:lnTo>
                <a:lnTo>
                  <a:pt x="36" y="348"/>
                </a:lnTo>
                <a:lnTo>
                  <a:pt x="36" y="348"/>
                </a:lnTo>
                <a:lnTo>
                  <a:pt x="34" y="348"/>
                </a:lnTo>
                <a:lnTo>
                  <a:pt x="34" y="348"/>
                </a:lnTo>
                <a:lnTo>
                  <a:pt x="36" y="346"/>
                </a:lnTo>
                <a:lnTo>
                  <a:pt x="36" y="346"/>
                </a:lnTo>
                <a:lnTo>
                  <a:pt x="38" y="338"/>
                </a:lnTo>
                <a:lnTo>
                  <a:pt x="38" y="338"/>
                </a:lnTo>
                <a:lnTo>
                  <a:pt x="42" y="332"/>
                </a:lnTo>
                <a:lnTo>
                  <a:pt x="42" y="332"/>
                </a:lnTo>
                <a:lnTo>
                  <a:pt x="42" y="332"/>
                </a:lnTo>
                <a:lnTo>
                  <a:pt x="42" y="332"/>
                </a:lnTo>
                <a:lnTo>
                  <a:pt x="44" y="332"/>
                </a:lnTo>
                <a:lnTo>
                  <a:pt x="44" y="332"/>
                </a:lnTo>
                <a:lnTo>
                  <a:pt x="44" y="334"/>
                </a:lnTo>
                <a:lnTo>
                  <a:pt x="44" y="334"/>
                </a:lnTo>
                <a:lnTo>
                  <a:pt x="44" y="340"/>
                </a:lnTo>
                <a:lnTo>
                  <a:pt x="44" y="340"/>
                </a:lnTo>
                <a:lnTo>
                  <a:pt x="44" y="350"/>
                </a:lnTo>
                <a:lnTo>
                  <a:pt x="44" y="350"/>
                </a:lnTo>
                <a:lnTo>
                  <a:pt x="44" y="350"/>
                </a:lnTo>
                <a:lnTo>
                  <a:pt x="44" y="350"/>
                </a:lnTo>
                <a:lnTo>
                  <a:pt x="42" y="350"/>
                </a:lnTo>
                <a:lnTo>
                  <a:pt x="42" y="350"/>
                </a:lnTo>
                <a:lnTo>
                  <a:pt x="42" y="350"/>
                </a:lnTo>
                <a:lnTo>
                  <a:pt x="42" y="350"/>
                </a:lnTo>
                <a:close/>
                <a:moveTo>
                  <a:pt x="46" y="516"/>
                </a:moveTo>
                <a:lnTo>
                  <a:pt x="46" y="516"/>
                </a:lnTo>
                <a:lnTo>
                  <a:pt x="46" y="518"/>
                </a:lnTo>
                <a:lnTo>
                  <a:pt x="46" y="518"/>
                </a:lnTo>
                <a:lnTo>
                  <a:pt x="46" y="518"/>
                </a:lnTo>
                <a:lnTo>
                  <a:pt x="46" y="518"/>
                </a:lnTo>
                <a:lnTo>
                  <a:pt x="44" y="518"/>
                </a:lnTo>
                <a:lnTo>
                  <a:pt x="44" y="518"/>
                </a:lnTo>
                <a:lnTo>
                  <a:pt x="42" y="516"/>
                </a:lnTo>
                <a:lnTo>
                  <a:pt x="42" y="516"/>
                </a:lnTo>
                <a:lnTo>
                  <a:pt x="44" y="516"/>
                </a:lnTo>
                <a:lnTo>
                  <a:pt x="44" y="516"/>
                </a:lnTo>
                <a:lnTo>
                  <a:pt x="46" y="514"/>
                </a:lnTo>
                <a:lnTo>
                  <a:pt x="46" y="514"/>
                </a:lnTo>
                <a:lnTo>
                  <a:pt x="46" y="516"/>
                </a:lnTo>
                <a:lnTo>
                  <a:pt x="46" y="516"/>
                </a:lnTo>
                <a:close/>
                <a:moveTo>
                  <a:pt x="56" y="324"/>
                </a:moveTo>
                <a:lnTo>
                  <a:pt x="56" y="324"/>
                </a:lnTo>
                <a:lnTo>
                  <a:pt x="54" y="328"/>
                </a:lnTo>
                <a:lnTo>
                  <a:pt x="54" y="328"/>
                </a:lnTo>
                <a:lnTo>
                  <a:pt x="52" y="334"/>
                </a:lnTo>
                <a:lnTo>
                  <a:pt x="52" y="334"/>
                </a:lnTo>
                <a:lnTo>
                  <a:pt x="52" y="338"/>
                </a:lnTo>
                <a:lnTo>
                  <a:pt x="52" y="338"/>
                </a:lnTo>
                <a:lnTo>
                  <a:pt x="50" y="344"/>
                </a:lnTo>
                <a:lnTo>
                  <a:pt x="50" y="344"/>
                </a:lnTo>
                <a:lnTo>
                  <a:pt x="50" y="346"/>
                </a:lnTo>
                <a:lnTo>
                  <a:pt x="50" y="346"/>
                </a:lnTo>
                <a:lnTo>
                  <a:pt x="50" y="346"/>
                </a:lnTo>
                <a:lnTo>
                  <a:pt x="50" y="346"/>
                </a:lnTo>
                <a:lnTo>
                  <a:pt x="50" y="342"/>
                </a:lnTo>
                <a:lnTo>
                  <a:pt x="50" y="342"/>
                </a:lnTo>
                <a:lnTo>
                  <a:pt x="50" y="340"/>
                </a:lnTo>
                <a:lnTo>
                  <a:pt x="50" y="340"/>
                </a:lnTo>
                <a:lnTo>
                  <a:pt x="50" y="336"/>
                </a:lnTo>
                <a:lnTo>
                  <a:pt x="50" y="336"/>
                </a:lnTo>
                <a:lnTo>
                  <a:pt x="50" y="334"/>
                </a:lnTo>
                <a:lnTo>
                  <a:pt x="50" y="334"/>
                </a:lnTo>
                <a:lnTo>
                  <a:pt x="50" y="334"/>
                </a:lnTo>
                <a:lnTo>
                  <a:pt x="50" y="334"/>
                </a:lnTo>
                <a:lnTo>
                  <a:pt x="50" y="332"/>
                </a:lnTo>
                <a:lnTo>
                  <a:pt x="50" y="332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28"/>
                </a:lnTo>
                <a:lnTo>
                  <a:pt x="50" y="328"/>
                </a:lnTo>
                <a:lnTo>
                  <a:pt x="52" y="328"/>
                </a:lnTo>
                <a:lnTo>
                  <a:pt x="52" y="328"/>
                </a:lnTo>
                <a:lnTo>
                  <a:pt x="52" y="326"/>
                </a:lnTo>
                <a:lnTo>
                  <a:pt x="52" y="324"/>
                </a:lnTo>
                <a:lnTo>
                  <a:pt x="52" y="324"/>
                </a:lnTo>
                <a:lnTo>
                  <a:pt x="50" y="324"/>
                </a:lnTo>
                <a:lnTo>
                  <a:pt x="50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6" y="322"/>
                </a:lnTo>
                <a:lnTo>
                  <a:pt x="46" y="322"/>
                </a:lnTo>
                <a:lnTo>
                  <a:pt x="48" y="322"/>
                </a:lnTo>
                <a:lnTo>
                  <a:pt x="48" y="322"/>
                </a:lnTo>
                <a:lnTo>
                  <a:pt x="50" y="322"/>
                </a:lnTo>
                <a:lnTo>
                  <a:pt x="50" y="322"/>
                </a:lnTo>
                <a:lnTo>
                  <a:pt x="52" y="322"/>
                </a:lnTo>
                <a:lnTo>
                  <a:pt x="52" y="322"/>
                </a:lnTo>
                <a:lnTo>
                  <a:pt x="52" y="324"/>
                </a:lnTo>
                <a:lnTo>
                  <a:pt x="52" y="324"/>
                </a:lnTo>
                <a:lnTo>
                  <a:pt x="54" y="324"/>
                </a:lnTo>
                <a:lnTo>
                  <a:pt x="54" y="324"/>
                </a:lnTo>
                <a:lnTo>
                  <a:pt x="56" y="324"/>
                </a:lnTo>
                <a:lnTo>
                  <a:pt x="56" y="324"/>
                </a:lnTo>
                <a:lnTo>
                  <a:pt x="56" y="324"/>
                </a:lnTo>
                <a:lnTo>
                  <a:pt x="56" y="324"/>
                </a:lnTo>
                <a:close/>
                <a:moveTo>
                  <a:pt x="62" y="268"/>
                </a:moveTo>
                <a:lnTo>
                  <a:pt x="62" y="268"/>
                </a:lnTo>
                <a:lnTo>
                  <a:pt x="60" y="276"/>
                </a:lnTo>
                <a:lnTo>
                  <a:pt x="60" y="276"/>
                </a:lnTo>
                <a:lnTo>
                  <a:pt x="60" y="284"/>
                </a:lnTo>
                <a:lnTo>
                  <a:pt x="60" y="284"/>
                </a:lnTo>
                <a:lnTo>
                  <a:pt x="58" y="288"/>
                </a:lnTo>
                <a:lnTo>
                  <a:pt x="58" y="288"/>
                </a:lnTo>
                <a:lnTo>
                  <a:pt x="58" y="292"/>
                </a:lnTo>
                <a:lnTo>
                  <a:pt x="58" y="292"/>
                </a:lnTo>
                <a:lnTo>
                  <a:pt x="58" y="296"/>
                </a:lnTo>
                <a:lnTo>
                  <a:pt x="58" y="296"/>
                </a:lnTo>
                <a:lnTo>
                  <a:pt x="58" y="300"/>
                </a:lnTo>
                <a:lnTo>
                  <a:pt x="58" y="300"/>
                </a:lnTo>
                <a:lnTo>
                  <a:pt x="56" y="306"/>
                </a:lnTo>
                <a:lnTo>
                  <a:pt x="56" y="306"/>
                </a:lnTo>
                <a:lnTo>
                  <a:pt x="56" y="314"/>
                </a:lnTo>
                <a:lnTo>
                  <a:pt x="56" y="314"/>
                </a:lnTo>
                <a:lnTo>
                  <a:pt x="56" y="314"/>
                </a:lnTo>
                <a:lnTo>
                  <a:pt x="56" y="314"/>
                </a:lnTo>
                <a:lnTo>
                  <a:pt x="54" y="312"/>
                </a:lnTo>
                <a:lnTo>
                  <a:pt x="54" y="312"/>
                </a:lnTo>
                <a:lnTo>
                  <a:pt x="54" y="308"/>
                </a:lnTo>
                <a:lnTo>
                  <a:pt x="54" y="308"/>
                </a:lnTo>
                <a:lnTo>
                  <a:pt x="52" y="304"/>
                </a:lnTo>
                <a:lnTo>
                  <a:pt x="52" y="304"/>
                </a:lnTo>
                <a:lnTo>
                  <a:pt x="52" y="302"/>
                </a:lnTo>
                <a:lnTo>
                  <a:pt x="52" y="302"/>
                </a:lnTo>
                <a:lnTo>
                  <a:pt x="52" y="298"/>
                </a:lnTo>
                <a:lnTo>
                  <a:pt x="52" y="298"/>
                </a:lnTo>
                <a:lnTo>
                  <a:pt x="52" y="296"/>
                </a:lnTo>
                <a:lnTo>
                  <a:pt x="52" y="296"/>
                </a:lnTo>
                <a:lnTo>
                  <a:pt x="52" y="294"/>
                </a:lnTo>
                <a:lnTo>
                  <a:pt x="52" y="294"/>
                </a:lnTo>
                <a:lnTo>
                  <a:pt x="52" y="294"/>
                </a:lnTo>
                <a:lnTo>
                  <a:pt x="52" y="294"/>
                </a:lnTo>
                <a:lnTo>
                  <a:pt x="52" y="292"/>
                </a:lnTo>
                <a:lnTo>
                  <a:pt x="52" y="292"/>
                </a:lnTo>
                <a:lnTo>
                  <a:pt x="52" y="290"/>
                </a:lnTo>
                <a:lnTo>
                  <a:pt x="52" y="290"/>
                </a:lnTo>
                <a:lnTo>
                  <a:pt x="54" y="290"/>
                </a:lnTo>
                <a:lnTo>
                  <a:pt x="54" y="290"/>
                </a:lnTo>
                <a:lnTo>
                  <a:pt x="54" y="290"/>
                </a:lnTo>
                <a:lnTo>
                  <a:pt x="54" y="290"/>
                </a:lnTo>
                <a:lnTo>
                  <a:pt x="56" y="286"/>
                </a:lnTo>
                <a:lnTo>
                  <a:pt x="56" y="286"/>
                </a:lnTo>
                <a:lnTo>
                  <a:pt x="56" y="282"/>
                </a:lnTo>
                <a:lnTo>
                  <a:pt x="56" y="282"/>
                </a:lnTo>
                <a:lnTo>
                  <a:pt x="58" y="276"/>
                </a:lnTo>
                <a:lnTo>
                  <a:pt x="58" y="276"/>
                </a:lnTo>
                <a:lnTo>
                  <a:pt x="60" y="270"/>
                </a:lnTo>
                <a:lnTo>
                  <a:pt x="60" y="270"/>
                </a:lnTo>
                <a:lnTo>
                  <a:pt x="62" y="264"/>
                </a:lnTo>
                <a:lnTo>
                  <a:pt x="62" y="264"/>
                </a:lnTo>
                <a:lnTo>
                  <a:pt x="62" y="266"/>
                </a:lnTo>
                <a:lnTo>
                  <a:pt x="62" y="266"/>
                </a:lnTo>
                <a:lnTo>
                  <a:pt x="62" y="268"/>
                </a:lnTo>
                <a:lnTo>
                  <a:pt x="62" y="268"/>
                </a:lnTo>
                <a:close/>
                <a:moveTo>
                  <a:pt x="116" y="100"/>
                </a:moveTo>
                <a:lnTo>
                  <a:pt x="116" y="100"/>
                </a:lnTo>
                <a:lnTo>
                  <a:pt x="116" y="104"/>
                </a:lnTo>
                <a:lnTo>
                  <a:pt x="116" y="104"/>
                </a:lnTo>
                <a:lnTo>
                  <a:pt x="110" y="112"/>
                </a:lnTo>
                <a:lnTo>
                  <a:pt x="110" y="112"/>
                </a:lnTo>
                <a:lnTo>
                  <a:pt x="106" y="128"/>
                </a:lnTo>
                <a:lnTo>
                  <a:pt x="106" y="128"/>
                </a:lnTo>
                <a:lnTo>
                  <a:pt x="104" y="124"/>
                </a:lnTo>
                <a:lnTo>
                  <a:pt x="102" y="114"/>
                </a:lnTo>
                <a:lnTo>
                  <a:pt x="102" y="114"/>
                </a:lnTo>
                <a:lnTo>
                  <a:pt x="102" y="100"/>
                </a:lnTo>
                <a:lnTo>
                  <a:pt x="102" y="100"/>
                </a:lnTo>
                <a:lnTo>
                  <a:pt x="102" y="92"/>
                </a:lnTo>
                <a:lnTo>
                  <a:pt x="102" y="92"/>
                </a:lnTo>
                <a:lnTo>
                  <a:pt x="102" y="96"/>
                </a:lnTo>
                <a:lnTo>
                  <a:pt x="106" y="100"/>
                </a:lnTo>
                <a:lnTo>
                  <a:pt x="106" y="100"/>
                </a:lnTo>
                <a:lnTo>
                  <a:pt x="110" y="106"/>
                </a:lnTo>
                <a:lnTo>
                  <a:pt x="110" y="106"/>
                </a:lnTo>
                <a:lnTo>
                  <a:pt x="114" y="102"/>
                </a:lnTo>
                <a:lnTo>
                  <a:pt x="114" y="102"/>
                </a:lnTo>
                <a:lnTo>
                  <a:pt x="116" y="96"/>
                </a:lnTo>
                <a:lnTo>
                  <a:pt x="116" y="96"/>
                </a:lnTo>
                <a:lnTo>
                  <a:pt x="116" y="96"/>
                </a:lnTo>
                <a:lnTo>
                  <a:pt x="116" y="96"/>
                </a:lnTo>
                <a:lnTo>
                  <a:pt x="118" y="98"/>
                </a:lnTo>
                <a:lnTo>
                  <a:pt x="118" y="98"/>
                </a:lnTo>
                <a:lnTo>
                  <a:pt x="116" y="100"/>
                </a:lnTo>
                <a:lnTo>
                  <a:pt x="116" y="100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14" y="100"/>
                </a:lnTo>
                <a:lnTo>
                  <a:pt x="110" y="106"/>
                </a:lnTo>
                <a:lnTo>
                  <a:pt x="110" y="106"/>
                </a:lnTo>
                <a:lnTo>
                  <a:pt x="106" y="100"/>
                </a:lnTo>
                <a:lnTo>
                  <a:pt x="102" y="92"/>
                </a:lnTo>
                <a:lnTo>
                  <a:pt x="102" y="92"/>
                </a:lnTo>
                <a:lnTo>
                  <a:pt x="102" y="84"/>
                </a:lnTo>
                <a:lnTo>
                  <a:pt x="104" y="78"/>
                </a:lnTo>
                <a:lnTo>
                  <a:pt x="104" y="78"/>
                </a:lnTo>
                <a:lnTo>
                  <a:pt x="110" y="82"/>
                </a:lnTo>
                <a:lnTo>
                  <a:pt x="110" y="82"/>
                </a:lnTo>
                <a:lnTo>
                  <a:pt x="120" y="88"/>
                </a:lnTo>
                <a:lnTo>
                  <a:pt x="120" y="88"/>
                </a:lnTo>
                <a:lnTo>
                  <a:pt x="118" y="90"/>
                </a:lnTo>
                <a:lnTo>
                  <a:pt x="116" y="94"/>
                </a:lnTo>
                <a:lnTo>
                  <a:pt x="116" y="94"/>
                </a:lnTo>
                <a:close/>
                <a:moveTo>
                  <a:pt x="134" y="110"/>
                </a:moveTo>
                <a:lnTo>
                  <a:pt x="134" y="110"/>
                </a:lnTo>
                <a:lnTo>
                  <a:pt x="126" y="128"/>
                </a:lnTo>
                <a:lnTo>
                  <a:pt x="126" y="128"/>
                </a:lnTo>
                <a:lnTo>
                  <a:pt x="126" y="112"/>
                </a:lnTo>
                <a:lnTo>
                  <a:pt x="126" y="112"/>
                </a:lnTo>
                <a:lnTo>
                  <a:pt x="124" y="102"/>
                </a:lnTo>
                <a:lnTo>
                  <a:pt x="122" y="98"/>
                </a:lnTo>
                <a:lnTo>
                  <a:pt x="122" y="98"/>
                </a:lnTo>
                <a:lnTo>
                  <a:pt x="124" y="96"/>
                </a:lnTo>
                <a:lnTo>
                  <a:pt x="124" y="96"/>
                </a:lnTo>
                <a:lnTo>
                  <a:pt x="124" y="96"/>
                </a:lnTo>
                <a:lnTo>
                  <a:pt x="124" y="96"/>
                </a:lnTo>
                <a:lnTo>
                  <a:pt x="128" y="102"/>
                </a:lnTo>
                <a:lnTo>
                  <a:pt x="128" y="102"/>
                </a:lnTo>
                <a:lnTo>
                  <a:pt x="130" y="106"/>
                </a:lnTo>
                <a:lnTo>
                  <a:pt x="130" y="106"/>
                </a:lnTo>
                <a:lnTo>
                  <a:pt x="132" y="104"/>
                </a:lnTo>
                <a:lnTo>
                  <a:pt x="132" y="104"/>
                </a:lnTo>
                <a:lnTo>
                  <a:pt x="136" y="100"/>
                </a:lnTo>
                <a:lnTo>
                  <a:pt x="136" y="100"/>
                </a:lnTo>
                <a:lnTo>
                  <a:pt x="138" y="96"/>
                </a:lnTo>
                <a:lnTo>
                  <a:pt x="138" y="96"/>
                </a:lnTo>
                <a:lnTo>
                  <a:pt x="134" y="110"/>
                </a:lnTo>
                <a:lnTo>
                  <a:pt x="134" y="110"/>
                </a:lnTo>
                <a:close/>
                <a:moveTo>
                  <a:pt x="146" y="76"/>
                </a:moveTo>
                <a:lnTo>
                  <a:pt x="146" y="76"/>
                </a:lnTo>
                <a:lnTo>
                  <a:pt x="140" y="96"/>
                </a:lnTo>
                <a:lnTo>
                  <a:pt x="140" y="96"/>
                </a:lnTo>
                <a:lnTo>
                  <a:pt x="132" y="104"/>
                </a:lnTo>
                <a:lnTo>
                  <a:pt x="132" y="104"/>
                </a:lnTo>
                <a:lnTo>
                  <a:pt x="130" y="106"/>
                </a:lnTo>
                <a:lnTo>
                  <a:pt x="130" y="104"/>
                </a:lnTo>
                <a:lnTo>
                  <a:pt x="130" y="104"/>
                </a:lnTo>
                <a:lnTo>
                  <a:pt x="124" y="96"/>
                </a:lnTo>
                <a:lnTo>
                  <a:pt x="124" y="96"/>
                </a:lnTo>
                <a:lnTo>
                  <a:pt x="122" y="88"/>
                </a:lnTo>
                <a:lnTo>
                  <a:pt x="122" y="88"/>
                </a:lnTo>
                <a:lnTo>
                  <a:pt x="130" y="82"/>
                </a:lnTo>
                <a:lnTo>
                  <a:pt x="130" y="82"/>
                </a:lnTo>
                <a:lnTo>
                  <a:pt x="140" y="76"/>
                </a:lnTo>
                <a:lnTo>
                  <a:pt x="140" y="76"/>
                </a:lnTo>
                <a:lnTo>
                  <a:pt x="144" y="72"/>
                </a:lnTo>
                <a:lnTo>
                  <a:pt x="144" y="70"/>
                </a:lnTo>
                <a:lnTo>
                  <a:pt x="144" y="70"/>
                </a:lnTo>
                <a:lnTo>
                  <a:pt x="144" y="72"/>
                </a:lnTo>
                <a:lnTo>
                  <a:pt x="144" y="72"/>
                </a:lnTo>
                <a:lnTo>
                  <a:pt x="146" y="74"/>
                </a:lnTo>
                <a:lnTo>
                  <a:pt x="146" y="76"/>
                </a:lnTo>
                <a:lnTo>
                  <a:pt x="146" y="76"/>
                </a:lnTo>
                <a:close/>
                <a:moveTo>
                  <a:pt x="198" y="290"/>
                </a:moveTo>
                <a:lnTo>
                  <a:pt x="198" y="290"/>
                </a:lnTo>
                <a:lnTo>
                  <a:pt x="196" y="292"/>
                </a:lnTo>
                <a:lnTo>
                  <a:pt x="196" y="292"/>
                </a:lnTo>
                <a:lnTo>
                  <a:pt x="196" y="290"/>
                </a:lnTo>
                <a:lnTo>
                  <a:pt x="196" y="290"/>
                </a:lnTo>
                <a:lnTo>
                  <a:pt x="196" y="290"/>
                </a:lnTo>
                <a:lnTo>
                  <a:pt x="196" y="288"/>
                </a:lnTo>
                <a:lnTo>
                  <a:pt x="196" y="288"/>
                </a:lnTo>
                <a:lnTo>
                  <a:pt x="196" y="286"/>
                </a:lnTo>
                <a:lnTo>
                  <a:pt x="194" y="284"/>
                </a:lnTo>
                <a:lnTo>
                  <a:pt x="194" y="284"/>
                </a:lnTo>
                <a:lnTo>
                  <a:pt x="190" y="282"/>
                </a:lnTo>
                <a:lnTo>
                  <a:pt x="190" y="282"/>
                </a:lnTo>
                <a:lnTo>
                  <a:pt x="188" y="278"/>
                </a:lnTo>
                <a:lnTo>
                  <a:pt x="188" y="278"/>
                </a:lnTo>
                <a:lnTo>
                  <a:pt x="188" y="276"/>
                </a:lnTo>
                <a:lnTo>
                  <a:pt x="188" y="276"/>
                </a:lnTo>
                <a:lnTo>
                  <a:pt x="192" y="280"/>
                </a:lnTo>
                <a:lnTo>
                  <a:pt x="192" y="280"/>
                </a:lnTo>
                <a:lnTo>
                  <a:pt x="198" y="286"/>
                </a:lnTo>
                <a:lnTo>
                  <a:pt x="198" y="286"/>
                </a:lnTo>
                <a:lnTo>
                  <a:pt x="198" y="288"/>
                </a:lnTo>
                <a:lnTo>
                  <a:pt x="198" y="288"/>
                </a:lnTo>
                <a:lnTo>
                  <a:pt x="198" y="290"/>
                </a:lnTo>
                <a:lnTo>
                  <a:pt x="198" y="29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Snip Diagonal Corner Rectangle 15">
            <a:extLst>
              <a:ext uri="{FF2B5EF4-FFF2-40B4-BE49-F238E27FC236}">
                <a16:creationId xmlns:a16="http://schemas.microsoft.com/office/drawing/2014/main" id="{B4D13497-58D0-47DA-A892-344C81D48E23}"/>
              </a:ext>
            </a:extLst>
          </p:cNvPr>
          <p:cNvSpPr/>
          <p:nvPr/>
        </p:nvSpPr>
        <p:spPr>
          <a:xfrm>
            <a:off x="4151784" y="5050217"/>
            <a:ext cx="2952328" cy="980161"/>
          </a:xfrm>
          <a:prstGeom prst="roundRect">
            <a:avLst/>
          </a:prstGeom>
          <a:solidFill>
            <a:srgbClr val="FFC000"/>
          </a:solidFill>
          <a:ln w="3175">
            <a:solidFill>
              <a:srgbClr val="D2A000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D" b="1" dirty="0" err="1">
                <a:solidFill>
                  <a:srgbClr val="035588"/>
                </a:solidFill>
                <a:latin typeface="Calibri" pitchFamily="34" charset="0"/>
              </a:rPr>
              <a:t>Kabag</a:t>
            </a:r>
            <a:r>
              <a:rPr lang="en-ID" b="1" dirty="0">
                <a:solidFill>
                  <a:srgbClr val="035588"/>
                </a:solidFill>
                <a:latin typeface="Calibri" pitchFamily="34" charset="0"/>
              </a:rPr>
              <a:t>. </a:t>
            </a:r>
            <a:r>
              <a:rPr lang="en-ID" b="1" dirty="0" err="1">
                <a:solidFill>
                  <a:srgbClr val="035588"/>
                </a:solidFill>
                <a:latin typeface="Calibri" pitchFamily="34" charset="0"/>
              </a:rPr>
              <a:t>Perencanaan</a:t>
            </a:r>
            <a:r>
              <a:rPr lang="en-ID" b="1" dirty="0">
                <a:solidFill>
                  <a:srgbClr val="035588"/>
                </a:solidFill>
                <a:latin typeface="Calibri" pitchFamily="34" charset="0"/>
              </a:rPr>
              <a:t> dan </a:t>
            </a:r>
            <a:r>
              <a:rPr lang="en-ID" b="1" dirty="0" err="1">
                <a:solidFill>
                  <a:srgbClr val="035588"/>
                </a:solidFill>
                <a:latin typeface="Calibri" pitchFamily="34" charset="0"/>
              </a:rPr>
              <a:t>Pengembangan</a:t>
            </a:r>
            <a:endParaRPr lang="en-ID" b="1" dirty="0">
              <a:solidFill>
                <a:srgbClr val="035588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D" b="1" dirty="0" err="1">
                <a:solidFill>
                  <a:srgbClr val="035588"/>
                </a:solidFill>
                <a:latin typeface="Calibri" pitchFamily="34" charset="0"/>
              </a:rPr>
              <a:t>Ismailiyanto</a:t>
            </a:r>
            <a:r>
              <a:rPr lang="en-ID" b="1" dirty="0">
                <a:solidFill>
                  <a:srgbClr val="035588"/>
                </a:solidFill>
                <a:latin typeface="Calibri" pitchFamily="34" charset="0"/>
              </a:rPr>
              <a:t>, </a:t>
            </a:r>
            <a:r>
              <a:rPr lang="en-ID" b="1" dirty="0" err="1">
                <a:solidFill>
                  <a:srgbClr val="035588"/>
                </a:solidFill>
                <a:latin typeface="Calibri" pitchFamily="34" charset="0"/>
              </a:rPr>
              <a:t>S.Kom</a:t>
            </a:r>
            <a:endParaRPr lang="en-US" b="1" dirty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B2A253-78FD-4EDE-B2A9-CA6E9D843FDF}"/>
              </a:ext>
            </a:extLst>
          </p:cNvPr>
          <p:cNvCxnSpPr/>
          <p:nvPr/>
        </p:nvCxnSpPr>
        <p:spPr>
          <a:xfrm>
            <a:off x="5951538" y="3798888"/>
            <a:ext cx="0" cy="123825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46CA449-2865-42B8-A6A5-8763A4E7765A}"/>
              </a:ext>
            </a:extLst>
          </p:cNvPr>
          <p:cNvSpPr txBox="1"/>
          <p:nvPr/>
        </p:nvSpPr>
        <p:spPr>
          <a:xfrm>
            <a:off x="1055441" y="5046276"/>
            <a:ext cx="2160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D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Ka.Pusat</a:t>
            </a:r>
            <a:endParaRPr lang="en-ID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D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Karir</a:t>
            </a:r>
            <a:r>
              <a:rPr lang="en-ID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Tracer Study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D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Cahya</a:t>
            </a:r>
            <a:r>
              <a:rPr lang="en-ID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Nugraheni</a:t>
            </a:r>
            <a:endParaRPr lang="en-ID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58CD97D-13F2-415A-B01A-608827D76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322263"/>
            <a:ext cx="8497888" cy="1306512"/>
          </a:xfrm>
        </p:spPr>
        <p:txBody>
          <a:bodyPr/>
          <a:lstStyle/>
          <a:p>
            <a:r>
              <a:rPr lang="en-US" altLang="en-US">
                <a:solidFill>
                  <a:srgbClr val="0070C0"/>
                </a:solidFill>
              </a:rPr>
              <a:t>LEMBAGA PENELITIAN DAN PENGABDIAN KEPADA MASYARAKAT 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(LPPM)</a:t>
            </a:r>
          </a:p>
        </p:txBody>
      </p:sp>
      <p:grpSp>
        <p:nvGrpSpPr>
          <p:cNvPr id="23555" name="Group 69">
            <a:extLst>
              <a:ext uri="{FF2B5EF4-FFF2-40B4-BE49-F238E27FC236}">
                <a16:creationId xmlns:a16="http://schemas.microsoft.com/office/drawing/2014/main" id="{ADA6333B-FD6D-4C54-808F-41D3B60E9752}"/>
              </a:ext>
            </a:extLst>
          </p:cNvPr>
          <p:cNvGrpSpPr>
            <a:grpSpLocks/>
          </p:cNvGrpSpPr>
          <p:nvPr/>
        </p:nvGrpSpPr>
        <p:grpSpPr bwMode="auto">
          <a:xfrm>
            <a:off x="4584701" y="2152650"/>
            <a:ext cx="3814763" cy="1257300"/>
            <a:chOff x="2204829" y="4078047"/>
            <a:chExt cx="2414588" cy="1268917"/>
          </a:xfrm>
        </p:grpSpPr>
        <p:sp>
          <p:nvSpPr>
            <p:cNvPr id="8" name="Snip Diagonal Corner Rectangle 7">
              <a:extLst>
                <a:ext uri="{FF2B5EF4-FFF2-40B4-BE49-F238E27FC236}">
                  <a16:creationId xmlns:a16="http://schemas.microsoft.com/office/drawing/2014/main" id="{4930EA9F-E621-4A3B-9CF7-8C2B680A4B0C}"/>
                </a:ext>
              </a:extLst>
            </p:cNvPr>
            <p:cNvSpPr/>
            <p:nvPr/>
          </p:nvSpPr>
          <p:spPr>
            <a:xfrm>
              <a:off x="2226469" y="4078047"/>
              <a:ext cx="2364332" cy="1268917"/>
            </a:xfrm>
            <a:prstGeom prst="snip2DiagRect">
              <a:avLst/>
            </a:prstGeom>
            <a:gradFill flip="none" rotWithShape="1">
              <a:gsLst>
                <a:gs pos="0">
                  <a:srgbClr val="CC311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35588"/>
                </a:solidFill>
                <a:latin typeface="Calibri" pitchFamily="34" charset="0"/>
              </a:endParaRPr>
            </a:p>
          </p:txBody>
        </p:sp>
        <p:sp>
          <p:nvSpPr>
            <p:cNvPr id="9" name="Ellipse 100">
              <a:extLst>
                <a:ext uri="{FF2B5EF4-FFF2-40B4-BE49-F238E27FC236}">
                  <a16:creationId xmlns:a16="http://schemas.microsoft.com/office/drawing/2014/main" id="{776B692A-9850-47C5-9F23-7F43E1D0A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379" y="4162962"/>
              <a:ext cx="2229701" cy="493468"/>
            </a:xfrm>
            <a:prstGeom prst="snip2DiagRect">
              <a:avLst>
                <a:gd name="adj1" fmla="val 0"/>
                <a:gd name="adj2" fmla="val 36491"/>
              </a:avLst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35588"/>
                </a:solidFill>
                <a:latin typeface="Calibri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3563" name="TextBox 9">
              <a:extLst>
                <a:ext uri="{FF2B5EF4-FFF2-40B4-BE49-F238E27FC236}">
                  <a16:creationId xmlns:a16="http://schemas.microsoft.com/office/drawing/2014/main" id="{48739938-0A67-4C0C-8FD2-1DB7B4D19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4829" y="4176699"/>
              <a:ext cx="2414588" cy="714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>
                  <a:solidFill>
                    <a:srgbClr val="002060"/>
                  </a:solidFill>
                  <a:latin typeface="Calibri" panose="020F0502020204030204" pitchFamily="34" charset="0"/>
                </a:rPr>
                <a:t>Ketua LPPM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FFFFF"/>
                  </a:solidFill>
                </a:rPr>
                <a:t>Dr. Sugeng Maryanto, M.Kes</a:t>
              </a:r>
              <a:endParaRPr lang="en-US" altLang="en-US" sz="2000">
                <a:solidFill>
                  <a:srgbClr val="03558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1D4A7C29-F232-4A37-81AD-C8AC6865DB1E}"/>
              </a:ext>
            </a:extLst>
          </p:cNvPr>
          <p:cNvGrpSpPr/>
          <p:nvPr/>
        </p:nvGrpSpPr>
        <p:grpSpPr>
          <a:xfrm>
            <a:off x="6730281" y="4676809"/>
            <a:ext cx="4496354" cy="1408420"/>
            <a:chOff x="5349424" y="1968440"/>
            <a:chExt cx="3184978" cy="1408420"/>
          </a:xfrm>
          <a:solidFill>
            <a:schemeClr val="bg1"/>
          </a:solidFill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084D825-4B39-4E88-98F0-E49FCEFB1044}"/>
                </a:ext>
              </a:extLst>
            </p:cNvPr>
            <p:cNvCxnSpPr/>
            <p:nvPr/>
          </p:nvCxnSpPr>
          <p:spPr>
            <a:xfrm flipV="1">
              <a:off x="5410200" y="2212301"/>
              <a:ext cx="1295400" cy="1164559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69">
              <a:extLst>
                <a:ext uri="{FF2B5EF4-FFF2-40B4-BE49-F238E27FC236}">
                  <a16:creationId xmlns:a16="http://schemas.microsoft.com/office/drawing/2014/main" id="{5262D7E9-2214-404D-96DF-7BA88B8625EB}"/>
                </a:ext>
              </a:extLst>
            </p:cNvPr>
            <p:cNvGrpSpPr/>
            <p:nvPr/>
          </p:nvGrpSpPr>
          <p:grpSpPr>
            <a:xfrm>
              <a:off x="5349424" y="1968440"/>
              <a:ext cx="3184978" cy="980161"/>
              <a:chOff x="759365" y="4456121"/>
              <a:chExt cx="3881692" cy="1268917"/>
            </a:xfrm>
            <a:grpFill/>
          </p:grpSpPr>
          <p:sp>
            <p:nvSpPr>
              <p:cNvPr id="24" name="Snip Diagonal Corner Rectangle 15">
                <a:extLst>
                  <a:ext uri="{FF2B5EF4-FFF2-40B4-BE49-F238E27FC236}">
                    <a16:creationId xmlns:a16="http://schemas.microsoft.com/office/drawing/2014/main" id="{81873EC1-6C48-42E4-821C-913E0DAB4917}"/>
                  </a:ext>
                </a:extLst>
              </p:cNvPr>
              <p:cNvSpPr/>
              <p:nvPr/>
            </p:nvSpPr>
            <p:spPr>
              <a:xfrm>
                <a:off x="759365" y="4456121"/>
                <a:ext cx="3881692" cy="1268917"/>
              </a:xfrm>
              <a:prstGeom prst="roundRect">
                <a:avLst/>
              </a:prstGeom>
              <a:grpFill/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C4C5842-77EA-4AAB-B9EA-5BC800CE555C}"/>
                  </a:ext>
                </a:extLst>
              </p:cNvPr>
              <p:cNvSpPr txBox="1"/>
              <p:nvPr/>
            </p:nvSpPr>
            <p:spPr>
              <a:xfrm>
                <a:off x="833438" y="4510607"/>
                <a:ext cx="3807619" cy="925755"/>
              </a:xfrm>
              <a:prstGeom prst="round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Pusat</a:t>
                </a:r>
                <a:r>
                  <a:rPr lang="en-US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Pengabdian</a:t>
                </a:r>
                <a:r>
                  <a:rPr lang="en-US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Masyarakat</a:t>
                </a:r>
                <a:endParaRPr lang="en-US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Yunita</a:t>
                </a:r>
                <a:r>
                  <a:rPr lang="en-US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Galih</a:t>
                </a:r>
                <a:r>
                  <a:rPr lang="en-US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, Skep, </a:t>
                </a:r>
                <a:r>
                  <a:rPr lang="en-US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Ns,M.Kep</a:t>
                </a:r>
                <a:endParaRPr lang="en-US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6" name="Group 13">
            <a:extLst>
              <a:ext uri="{FF2B5EF4-FFF2-40B4-BE49-F238E27FC236}">
                <a16:creationId xmlns:a16="http://schemas.microsoft.com/office/drawing/2014/main" id="{786BE063-52D3-4D83-89C2-77F1FF9990FC}"/>
              </a:ext>
            </a:extLst>
          </p:cNvPr>
          <p:cNvGrpSpPr/>
          <p:nvPr/>
        </p:nvGrpSpPr>
        <p:grpSpPr>
          <a:xfrm>
            <a:off x="1145381" y="4653138"/>
            <a:ext cx="3942506" cy="1931563"/>
            <a:chOff x="304800" y="1445297"/>
            <a:chExt cx="3337572" cy="1931563"/>
          </a:xfrm>
          <a:solidFill>
            <a:schemeClr val="bg1"/>
          </a:solidFill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FEA83EF-B9B3-4863-849B-132CFF629C49}"/>
                </a:ext>
              </a:extLst>
            </p:cNvPr>
            <p:cNvCxnSpPr/>
            <p:nvPr/>
          </p:nvCxnSpPr>
          <p:spPr>
            <a:xfrm rot="10800000">
              <a:off x="2133600" y="1981200"/>
              <a:ext cx="1295400" cy="1395660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5883830-4E2D-4B05-9D75-CB5923F75560}"/>
                </a:ext>
              </a:extLst>
            </p:cNvPr>
            <p:cNvGrpSpPr/>
            <p:nvPr/>
          </p:nvGrpSpPr>
          <p:grpSpPr>
            <a:xfrm>
              <a:off x="304800" y="1445297"/>
              <a:ext cx="3337572" cy="912132"/>
              <a:chOff x="2226469" y="4078047"/>
              <a:chExt cx="4067666" cy="1180848"/>
            </a:xfrm>
            <a:grpFill/>
          </p:grpSpPr>
          <p:sp>
            <p:nvSpPr>
              <p:cNvPr id="55" name="Snip Diagonal Corner Rectangle 15">
                <a:extLst>
                  <a:ext uri="{FF2B5EF4-FFF2-40B4-BE49-F238E27FC236}">
                    <a16:creationId xmlns:a16="http://schemas.microsoft.com/office/drawing/2014/main" id="{B45524CF-13E6-4FAC-B4FF-DA40E149CDA9}"/>
                  </a:ext>
                </a:extLst>
              </p:cNvPr>
              <p:cNvSpPr/>
              <p:nvPr/>
            </p:nvSpPr>
            <p:spPr>
              <a:xfrm>
                <a:off x="2226469" y="4078047"/>
                <a:ext cx="4067666" cy="1180848"/>
              </a:xfrm>
              <a:prstGeom prst="roundRect">
                <a:avLst/>
              </a:prstGeom>
              <a:grpFill/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56" name="Ellipse 100">
                <a:extLst>
                  <a:ext uri="{FF2B5EF4-FFF2-40B4-BE49-F238E27FC236}">
                    <a16:creationId xmlns:a16="http://schemas.microsoft.com/office/drawing/2014/main" id="{33CF9F5C-DDD6-4E6C-BC59-177EC1BC7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035588"/>
                  </a:solidFill>
                  <a:latin typeface="Calibri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F7BB369-F381-4FFF-85CA-8855BB5F52F4}"/>
                  </a:ext>
                </a:extLst>
              </p:cNvPr>
              <p:cNvSpPr txBox="1"/>
              <p:nvPr/>
            </p:nvSpPr>
            <p:spPr>
              <a:xfrm>
                <a:off x="2226469" y="4176697"/>
                <a:ext cx="3807620" cy="925756"/>
              </a:xfrm>
              <a:prstGeom prst="round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Pusat</a:t>
                </a:r>
                <a:r>
                  <a:rPr lang="en-US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Penelitian</a:t>
                </a:r>
                <a:endParaRPr lang="en-US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Dian </a:t>
                </a:r>
                <a:r>
                  <a:rPr lang="en-US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Oktianti</a:t>
                </a:r>
                <a:r>
                  <a:rPr lang="en-US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en-US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S.Far</a:t>
                </a:r>
                <a:r>
                  <a:rPr lang="en-US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., </a:t>
                </a:r>
                <a:r>
                  <a:rPr lang="en-US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Apt.,M.Sc</a:t>
                </a:r>
                <a:endParaRPr lang="en-US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sp>
        <p:nvSpPr>
          <p:cNvPr id="53" name="Freeform 14">
            <a:extLst>
              <a:ext uri="{FF2B5EF4-FFF2-40B4-BE49-F238E27FC236}">
                <a16:creationId xmlns:a16="http://schemas.microsoft.com/office/drawing/2014/main" id="{B57BCB76-1A29-4802-82C9-8706E8E57E71}"/>
              </a:ext>
            </a:extLst>
          </p:cNvPr>
          <p:cNvSpPr>
            <a:spLocks noEditPoints="1"/>
          </p:cNvSpPr>
          <p:nvPr/>
        </p:nvSpPr>
        <p:spPr bwMode="auto">
          <a:xfrm>
            <a:off x="3060319" y="1905681"/>
            <a:ext cx="810101" cy="1752600"/>
          </a:xfrm>
          <a:custGeom>
            <a:avLst/>
            <a:gdLst/>
            <a:ahLst/>
            <a:cxnLst>
              <a:cxn ang="0">
                <a:pos x="214" y="150"/>
              </a:cxn>
              <a:cxn ang="0">
                <a:pos x="210" y="110"/>
              </a:cxn>
              <a:cxn ang="0">
                <a:pos x="174" y="88"/>
              </a:cxn>
              <a:cxn ang="0">
                <a:pos x="144" y="70"/>
              </a:cxn>
              <a:cxn ang="0">
                <a:pos x="148" y="42"/>
              </a:cxn>
              <a:cxn ang="0">
                <a:pos x="134" y="6"/>
              </a:cxn>
              <a:cxn ang="0">
                <a:pos x="92" y="18"/>
              </a:cxn>
              <a:cxn ang="0">
                <a:pos x="92" y="52"/>
              </a:cxn>
              <a:cxn ang="0">
                <a:pos x="102" y="80"/>
              </a:cxn>
              <a:cxn ang="0">
                <a:pos x="54" y="100"/>
              </a:cxn>
              <a:cxn ang="0">
                <a:pos x="42" y="138"/>
              </a:cxn>
              <a:cxn ang="0">
                <a:pos x="34" y="202"/>
              </a:cxn>
              <a:cxn ang="0">
                <a:pos x="28" y="280"/>
              </a:cxn>
              <a:cxn ang="0">
                <a:pos x="32" y="302"/>
              </a:cxn>
              <a:cxn ang="0">
                <a:pos x="32" y="326"/>
              </a:cxn>
              <a:cxn ang="0">
                <a:pos x="24" y="358"/>
              </a:cxn>
              <a:cxn ang="0">
                <a:pos x="14" y="362"/>
              </a:cxn>
              <a:cxn ang="0">
                <a:pos x="6" y="386"/>
              </a:cxn>
              <a:cxn ang="0">
                <a:pos x="4" y="448"/>
              </a:cxn>
              <a:cxn ang="0">
                <a:pos x="12" y="452"/>
              </a:cxn>
              <a:cxn ang="0">
                <a:pos x="32" y="458"/>
              </a:cxn>
              <a:cxn ang="0">
                <a:pos x="36" y="482"/>
              </a:cxn>
              <a:cxn ang="0">
                <a:pos x="38" y="500"/>
              </a:cxn>
              <a:cxn ang="0">
                <a:pos x="30" y="526"/>
              </a:cxn>
              <a:cxn ang="0">
                <a:pos x="36" y="532"/>
              </a:cxn>
              <a:cxn ang="0">
                <a:pos x="30" y="550"/>
              </a:cxn>
              <a:cxn ang="0">
                <a:pos x="14" y="560"/>
              </a:cxn>
              <a:cxn ang="0">
                <a:pos x="44" y="568"/>
              </a:cxn>
              <a:cxn ang="0">
                <a:pos x="78" y="554"/>
              </a:cxn>
              <a:cxn ang="0">
                <a:pos x="90" y="514"/>
              </a:cxn>
              <a:cxn ang="0">
                <a:pos x="116" y="376"/>
              </a:cxn>
              <a:cxn ang="0">
                <a:pos x="128" y="414"/>
              </a:cxn>
              <a:cxn ang="0">
                <a:pos x="128" y="484"/>
              </a:cxn>
              <a:cxn ang="0">
                <a:pos x="126" y="544"/>
              </a:cxn>
              <a:cxn ang="0">
                <a:pos x="136" y="564"/>
              </a:cxn>
              <a:cxn ang="0">
                <a:pos x="164" y="572"/>
              </a:cxn>
              <a:cxn ang="0">
                <a:pos x="164" y="554"/>
              </a:cxn>
              <a:cxn ang="0">
                <a:pos x="168" y="532"/>
              </a:cxn>
              <a:cxn ang="0">
                <a:pos x="188" y="400"/>
              </a:cxn>
              <a:cxn ang="0">
                <a:pos x="196" y="296"/>
              </a:cxn>
              <a:cxn ang="0">
                <a:pos x="206" y="286"/>
              </a:cxn>
              <a:cxn ang="0">
                <a:pos x="218" y="256"/>
              </a:cxn>
              <a:cxn ang="0">
                <a:pos x="32" y="292"/>
              </a:cxn>
              <a:cxn ang="0">
                <a:pos x="52" y="292"/>
              </a:cxn>
              <a:cxn ang="0">
                <a:pos x="42" y="314"/>
              </a:cxn>
              <a:cxn ang="0">
                <a:pos x="48" y="318"/>
              </a:cxn>
              <a:cxn ang="0">
                <a:pos x="38" y="348"/>
              </a:cxn>
              <a:cxn ang="0">
                <a:pos x="44" y="340"/>
              </a:cxn>
              <a:cxn ang="0">
                <a:pos x="42" y="516"/>
              </a:cxn>
              <a:cxn ang="0">
                <a:pos x="50" y="346"/>
              </a:cxn>
              <a:cxn ang="0">
                <a:pos x="50" y="330"/>
              </a:cxn>
              <a:cxn ang="0">
                <a:pos x="48" y="322"/>
              </a:cxn>
              <a:cxn ang="0">
                <a:pos x="58" y="288"/>
              </a:cxn>
              <a:cxn ang="0">
                <a:pos x="52" y="304"/>
              </a:cxn>
              <a:cxn ang="0">
                <a:pos x="56" y="286"/>
              </a:cxn>
              <a:cxn ang="0">
                <a:pos x="110" y="112"/>
              </a:cxn>
              <a:cxn ang="0">
                <a:pos x="116" y="96"/>
              </a:cxn>
              <a:cxn ang="0">
                <a:pos x="120" y="88"/>
              </a:cxn>
              <a:cxn ang="0">
                <a:pos x="128" y="102"/>
              </a:cxn>
              <a:cxn ang="0">
                <a:pos x="130" y="104"/>
              </a:cxn>
              <a:cxn ang="0">
                <a:pos x="196" y="292"/>
              </a:cxn>
              <a:cxn ang="0">
                <a:pos x="198" y="286"/>
              </a:cxn>
            </a:cxnLst>
            <a:rect l="0" t="0" r="r" b="b"/>
            <a:pathLst>
              <a:path w="224" h="572">
                <a:moveTo>
                  <a:pt x="224" y="218"/>
                </a:moveTo>
                <a:lnTo>
                  <a:pt x="224" y="218"/>
                </a:lnTo>
                <a:lnTo>
                  <a:pt x="222" y="210"/>
                </a:lnTo>
                <a:lnTo>
                  <a:pt x="222" y="210"/>
                </a:lnTo>
                <a:lnTo>
                  <a:pt x="222" y="202"/>
                </a:lnTo>
                <a:lnTo>
                  <a:pt x="222" y="202"/>
                </a:lnTo>
                <a:lnTo>
                  <a:pt x="222" y="190"/>
                </a:lnTo>
                <a:lnTo>
                  <a:pt x="222" y="190"/>
                </a:lnTo>
                <a:lnTo>
                  <a:pt x="220" y="180"/>
                </a:lnTo>
                <a:lnTo>
                  <a:pt x="220" y="180"/>
                </a:lnTo>
                <a:lnTo>
                  <a:pt x="218" y="170"/>
                </a:lnTo>
                <a:lnTo>
                  <a:pt x="218" y="170"/>
                </a:lnTo>
                <a:lnTo>
                  <a:pt x="218" y="166"/>
                </a:lnTo>
                <a:lnTo>
                  <a:pt x="218" y="166"/>
                </a:lnTo>
                <a:lnTo>
                  <a:pt x="216" y="160"/>
                </a:lnTo>
                <a:lnTo>
                  <a:pt x="216" y="160"/>
                </a:lnTo>
                <a:lnTo>
                  <a:pt x="216" y="156"/>
                </a:lnTo>
                <a:lnTo>
                  <a:pt x="216" y="156"/>
                </a:lnTo>
                <a:lnTo>
                  <a:pt x="214" y="150"/>
                </a:lnTo>
                <a:lnTo>
                  <a:pt x="214" y="150"/>
                </a:lnTo>
                <a:lnTo>
                  <a:pt x="214" y="146"/>
                </a:lnTo>
                <a:lnTo>
                  <a:pt x="214" y="146"/>
                </a:lnTo>
                <a:lnTo>
                  <a:pt x="214" y="142"/>
                </a:lnTo>
                <a:lnTo>
                  <a:pt x="214" y="142"/>
                </a:lnTo>
                <a:lnTo>
                  <a:pt x="214" y="136"/>
                </a:lnTo>
                <a:lnTo>
                  <a:pt x="214" y="136"/>
                </a:lnTo>
                <a:lnTo>
                  <a:pt x="212" y="134"/>
                </a:lnTo>
                <a:lnTo>
                  <a:pt x="212" y="134"/>
                </a:lnTo>
                <a:lnTo>
                  <a:pt x="212" y="128"/>
                </a:lnTo>
                <a:lnTo>
                  <a:pt x="212" y="128"/>
                </a:lnTo>
                <a:lnTo>
                  <a:pt x="210" y="124"/>
                </a:lnTo>
                <a:lnTo>
                  <a:pt x="210" y="124"/>
                </a:lnTo>
                <a:lnTo>
                  <a:pt x="210" y="120"/>
                </a:lnTo>
                <a:lnTo>
                  <a:pt x="210" y="120"/>
                </a:lnTo>
                <a:lnTo>
                  <a:pt x="210" y="116"/>
                </a:lnTo>
                <a:lnTo>
                  <a:pt x="210" y="116"/>
                </a:lnTo>
                <a:lnTo>
                  <a:pt x="210" y="110"/>
                </a:lnTo>
                <a:lnTo>
                  <a:pt x="210" y="110"/>
                </a:lnTo>
                <a:lnTo>
                  <a:pt x="210" y="102"/>
                </a:lnTo>
                <a:lnTo>
                  <a:pt x="210" y="102"/>
                </a:lnTo>
                <a:lnTo>
                  <a:pt x="208" y="100"/>
                </a:lnTo>
                <a:lnTo>
                  <a:pt x="206" y="98"/>
                </a:lnTo>
                <a:lnTo>
                  <a:pt x="206" y="98"/>
                </a:lnTo>
                <a:lnTo>
                  <a:pt x="204" y="98"/>
                </a:lnTo>
                <a:lnTo>
                  <a:pt x="204" y="98"/>
                </a:lnTo>
                <a:lnTo>
                  <a:pt x="202" y="96"/>
                </a:lnTo>
                <a:lnTo>
                  <a:pt x="202" y="96"/>
                </a:lnTo>
                <a:lnTo>
                  <a:pt x="196" y="94"/>
                </a:lnTo>
                <a:lnTo>
                  <a:pt x="196" y="94"/>
                </a:lnTo>
                <a:lnTo>
                  <a:pt x="192" y="94"/>
                </a:lnTo>
                <a:lnTo>
                  <a:pt x="192" y="94"/>
                </a:lnTo>
                <a:lnTo>
                  <a:pt x="186" y="92"/>
                </a:lnTo>
                <a:lnTo>
                  <a:pt x="186" y="92"/>
                </a:lnTo>
                <a:lnTo>
                  <a:pt x="182" y="90"/>
                </a:lnTo>
                <a:lnTo>
                  <a:pt x="182" y="90"/>
                </a:lnTo>
                <a:lnTo>
                  <a:pt x="174" y="88"/>
                </a:lnTo>
                <a:lnTo>
                  <a:pt x="174" y="88"/>
                </a:lnTo>
                <a:lnTo>
                  <a:pt x="166" y="84"/>
                </a:lnTo>
                <a:lnTo>
                  <a:pt x="166" y="84"/>
                </a:lnTo>
                <a:lnTo>
                  <a:pt x="158" y="82"/>
                </a:lnTo>
                <a:lnTo>
                  <a:pt x="158" y="82"/>
                </a:lnTo>
                <a:lnTo>
                  <a:pt x="156" y="82"/>
                </a:lnTo>
                <a:lnTo>
                  <a:pt x="156" y="82"/>
                </a:lnTo>
                <a:lnTo>
                  <a:pt x="152" y="80"/>
                </a:lnTo>
                <a:lnTo>
                  <a:pt x="152" y="80"/>
                </a:lnTo>
                <a:lnTo>
                  <a:pt x="150" y="78"/>
                </a:lnTo>
                <a:lnTo>
                  <a:pt x="150" y="78"/>
                </a:lnTo>
                <a:lnTo>
                  <a:pt x="148" y="74"/>
                </a:lnTo>
                <a:lnTo>
                  <a:pt x="148" y="74"/>
                </a:lnTo>
                <a:lnTo>
                  <a:pt x="146" y="72"/>
                </a:lnTo>
                <a:lnTo>
                  <a:pt x="146" y="72"/>
                </a:lnTo>
                <a:lnTo>
                  <a:pt x="146" y="72"/>
                </a:lnTo>
                <a:lnTo>
                  <a:pt x="146" y="72"/>
                </a:lnTo>
                <a:lnTo>
                  <a:pt x="144" y="72"/>
                </a:lnTo>
                <a:lnTo>
                  <a:pt x="144" y="72"/>
                </a:lnTo>
                <a:lnTo>
                  <a:pt x="144" y="70"/>
                </a:lnTo>
                <a:lnTo>
                  <a:pt x="144" y="70"/>
                </a:lnTo>
                <a:lnTo>
                  <a:pt x="144" y="68"/>
                </a:lnTo>
                <a:lnTo>
                  <a:pt x="144" y="68"/>
                </a:lnTo>
                <a:lnTo>
                  <a:pt x="144" y="64"/>
                </a:lnTo>
                <a:lnTo>
                  <a:pt x="144" y="64"/>
                </a:lnTo>
                <a:lnTo>
                  <a:pt x="142" y="60"/>
                </a:lnTo>
                <a:lnTo>
                  <a:pt x="142" y="60"/>
                </a:lnTo>
                <a:lnTo>
                  <a:pt x="144" y="54"/>
                </a:lnTo>
                <a:lnTo>
                  <a:pt x="144" y="54"/>
                </a:lnTo>
                <a:lnTo>
                  <a:pt x="144" y="48"/>
                </a:lnTo>
                <a:lnTo>
                  <a:pt x="144" y="48"/>
                </a:lnTo>
                <a:lnTo>
                  <a:pt x="144" y="48"/>
                </a:lnTo>
                <a:lnTo>
                  <a:pt x="144" y="48"/>
                </a:lnTo>
                <a:lnTo>
                  <a:pt x="146" y="46"/>
                </a:lnTo>
                <a:lnTo>
                  <a:pt x="146" y="46"/>
                </a:lnTo>
                <a:lnTo>
                  <a:pt x="146" y="46"/>
                </a:lnTo>
                <a:lnTo>
                  <a:pt x="146" y="46"/>
                </a:lnTo>
                <a:lnTo>
                  <a:pt x="148" y="42"/>
                </a:lnTo>
                <a:lnTo>
                  <a:pt x="148" y="42"/>
                </a:lnTo>
                <a:lnTo>
                  <a:pt x="148" y="38"/>
                </a:lnTo>
                <a:lnTo>
                  <a:pt x="148" y="38"/>
                </a:lnTo>
                <a:lnTo>
                  <a:pt x="148" y="34"/>
                </a:lnTo>
                <a:lnTo>
                  <a:pt x="148" y="34"/>
                </a:lnTo>
                <a:lnTo>
                  <a:pt x="146" y="30"/>
                </a:lnTo>
                <a:lnTo>
                  <a:pt x="146" y="30"/>
                </a:lnTo>
                <a:lnTo>
                  <a:pt x="144" y="30"/>
                </a:lnTo>
                <a:lnTo>
                  <a:pt x="144" y="30"/>
                </a:lnTo>
                <a:lnTo>
                  <a:pt x="144" y="28"/>
                </a:lnTo>
                <a:lnTo>
                  <a:pt x="144" y="28"/>
                </a:lnTo>
                <a:lnTo>
                  <a:pt x="144" y="24"/>
                </a:lnTo>
                <a:lnTo>
                  <a:pt x="144" y="24"/>
                </a:lnTo>
                <a:lnTo>
                  <a:pt x="144" y="20"/>
                </a:lnTo>
                <a:lnTo>
                  <a:pt x="144" y="20"/>
                </a:lnTo>
                <a:lnTo>
                  <a:pt x="142" y="14"/>
                </a:lnTo>
                <a:lnTo>
                  <a:pt x="142" y="14"/>
                </a:lnTo>
                <a:lnTo>
                  <a:pt x="138" y="10"/>
                </a:lnTo>
                <a:lnTo>
                  <a:pt x="138" y="10"/>
                </a:lnTo>
                <a:lnTo>
                  <a:pt x="134" y="6"/>
                </a:lnTo>
                <a:lnTo>
                  <a:pt x="134" y="6"/>
                </a:lnTo>
                <a:lnTo>
                  <a:pt x="130" y="4"/>
                </a:lnTo>
                <a:lnTo>
                  <a:pt x="130" y="4"/>
                </a:lnTo>
                <a:lnTo>
                  <a:pt x="126" y="2"/>
                </a:lnTo>
                <a:lnTo>
                  <a:pt x="126" y="2"/>
                </a:lnTo>
                <a:lnTo>
                  <a:pt x="116" y="0"/>
                </a:lnTo>
                <a:lnTo>
                  <a:pt x="116" y="0"/>
                </a:lnTo>
                <a:lnTo>
                  <a:pt x="110" y="0"/>
                </a:lnTo>
                <a:lnTo>
                  <a:pt x="110" y="0"/>
                </a:lnTo>
                <a:lnTo>
                  <a:pt x="102" y="4"/>
                </a:lnTo>
                <a:lnTo>
                  <a:pt x="102" y="4"/>
                </a:lnTo>
                <a:lnTo>
                  <a:pt x="96" y="10"/>
                </a:lnTo>
                <a:lnTo>
                  <a:pt x="96" y="10"/>
                </a:lnTo>
                <a:lnTo>
                  <a:pt x="94" y="14"/>
                </a:lnTo>
                <a:lnTo>
                  <a:pt x="94" y="14"/>
                </a:lnTo>
                <a:lnTo>
                  <a:pt x="92" y="16"/>
                </a:lnTo>
                <a:lnTo>
                  <a:pt x="92" y="16"/>
                </a:lnTo>
                <a:lnTo>
                  <a:pt x="92" y="18"/>
                </a:lnTo>
                <a:lnTo>
                  <a:pt x="92" y="18"/>
                </a:lnTo>
                <a:lnTo>
                  <a:pt x="90" y="24"/>
                </a:lnTo>
                <a:lnTo>
                  <a:pt x="90" y="24"/>
                </a:lnTo>
                <a:lnTo>
                  <a:pt x="90" y="26"/>
                </a:lnTo>
                <a:lnTo>
                  <a:pt x="90" y="26"/>
                </a:lnTo>
                <a:lnTo>
                  <a:pt x="90" y="30"/>
                </a:lnTo>
                <a:lnTo>
                  <a:pt x="90" y="30"/>
                </a:lnTo>
                <a:lnTo>
                  <a:pt x="92" y="36"/>
                </a:lnTo>
                <a:lnTo>
                  <a:pt x="92" y="36"/>
                </a:lnTo>
                <a:lnTo>
                  <a:pt x="92" y="38"/>
                </a:lnTo>
                <a:lnTo>
                  <a:pt x="92" y="38"/>
                </a:lnTo>
                <a:lnTo>
                  <a:pt x="90" y="38"/>
                </a:lnTo>
                <a:lnTo>
                  <a:pt x="90" y="38"/>
                </a:lnTo>
                <a:lnTo>
                  <a:pt x="90" y="38"/>
                </a:lnTo>
                <a:lnTo>
                  <a:pt x="90" y="44"/>
                </a:lnTo>
                <a:lnTo>
                  <a:pt x="90" y="44"/>
                </a:lnTo>
                <a:lnTo>
                  <a:pt x="92" y="48"/>
                </a:lnTo>
                <a:lnTo>
                  <a:pt x="92" y="48"/>
                </a:lnTo>
                <a:lnTo>
                  <a:pt x="92" y="52"/>
                </a:lnTo>
                <a:lnTo>
                  <a:pt x="92" y="52"/>
                </a:lnTo>
                <a:lnTo>
                  <a:pt x="94" y="54"/>
                </a:lnTo>
                <a:lnTo>
                  <a:pt x="94" y="54"/>
                </a:lnTo>
                <a:lnTo>
                  <a:pt x="96" y="54"/>
                </a:lnTo>
                <a:lnTo>
                  <a:pt x="96" y="54"/>
                </a:lnTo>
                <a:lnTo>
                  <a:pt x="96" y="58"/>
                </a:lnTo>
                <a:lnTo>
                  <a:pt x="96" y="58"/>
                </a:lnTo>
                <a:lnTo>
                  <a:pt x="98" y="62"/>
                </a:lnTo>
                <a:lnTo>
                  <a:pt x="98" y="62"/>
                </a:lnTo>
                <a:lnTo>
                  <a:pt x="100" y="64"/>
                </a:lnTo>
                <a:lnTo>
                  <a:pt x="100" y="64"/>
                </a:lnTo>
                <a:lnTo>
                  <a:pt x="102" y="70"/>
                </a:lnTo>
                <a:lnTo>
                  <a:pt x="102" y="70"/>
                </a:lnTo>
                <a:lnTo>
                  <a:pt x="102" y="74"/>
                </a:lnTo>
                <a:lnTo>
                  <a:pt x="102" y="74"/>
                </a:lnTo>
                <a:lnTo>
                  <a:pt x="102" y="76"/>
                </a:lnTo>
                <a:lnTo>
                  <a:pt x="102" y="78"/>
                </a:lnTo>
                <a:lnTo>
                  <a:pt x="102" y="78"/>
                </a:lnTo>
                <a:lnTo>
                  <a:pt x="102" y="80"/>
                </a:lnTo>
                <a:lnTo>
                  <a:pt x="102" y="80"/>
                </a:lnTo>
                <a:lnTo>
                  <a:pt x="100" y="82"/>
                </a:lnTo>
                <a:lnTo>
                  <a:pt x="100" y="82"/>
                </a:lnTo>
                <a:lnTo>
                  <a:pt x="96" y="84"/>
                </a:lnTo>
                <a:lnTo>
                  <a:pt x="96" y="84"/>
                </a:lnTo>
                <a:lnTo>
                  <a:pt x="94" y="86"/>
                </a:lnTo>
                <a:lnTo>
                  <a:pt x="94" y="86"/>
                </a:lnTo>
                <a:lnTo>
                  <a:pt x="92" y="86"/>
                </a:lnTo>
                <a:lnTo>
                  <a:pt x="92" y="86"/>
                </a:lnTo>
                <a:lnTo>
                  <a:pt x="86" y="88"/>
                </a:lnTo>
                <a:lnTo>
                  <a:pt x="86" y="88"/>
                </a:lnTo>
                <a:lnTo>
                  <a:pt x="78" y="92"/>
                </a:lnTo>
                <a:lnTo>
                  <a:pt x="78" y="92"/>
                </a:lnTo>
                <a:lnTo>
                  <a:pt x="72" y="94"/>
                </a:lnTo>
                <a:lnTo>
                  <a:pt x="72" y="94"/>
                </a:lnTo>
                <a:lnTo>
                  <a:pt x="64" y="96"/>
                </a:lnTo>
                <a:lnTo>
                  <a:pt x="64" y="96"/>
                </a:lnTo>
                <a:lnTo>
                  <a:pt x="58" y="98"/>
                </a:lnTo>
                <a:lnTo>
                  <a:pt x="58" y="98"/>
                </a:lnTo>
                <a:lnTo>
                  <a:pt x="54" y="100"/>
                </a:lnTo>
                <a:lnTo>
                  <a:pt x="54" y="100"/>
                </a:lnTo>
                <a:lnTo>
                  <a:pt x="52" y="100"/>
                </a:lnTo>
                <a:lnTo>
                  <a:pt x="52" y="100"/>
                </a:lnTo>
                <a:lnTo>
                  <a:pt x="48" y="102"/>
                </a:lnTo>
                <a:lnTo>
                  <a:pt x="48" y="102"/>
                </a:lnTo>
                <a:lnTo>
                  <a:pt x="48" y="110"/>
                </a:lnTo>
                <a:lnTo>
                  <a:pt x="48" y="110"/>
                </a:lnTo>
                <a:lnTo>
                  <a:pt x="48" y="116"/>
                </a:lnTo>
                <a:lnTo>
                  <a:pt x="48" y="116"/>
                </a:lnTo>
                <a:lnTo>
                  <a:pt x="48" y="120"/>
                </a:lnTo>
                <a:lnTo>
                  <a:pt x="48" y="120"/>
                </a:lnTo>
                <a:lnTo>
                  <a:pt x="48" y="124"/>
                </a:lnTo>
                <a:lnTo>
                  <a:pt x="48" y="124"/>
                </a:lnTo>
                <a:lnTo>
                  <a:pt x="46" y="126"/>
                </a:lnTo>
                <a:lnTo>
                  <a:pt x="46" y="126"/>
                </a:lnTo>
                <a:lnTo>
                  <a:pt x="44" y="132"/>
                </a:lnTo>
                <a:lnTo>
                  <a:pt x="44" y="132"/>
                </a:lnTo>
                <a:lnTo>
                  <a:pt x="42" y="138"/>
                </a:lnTo>
                <a:lnTo>
                  <a:pt x="42" y="138"/>
                </a:lnTo>
                <a:lnTo>
                  <a:pt x="42" y="146"/>
                </a:lnTo>
                <a:lnTo>
                  <a:pt x="42" y="146"/>
                </a:lnTo>
                <a:lnTo>
                  <a:pt x="42" y="154"/>
                </a:lnTo>
                <a:lnTo>
                  <a:pt x="42" y="154"/>
                </a:lnTo>
                <a:lnTo>
                  <a:pt x="40" y="160"/>
                </a:lnTo>
                <a:lnTo>
                  <a:pt x="40" y="160"/>
                </a:lnTo>
                <a:lnTo>
                  <a:pt x="38" y="168"/>
                </a:lnTo>
                <a:lnTo>
                  <a:pt x="38" y="168"/>
                </a:lnTo>
                <a:lnTo>
                  <a:pt x="38" y="176"/>
                </a:lnTo>
                <a:lnTo>
                  <a:pt x="38" y="176"/>
                </a:lnTo>
                <a:lnTo>
                  <a:pt x="36" y="182"/>
                </a:lnTo>
                <a:lnTo>
                  <a:pt x="36" y="182"/>
                </a:lnTo>
                <a:lnTo>
                  <a:pt x="36" y="184"/>
                </a:lnTo>
                <a:lnTo>
                  <a:pt x="36" y="184"/>
                </a:lnTo>
                <a:lnTo>
                  <a:pt x="36" y="188"/>
                </a:lnTo>
                <a:lnTo>
                  <a:pt x="36" y="188"/>
                </a:lnTo>
                <a:lnTo>
                  <a:pt x="34" y="196"/>
                </a:lnTo>
                <a:lnTo>
                  <a:pt x="34" y="196"/>
                </a:lnTo>
                <a:lnTo>
                  <a:pt x="34" y="202"/>
                </a:lnTo>
                <a:lnTo>
                  <a:pt x="34" y="202"/>
                </a:lnTo>
                <a:lnTo>
                  <a:pt x="32" y="208"/>
                </a:lnTo>
                <a:lnTo>
                  <a:pt x="32" y="208"/>
                </a:lnTo>
                <a:lnTo>
                  <a:pt x="32" y="222"/>
                </a:lnTo>
                <a:lnTo>
                  <a:pt x="32" y="222"/>
                </a:lnTo>
                <a:lnTo>
                  <a:pt x="32" y="236"/>
                </a:lnTo>
                <a:lnTo>
                  <a:pt x="32" y="236"/>
                </a:lnTo>
                <a:lnTo>
                  <a:pt x="30" y="244"/>
                </a:lnTo>
                <a:lnTo>
                  <a:pt x="30" y="244"/>
                </a:lnTo>
                <a:lnTo>
                  <a:pt x="28" y="252"/>
                </a:lnTo>
                <a:lnTo>
                  <a:pt x="28" y="252"/>
                </a:lnTo>
                <a:lnTo>
                  <a:pt x="28" y="258"/>
                </a:lnTo>
                <a:lnTo>
                  <a:pt x="28" y="258"/>
                </a:lnTo>
                <a:lnTo>
                  <a:pt x="28" y="264"/>
                </a:lnTo>
                <a:lnTo>
                  <a:pt x="28" y="264"/>
                </a:lnTo>
                <a:lnTo>
                  <a:pt x="28" y="272"/>
                </a:lnTo>
                <a:lnTo>
                  <a:pt x="28" y="272"/>
                </a:lnTo>
                <a:lnTo>
                  <a:pt x="28" y="280"/>
                </a:lnTo>
                <a:lnTo>
                  <a:pt x="28" y="280"/>
                </a:lnTo>
                <a:lnTo>
                  <a:pt x="28" y="286"/>
                </a:lnTo>
                <a:lnTo>
                  <a:pt x="28" y="286"/>
                </a:lnTo>
                <a:lnTo>
                  <a:pt x="28" y="288"/>
                </a:lnTo>
                <a:lnTo>
                  <a:pt x="28" y="288"/>
                </a:lnTo>
                <a:lnTo>
                  <a:pt x="28" y="288"/>
                </a:lnTo>
                <a:lnTo>
                  <a:pt x="30" y="288"/>
                </a:lnTo>
                <a:lnTo>
                  <a:pt x="30" y="288"/>
                </a:lnTo>
                <a:lnTo>
                  <a:pt x="32" y="288"/>
                </a:lnTo>
                <a:lnTo>
                  <a:pt x="32" y="288"/>
                </a:lnTo>
                <a:lnTo>
                  <a:pt x="32" y="292"/>
                </a:lnTo>
                <a:lnTo>
                  <a:pt x="32" y="292"/>
                </a:lnTo>
                <a:lnTo>
                  <a:pt x="32" y="294"/>
                </a:lnTo>
                <a:lnTo>
                  <a:pt x="32" y="294"/>
                </a:lnTo>
                <a:lnTo>
                  <a:pt x="32" y="294"/>
                </a:lnTo>
                <a:lnTo>
                  <a:pt x="32" y="294"/>
                </a:lnTo>
                <a:lnTo>
                  <a:pt x="32" y="300"/>
                </a:lnTo>
                <a:lnTo>
                  <a:pt x="32" y="300"/>
                </a:lnTo>
                <a:lnTo>
                  <a:pt x="32" y="302"/>
                </a:lnTo>
                <a:lnTo>
                  <a:pt x="32" y="302"/>
                </a:lnTo>
                <a:lnTo>
                  <a:pt x="30" y="306"/>
                </a:lnTo>
                <a:lnTo>
                  <a:pt x="30" y="306"/>
                </a:lnTo>
                <a:lnTo>
                  <a:pt x="30" y="308"/>
                </a:lnTo>
                <a:lnTo>
                  <a:pt x="30" y="308"/>
                </a:lnTo>
                <a:lnTo>
                  <a:pt x="30" y="310"/>
                </a:lnTo>
                <a:lnTo>
                  <a:pt x="30" y="310"/>
                </a:lnTo>
                <a:lnTo>
                  <a:pt x="30" y="312"/>
                </a:lnTo>
                <a:lnTo>
                  <a:pt x="30" y="312"/>
                </a:lnTo>
                <a:lnTo>
                  <a:pt x="32" y="314"/>
                </a:lnTo>
                <a:lnTo>
                  <a:pt x="32" y="314"/>
                </a:lnTo>
                <a:lnTo>
                  <a:pt x="32" y="316"/>
                </a:lnTo>
                <a:lnTo>
                  <a:pt x="32" y="316"/>
                </a:lnTo>
                <a:lnTo>
                  <a:pt x="32" y="320"/>
                </a:lnTo>
                <a:lnTo>
                  <a:pt x="32" y="320"/>
                </a:lnTo>
                <a:lnTo>
                  <a:pt x="32" y="324"/>
                </a:lnTo>
                <a:lnTo>
                  <a:pt x="32" y="324"/>
                </a:lnTo>
                <a:lnTo>
                  <a:pt x="32" y="324"/>
                </a:lnTo>
                <a:lnTo>
                  <a:pt x="32" y="324"/>
                </a:lnTo>
                <a:lnTo>
                  <a:pt x="32" y="326"/>
                </a:lnTo>
                <a:lnTo>
                  <a:pt x="32" y="326"/>
                </a:lnTo>
                <a:lnTo>
                  <a:pt x="34" y="328"/>
                </a:lnTo>
                <a:lnTo>
                  <a:pt x="34" y="328"/>
                </a:lnTo>
                <a:lnTo>
                  <a:pt x="34" y="328"/>
                </a:lnTo>
                <a:lnTo>
                  <a:pt x="34" y="328"/>
                </a:lnTo>
                <a:lnTo>
                  <a:pt x="32" y="332"/>
                </a:lnTo>
                <a:lnTo>
                  <a:pt x="32" y="332"/>
                </a:lnTo>
                <a:lnTo>
                  <a:pt x="32" y="334"/>
                </a:lnTo>
                <a:lnTo>
                  <a:pt x="32" y="334"/>
                </a:lnTo>
                <a:lnTo>
                  <a:pt x="30" y="338"/>
                </a:lnTo>
                <a:lnTo>
                  <a:pt x="30" y="338"/>
                </a:lnTo>
                <a:lnTo>
                  <a:pt x="26" y="344"/>
                </a:lnTo>
                <a:lnTo>
                  <a:pt x="26" y="344"/>
                </a:lnTo>
                <a:lnTo>
                  <a:pt x="24" y="352"/>
                </a:lnTo>
                <a:lnTo>
                  <a:pt x="24" y="352"/>
                </a:lnTo>
                <a:lnTo>
                  <a:pt x="24" y="358"/>
                </a:lnTo>
                <a:lnTo>
                  <a:pt x="24" y="358"/>
                </a:lnTo>
                <a:lnTo>
                  <a:pt x="24" y="358"/>
                </a:lnTo>
                <a:lnTo>
                  <a:pt x="24" y="358"/>
                </a:lnTo>
                <a:lnTo>
                  <a:pt x="20" y="356"/>
                </a:lnTo>
                <a:lnTo>
                  <a:pt x="20" y="356"/>
                </a:lnTo>
                <a:lnTo>
                  <a:pt x="20" y="356"/>
                </a:lnTo>
                <a:lnTo>
                  <a:pt x="20" y="356"/>
                </a:lnTo>
                <a:lnTo>
                  <a:pt x="20" y="358"/>
                </a:lnTo>
                <a:lnTo>
                  <a:pt x="20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8" y="358"/>
                </a:lnTo>
                <a:lnTo>
                  <a:pt x="16" y="358"/>
                </a:lnTo>
                <a:lnTo>
                  <a:pt x="16" y="358"/>
                </a:lnTo>
                <a:lnTo>
                  <a:pt x="16" y="360"/>
                </a:lnTo>
                <a:lnTo>
                  <a:pt x="16" y="360"/>
                </a:lnTo>
                <a:lnTo>
                  <a:pt x="14" y="362"/>
                </a:lnTo>
                <a:lnTo>
                  <a:pt x="14" y="362"/>
                </a:lnTo>
                <a:lnTo>
                  <a:pt x="14" y="362"/>
                </a:lnTo>
                <a:lnTo>
                  <a:pt x="14" y="362"/>
                </a:lnTo>
                <a:lnTo>
                  <a:pt x="12" y="366"/>
                </a:lnTo>
                <a:lnTo>
                  <a:pt x="12" y="366"/>
                </a:lnTo>
                <a:lnTo>
                  <a:pt x="12" y="368"/>
                </a:lnTo>
                <a:lnTo>
                  <a:pt x="12" y="368"/>
                </a:lnTo>
                <a:lnTo>
                  <a:pt x="10" y="372"/>
                </a:lnTo>
                <a:lnTo>
                  <a:pt x="10" y="372"/>
                </a:lnTo>
                <a:lnTo>
                  <a:pt x="10" y="372"/>
                </a:lnTo>
                <a:lnTo>
                  <a:pt x="10" y="372"/>
                </a:lnTo>
                <a:lnTo>
                  <a:pt x="8" y="374"/>
                </a:lnTo>
                <a:lnTo>
                  <a:pt x="8" y="374"/>
                </a:lnTo>
                <a:lnTo>
                  <a:pt x="8" y="376"/>
                </a:lnTo>
                <a:lnTo>
                  <a:pt x="8" y="376"/>
                </a:lnTo>
                <a:lnTo>
                  <a:pt x="6" y="382"/>
                </a:lnTo>
                <a:lnTo>
                  <a:pt x="6" y="382"/>
                </a:lnTo>
                <a:lnTo>
                  <a:pt x="6" y="384"/>
                </a:lnTo>
                <a:lnTo>
                  <a:pt x="6" y="384"/>
                </a:lnTo>
                <a:lnTo>
                  <a:pt x="6" y="386"/>
                </a:lnTo>
                <a:lnTo>
                  <a:pt x="6" y="386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88"/>
                </a:lnTo>
                <a:lnTo>
                  <a:pt x="4" y="394"/>
                </a:lnTo>
                <a:lnTo>
                  <a:pt x="4" y="394"/>
                </a:lnTo>
                <a:lnTo>
                  <a:pt x="0" y="406"/>
                </a:lnTo>
                <a:lnTo>
                  <a:pt x="0" y="406"/>
                </a:lnTo>
                <a:lnTo>
                  <a:pt x="0" y="416"/>
                </a:lnTo>
                <a:lnTo>
                  <a:pt x="0" y="416"/>
                </a:lnTo>
                <a:lnTo>
                  <a:pt x="0" y="430"/>
                </a:lnTo>
                <a:lnTo>
                  <a:pt x="0" y="430"/>
                </a:lnTo>
                <a:lnTo>
                  <a:pt x="0" y="436"/>
                </a:lnTo>
                <a:lnTo>
                  <a:pt x="0" y="436"/>
                </a:lnTo>
                <a:lnTo>
                  <a:pt x="2" y="444"/>
                </a:lnTo>
                <a:lnTo>
                  <a:pt x="2" y="444"/>
                </a:lnTo>
                <a:lnTo>
                  <a:pt x="4" y="448"/>
                </a:lnTo>
                <a:lnTo>
                  <a:pt x="4" y="448"/>
                </a:lnTo>
                <a:lnTo>
                  <a:pt x="6" y="448"/>
                </a:lnTo>
                <a:lnTo>
                  <a:pt x="6" y="448"/>
                </a:lnTo>
                <a:lnTo>
                  <a:pt x="6" y="450"/>
                </a:lnTo>
                <a:lnTo>
                  <a:pt x="6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10" y="452"/>
                </a:lnTo>
                <a:lnTo>
                  <a:pt x="10" y="452"/>
                </a:lnTo>
                <a:lnTo>
                  <a:pt x="10" y="452"/>
                </a:lnTo>
                <a:lnTo>
                  <a:pt x="10" y="452"/>
                </a:lnTo>
                <a:lnTo>
                  <a:pt x="12" y="452"/>
                </a:lnTo>
                <a:lnTo>
                  <a:pt x="12" y="452"/>
                </a:lnTo>
                <a:lnTo>
                  <a:pt x="12" y="452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0" y="452"/>
                </a:lnTo>
                <a:lnTo>
                  <a:pt x="20" y="452"/>
                </a:lnTo>
                <a:lnTo>
                  <a:pt x="22" y="452"/>
                </a:lnTo>
                <a:lnTo>
                  <a:pt x="22" y="452"/>
                </a:lnTo>
                <a:lnTo>
                  <a:pt x="22" y="454"/>
                </a:lnTo>
                <a:lnTo>
                  <a:pt x="22" y="454"/>
                </a:lnTo>
                <a:lnTo>
                  <a:pt x="22" y="454"/>
                </a:lnTo>
                <a:lnTo>
                  <a:pt x="22" y="454"/>
                </a:lnTo>
                <a:lnTo>
                  <a:pt x="26" y="454"/>
                </a:lnTo>
                <a:lnTo>
                  <a:pt x="26" y="454"/>
                </a:lnTo>
                <a:lnTo>
                  <a:pt x="30" y="456"/>
                </a:lnTo>
                <a:lnTo>
                  <a:pt x="30" y="456"/>
                </a:lnTo>
                <a:lnTo>
                  <a:pt x="32" y="456"/>
                </a:lnTo>
                <a:lnTo>
                  <a:pt x="32" y="458"/>
                </a:lnTo>
                <a:lnTo>
                  <a:pt x="32" y="458"/>
                </a:lnTo>
                <a:lnTo>
                  <a:pt x="32" y="460"/>
                </a:lnTo>
                <a:lnTo>
                  <a:pt x="32" y="460"/>
                </a:lnTo>
                <a:lnTo>
                  <a:pt x="32" y="460"/>
                </a:lnTo>
                <a:lnTo>
                  <a:pt x="32" y="460"/>
                </a:lnTo>
                <a:lnTo>
                  <a:pt x="32" y="462"/>
                </a:lnTo>
                <a:lnTo>
                  <a:pt x="32" y="462"/>
                </a:lnTo>
                <a:lnTo>
                  <a:pt x="32" y="462"/>
                </a:lnTo>
                <a:lnTo>
                  <a:pt x="32" y="462"/>
                </a:lnTo>
                <a:lnTo>
                  <a:pt x="32" y="466"/>
                </a:lnTo>
                <a:lnTo>
                  <a:pt x="32" y="466"/>
                </a:lnTo>
                <a:lnTo>
                  <a:pt x="32" y="466"/>
                </a:lnTo>
                <a:lnTo>
                  <a:pt x="32" y="466"/>
                </a:lnTo>
                <a:lnTo>
                  <a:pt x="32" y="468"/>
                </a:lnTo>
                <a:lnTo>
                  <a:pt x="32" y="468"/>
                </a:lnTo>
                <a:lnTo>
                  <a:pt x="34" y="472"/>
                </a:lnTo>
                <a:lnTo>
                  <a:pt x="34" y="472"/>
                </a:lnTo>
                <a:lnTo>
                  <a:pt x="34" y="476"/>
                </a:lnTo>
                <a:lnTo>
                  <a:pt x="34" y="476"/>
                </a:lnTo>
                <a:lnTo>
                  <a:pt x="36" y="482"/>
                </a:lnTo>
                <a:lnTo>
                  <a:pt x="36" y="482"/>
                </a:lnTo>
                <a:lnTo>
                  <a:pt x="36" y="488"/>
                </a:lnTo>
                <a:lnTo>
                  <a:pt x="36" y="488"/>
                </a:lnTo>
                <a:lnTo>
                  <a:pt x="36" y="490"/>
                </a:lnTo>
                <a:lnTo>
                  <a:pt x="36" y="490"/>
                </a:lnTo>
                <a:lnTo>
                  <a:pt x="36" y="492"/>
                </a:lnTo>
                <a:lnTo>
                  <a:pt x="36" y="492"/>
                </a:lnTo>
                <a:lnTo>
                  <a:pt x="36" y="494"/>
                </a:lnTo>
                <a:lnTo>
                  <a:pt x="36" y="494"/>
                </a:lnTo>
                <a:lnTo>
                  <a:pt x="36" y="496"/>
                </a:lnTo>
                <a:lnTo>
                  <a:pt x="36" y="496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498"/>
                </a:lnTo>
                <a:lnTo>
                  <a:pt x="38" y="500"/>
                </a:lnTo>
                <a:lnTo>
                  <a:pt x="38" y="500"/>
                </a:lnTo>
                <a:lnTo>
                  <a:pt x="38" y="502"/>
                </a:lnTo>
                <a:lnTo>
                  <a:pt x="38" y="502"/>
                </a:lnTo>
                <a:lnTo>
                  <a:pt x="38" y="504"/>
                </a:lnTo>
                <a:lnTo>
                  <a:pt x="38" y="504"/>
                </a:lnTo>
                <a:lnTo>
                  <a:pt x="36" y="508"/>
                </a:lnTo>
                <a:lnTo>
                  <a:pt x="36" y="508"/>
                </a:lnTo>
                <a:lnTo>
                  <a:pt x="36" y="508"/>
                </a:lnTo>
                <a:lnTo>
                  <a:pt x="36" y="508"/>
                </a:lnTo>
                <a:lnTo>
                  <a:pt x="34" y="510"/>
                </a:lnTo>
                <a:lnTo>
                  <a:pt x="34" y="510"/>
                </a:lnTo>
                <a:lnTo>
                  <a:pt x="28" y="518"/>
                </a:lnTo>
                <a:lnTo>
                  <a:pt x="28" y="518"/>
                </a:lnTo>
                <a:lnTo>
                  <a:pt x="24" y="524"/>
                </a:lnTo>
                <a:lnTo>
                  <a:pt x="24" y="524"/>
                </a:lnTo>
                <a:lnTo>
                  <a:pt x="24" y="526"/>
                </a:lnTo>
                <a:lnTo>
                  <a:pt x="26" y="528"/>
                </a:lnTo>
                <a:lnTo>
                  <a:pt x="26" y="528"/>
                </a:lnTo>
                <a:lnTo>
                  <a:pt x="30" y="526"/>
                </a:lnTo>
                <a:lnTo>
                  <a:pt x="30" y="526"/>
                </a:lnTo>
                <a:lnTo>
                  <a:pt x="34" y="526"/>
                </a:lnTo>
                <a:lnTo>
                  <a:pt x="34" y="526"/>
                </a:lnTo>
                <a:lnTo>
                  <a:pt x="36" y="524"/>
                </a:lnTo>
                <a:lnTo>
                  <a:pt x="36" y="524"/>
                </a:lnTo>
                <a:lnTo>
                  <a:pt x="40" y="524"/>
                </a:lnTo>
                <a:lnTo>
                  <a:pt x="40" y="524"/>
                </a:lnTo>
                <a:lnTo>
                  <a:pt x="44" y="522"/>
                </a:lnTo>
                <a:lnTo>
                  <a:pt x="44" y="522"/>
                </a:lnTo>
                <a:lnTo>
                  <a:pt x="46" y="522"/>
                </a:lnTo>
                <a:lnTo>
                  <a:pt x="46" y="522"/>
                </a:lnTo>
                <a:lnTo>
                  <a:pt x="46" y="524"/>
                </a:lnTo>
                <a:lnTo>
                  <a:pt x="46" y="524"/>
                </a:lnTo>
                <a:lnTo>
                  <a:pt x="46" y="526"/>
                </a:lnTo>
                <a:lnTo>
                  <a:pt x="46" y="526"/>
                </a:lnTo>
                <a:lnTo>
                  <a:pt x="44" y="526"/>
                </a:lnTo>
                <a:lnTo>
                  <a:pt x="44" y="526"/>
                </a:lnTo>
                <a:lnTo>
                  <a:pt x="38" y="528"/>
                </a:lnTo>
                <a:lnTo>
                  <a:pt x="38" y="528"/>
                </a:lnTo>
                <a:lnTo>
                  <a:pt x="36" y="532"/>
                </a:lnTo>
                <a:lnTo>
                  <a:pt x="36" y="532"/>
                </a:lnTo>
                <a:lnTo>
                  <a:pt x="36" y="534"/>
                </a:lnTo>
                <a:lnTo>
                  <a:pt x="36" y="534"/>
                </a:lnTo>
                <a:lnTo>
                  <a:pt x="36" y="536"/>
                </a:lnTo>
                <a:lnTo>
                  <a:pt x="36" y="536"/>
                </a:lnTo>
                <a:lnTo>
                  <a:pt x="34" y="536"/>
                </a:lnTo>
                <a:lnTo>
                  <a:pt x="34" y="536"/>
                </a:lnTo>
                <a:lnTo>
                  <a:pt x="34" y="540"/>
                </a:lnTo>
                <a:lnTo>
                  <a:pt x="34" y="540"/>
                </a:lnTo>
                <a:lnTo>
                  <a:pt x="32" y="542"/>
                </a:lnTo>
                <a:lnTo>
                  <a:pt x="32" y="542"/>
                </a:lnTo>
                <a:lnTo>
                  <a:pt x="32" y="546"/>
                </a:lnTo>
                <a:lnTo>
                  <a:pt x="32" y="546"/>
                </a:lnTo>
                <a:lnTo>
                  <a:pt x="32" y="548"/>
                </a:lnTo>
                <a:lnTo>
                  <a:pt x="32" y="548"/>
                </a:lnTo>
                <a:lnTo>
                  <a:pt x="32" y="548"/>
                </a:lnTo>
                <a:lnTo>
                  <a:pt x="32" y="548"/>
                </a:lnTo>
                <a:lnTo>
                  <a:pt x="30" y="550"/>
                </a:lnTo>
                <a:lnTo>
                  <a:pt x="30" y="550"/>
                </a:lnTo>
                <a:lnTo>
                  <a:pt x="28" y="550"/>
                </a:lnTo>
                <a:lnTo>
                  <a:pt x="28" y="550"/>
                </a:lnTo>
                <a:lnTo>
                  <a:pt x="30" y="550"/>
                </a:lnTo>
                <a:lnTo>
                  <a:pt x="30" y="550"/>
                </a:lnTo>
                <a:lnTo>
                  <a:pt x="28" y="552"/>
                </a:lnTo>
                <a:lnTo>
                  <a:pt x="28" y="552"/>
                </a:lnTo>
                <a:lnTo>
                  <a:pt x="26" y="554"/>
                </a:lnTo>
                <a:lnTo>
                  <a:pt x="26" y="554"/>
                </a:lnTo>
                <a:lnTo>
                  <a:pt x="24" y="556"/>
                </a:lnTo>
                <a:lnTo>
                  <a:pt x="24" y="556"/>
                </a:lnTo>
                <a:lnTo>
                  <a:pt x="22" y="556"/>
                </a:lnTo>
                <a:lnTo>
                  <a:pt x="22" y="556"/>
                </a:lnTo>
                <a:lnTo>
                  <a:pt x="20" y="556"/>
                </a:lnTo>
                <a:lnTo>
                  <a:pt x="20" y="556"/>
                </a:lnTo>
                <a:lnTo>
                  <a:pt x="18" y="558"/>
                </a:lnTo>
                <a:lnTo>
                  <a:pt x="18" y="558"/>
                </a:lnTo>
                <a:lnTo>
                  <a:pt x="16" y="558"/>
                </a:lnTo>
                <a:lnTo>
                  <a:pt x="16" y="558"/>
                </a:lnTo>
                <a:lnTo>
                  <a:pt x="14" y="560"/>
                </a:lnTo>
                <a:lnTo>
                  <a:pt x="14" y="560"/>
                </a:lnTo>
                <a:lnTo>
                  <a:pt x="10" y="562"/>
                </a:lnTo>
                <a:lnTo>
                  <a:pt x="10" y="562"/>
                </a:lnTo>
                <a:lnTo>
                  <a:pt x="8" y="566"/>
                </a:lnTo>
                <a:lnTo>
                  <a:pt x="8" y="566"/>
                </a:lnTo>
                <a:lnTo>
                  <a:pt x="10" y="566"/>
                </a:lnTo>
                <a:lnTo>
                  <a:pt x="10" y="566"/>
                </a:lnTo>
                <a:lnTo>
                  <a:pt x="8" y="566"/>
                </a:lnTo>
                <a:lnTo>
                  <a:pt x="8" y="566"/>
                </a:lnTo>
                <a:lnTo>
                  <a:pt x="8" y="568"/>
                </a:lnTo>
                <a:lnTo>
                  <a:pt x="8" y="568"/>
                </a:lnTo>
                <a:lnTo>
                  <a:pt x="10" y="568"/>
                </a:lnTo>
                <a:lnTo>
                  <a:pt x="10" y="568"/>
                </a:lnTo>
                <a:lnTo>
                  <a:pt x="18" y="570"/>
                </a:lnTo>
                <a:lnTo>
                  <a:pt x="18" y="570"/>
                </a:lnTo>
                <a:lnTo>
                  <a:pt x="36" y="570"/>
                </a:lnTo>
                <a:lnTo>
                  <a:pt x="36" y="570"/>
                </a:lnTo>
                <a:lnTo>
                  <a:pt x="44" y="568"/>
                </a:lnTo>
                <a:lnTo>
                  <a:pt x="44" y="568"/>
                </a:lnTo>
                <a:lnTo>
                  <a:pt x="48" y="566"/>
                </a:lnTo>
                <a:lnTo>
                  <a:pt x="48" y="566"/>
                </a:lnTo>
                <a:lnTo>
                  <a:pt x="50" y="564"/>
                </a:lnTo>
                <a:lnTo>
                  <a:pt x="50" y="564"/>
                </a:lnTo>
                <a:lnTo>
                  <a:pt x="50" y="564"/>
                </a:lnTo>
                <a:lnTo>
                  <a:pt x="50" y="564"/>
                </a:lnTo>
                <a:lnTo>
                  <a:pt x="58" y="564"/>
                </a:lnTo>
                <a:lnTo>
                  <a:pt x="58" y="564"/>
                </a:lnTo>
                <a:lnTo>
                  <a:pt x="64" y="564"/>
                </a:lnTo>
                <a:lnTo>
                  <a:pt x="64" y="564"/>
                </a:lnTo>
                <a:lnTo>
                  <a:pt x="74" y="562"/>
                </a:lnTo>
                <a:lnTo>
                  <a:pt x="74" y="562"/>
                </a:lnTo>
                <a:lnTo>
                  <a:pt x="76" y="560"/>
                </a:lnTo>
                <a:lnTo>
                  <a:pt x="76" y="560"/>
                </a:lnTo>
                <a:lnTo>
                  <a:pt x="76" y="560"/>
                </a:lnTo>
                <a:lnTo>
                  <a:pt x="76" y="560"/>
                </a:lnTo>
                <a:lnTo>
                  <a:pt x="78" y="558"/>
                </a:lnTo>
                <a:lnTo>
                  <a:pt x="78" y="558"/>
                </a:lnTo>
                <a:lnTo>
                  <a:pt x="78" y="554"/>
                </a:lnTo>
                <a:lnTo>
                  <a:pt x="78" y="554"/>
                </a:lnTo>
                <a:lnTo>
                  <a:pt x="78" y="550"/>
                </a:lnTo>
                <a:lnTo>
                  <a:pt x="78" y="550"/>
                </a:lnTo>
                <a:lnTo>
                  <a:pt x="78" y="548"/>
                </a:lnTo>
                <a:lnTo>
                  <a:pt x="78" y="548"/>
                </a:lnTo>
                <a:lnTo>
                  <a:pt x="78" y="548"/>
                </a:lnTo>
                <a:lnTo>
                  <a:pt x="78" y="548"/>
                </a:lnTo>
                <a:lnTo>
                  <a:pt x="78" y="546"/>
                </a:lnTo>
                <a:lnTo>
                  <a:pt x="78" y="546"/>
                </a:lnTo>
                <a:lnTo>
                  <a:pt x="80" y="538"/>
                </a:lnTo>
                <a:lnTo>
                  <a:pt x="80" y="538"/>
                </a:lnTo>
                <a:lnTo>
                  <a:pt x="78" y="534"/>
                </a:lnTo>
                <a:lnTo>
                  <a:pt x="78" y="534"/>
                </a:lnTo>
                <a:lnTo>
                  <a:pt x="80" y="532"/>
                </a:lnTo>
                <a:lnTo>
                  <a:pt x="80" y="532"/>
                </a:lnTo>
                <a:lnTo>
                  <a:pt x="82" y="528"/>
                </a:lnTo>
                <a:lnTo>
                  <a:pt x="82" y="528"/>
                </a:lnTo>
                <a:lnTo>
                  <a:pt x="90" y="514"/>
                </a:lnTo>
                <a:lnTo>
                  <a:pt x="90" y="514"/>
                </a:lnTo>
                <a:lnTo>
                  <a:pt x="92" y="508"/>
                </a:lnTo>
                <a:lnTo>
                  <a:pt x="92" y="508"/>
                </a:lnTo>
                <a:lnTo>
                  <a:pt x="94" y="506"/>
                </a:lnTo>
                <a:lnTo>
                  <a:pt x="94" y="506"/>
                </a:lnTo>
                <a:lnTo>
                  <a:pt x="94" y="502"/>
                </a:lnTo>
                <a:lnTo>
                  <a:pt x="94" y="502"/>
                </a:lnTo>
                <a:lnTo>
                  <a:pt x="98" y="484"/>
                </a:lnTo>
                <a:lnTo>
                  <a:pt x="98" y="484"/>
                </a:lnTo>
                <a:lnTo>
                  <a:pt x="100" y="472"/>
                </a:lnTo>
                <a:lnTo>
                  <a:pt x="100" y="472"/>
                </a:lnTo>
                <a:lnTo>
                  <a:pt x="102" y="462"/>
                </a:lnTo>
                <a:lnTo>
                  <a:pt x="102" y="462"/>
                </a:lnTo>
                <a:lnTo>
                  <a:pt x="106" y="442"/>
                </a:lnTo>
                <a:lnTo>
                  <a:pt x="106" y="442"/>
                </a:lnTo>
                <a:lnTo>
                  <a:pt x="110" y="414"/>
                </a:lnTo>
                <a:lnTo>
                  <a:pt x="110" y="414"/>
                </a:lnTo>
                <a:lnTo>
                  <a:pt x="114" y="388"/>
                </a:lnTo>
                <a:lnTo>
                  <a:pt x="114" y="388"/>
                </a:lnTo>
                <a:lnTo>
                  <a:pt x="116" y="376"/>
                </a:lnTo>
                <a:lnTo>
                  <a:pt x="116" y="376"/>
                </a:lnTo>
                <a:lnTo>
                  <a:pt x="118" y="374"/>
                </a:lnTo>
                <a:lnTo>
                  <a:pt x="118" y="374"/>
                </a:lnTo>
                <a:lnTo>
                  <a:pt x="118" y="376"/>
                </a:lnTo>
                <a:lnTo>
                  <a:pt x="118" y="376"/>
                </a:lnTo>
                <a:lnTo>
                  <a:pt x="120" y="382"/>
                </a:lnTo>
                <a:lnTo>
                  <a:pt x="120" y="382"/>
                </a:lnTo>
                <a:lnTo>
                  <a:pt x="122" y="390"/>
                </a:lnTo>
                <a:lnTo>
                  <a:pt x="122" y="390"/>
                </a:lnTo>
                <a:lnTo>
                  <a:pt x="122" y="392"/>
                </a:lnTo>
                <a:lnTo>
                  <a:pt x="122" y="392"/>
                </a:lnTo>
                <a:lnTo>
                  <a:pt x="124" y="396"/>
                </a:lnTo>
                <a:lnTo>
                  <a:pt x="124" y="396"/>
                </a:lnTo>
                <a:lnTo>
                  <a:pt x="126" y="404"/>
                </a:lnTo>
                <a:lnTo>
                  <a:pt x="126" y="404"/>
                </a:lnTo>
                <a:lnTo>
                  <a:pt x="126" y="408"/>
                </a:lnTo>
                <a:lnTo>
                  <a:pt x="126" y="408"/>
                </a:lnTo>
                <a:lnTo>
                  <a:pt x="128" y="414"/>
                </a:lnTo>
                <a:lnTo>
                  <a:pt x="128" y="414"/>
                </a:lnTo>
                <a:lnTo>
                  <a:pt x="128" y="418"/>
                </a:lnTo>
                <a:lnTo>
                  <a:pt x="128" y="418"/>
                </a:lnTo>
                <a:lnTo>
                  <a:pt x="128" y="426"/>
                </a:lnTo>
                <a:lnTo>
                  <a:pt x="128" y="426"/>
                </a:lnTo>
                <a:lnTo>
                  <a:pt x="128" y="432"/>
                </a:lnTo>
                <a:lnTo>
                  <a:pt x="128" y="432"/>
                </a:lnTo>
                <a:lnTo>
                  <a:pt x="128" y="438"/>
                </a:lnTo>
                <a:lnTo>
                  <a:pt x="128" y="438"/>
                </a:lnTo>
                <a:lnTo>
                  <a:pt x="128" y="446"/>
                </a:lnTo>
                <a:lnTo>
                  <a:pt x="128" y="446"/>
                </a:lnTo>
                <a:lnTo>
                  <a:pt x="128" y="456"/>
                </a:lnTo>
                <a:lnTo>
                  <a:pt x="128" y="456"/>
                </a:lnTo>
                <a:lnTo>
                  <a:pt x="128" y="464"/>
                </a:lnTo>
                <a:lnTo>
                  <a:pt x="128" y="464"/>
                </a:lnTo>
                <a:lnTo>
                  <a:pt x="128" y="470"/>
                </a:lnTo>
                <a:lnTo>
                  <a:pt x="128" y="470"/>
                </a:lnTo>
                <a:lnTo>
                  <a:pt x="128" y="476"/>
                </a:lnTo>
                <a:lnTo>
                  <a:pt x="128" y="476"/>
                </a:lnTo>
                <a:lnTo>
                  <a:pt x="128" y="484"/>
                </a:lnTo>
                <a:lnTo>
                  <a:pt x="128" y="484"/>
                </a:lnTo>
                <a:lnTo>
                  <a:pt x="130" y="490"/>
                </a:lnTo>
                <a:lnTo>
                  <a:pt x="130" y="490"/>
                </a:lnTo>
                <a:lnTo>
                  <a:pt x="130" y="492"/>
                </a:lnTo>
                <a:lnTo>
                  <a:pt x="130" y="492"/>
                </a:lnTo>
                <a:lnTo>
                  <a:pt x="128" y="498"/>
                </a:lnTo>
                <a:lnTo>
                  <a:pt x="128" y="498"/>
                </a:lnTo>
                <a:lnTo>
                  <a:pt x="126" y="504"/>
                </a:lnTo>
                <a:lnTo>
                  <a:pt x="126" y="504"/>
                </a:lnTo>
                <a:lnTo>
                  <a:pt x="124" y="514"/>
                </a:lnTo>
                <a:lnTo>
                  <a:pt x="124" y="514"/>
                </a:lnTo>
                <a:lnTo>
                  <a:pt x="122" y="526"/>
                </a:lnTo>
                <a:lnTo>
                  <a:pt x="122" y="526"/>
                </a:lnTo>
                <a:lnTo>
                  <a:pt x="120" y="534"/>
                </a:lnTo>
                <a:lnTo>
                  <a:pt x="122" y="536"/>
                </a:lnTo>
                <a:lnTo>
                  <a:pt x="122" y="536"/>
                </a:lnTo>
                <a:lnTo>
                  <a:pt x="124" y="542"/>
                </a:lnTo>
                <a:lnTo>
                  <a:pt x="124" y="542"/>
                </a:lnTo>
                <a:lnTo>
                  <a:pt x="126" y="544"/>
                </a:lnTo>
                <a:lnTo>
                  <a:pt x="126" y="544"/>
                </a:lnTo>
                <a:lnTo>
                  <a:pt x="126" y="546"/>
                </a:lnTo>
                <a:lnTo>
                  <a:pt x="126" y="546"/>
                </a:lnTo>
                <a:lnTo>
                  <a:pt x="126" y="546"/>
                </a:lnTo>
                <a:lnTo>
                  <a:pt x="126" y="546"/>
                </a:lnTo>
                <a:lnTo>
                  <a:pt x="126" y="546"/>
                </a:lnTo>
                <a:lnTo>
                  <a:pt x="128" y="550"/>
                </a:lnTo>
                <a:lnTo>
                  <a:pt x="128" y="550"/>
                </a:lnTo>
                <a:lnTo>
                  <a:pt x="130" y="554"/>
                </a:lnTo>
                <a:lnTo>
                  <a:pt x="130" y="554"/>
                </a:lnTo>
                <a:lnTo>
                  <a:pt x="132" y="556"/>
                </a:lnTo>
                <a:lnTo>
                  <a:pt x="132" y="556"/>
                </a:lnTo>
                <a:lnTo>
                  <a:pt x="132" y="556"/>
                </a:lnTo>
                <a:lnTo>
                  <a:pt x="132" y="556"/>
                </a:lnTo>
                <a:lnTo>
                  <a:pt x="132" y="560"/>
                </a:lnTo>
                <a:lnTo>
                  <a:pt x="132" y="560"/>
                </a:lnTo>
                <a:lnTo>
                  <a:pt x="132" y="562"/>
                </a:lnTo>
                <a:lnTo>
                  <a:pt x="132" y="562"/>
                </a:lnTo>
                <a:lnTo>
                  <a:pt x="136" y="564"/>
                </a:lnTo>
                <a:lnTo>
                  <a:pt x="136" y="564"/>
                </a:lnTo>
                <a:lnTo>
                  <a:pt x="138" y="564"/>
                </a:lnTo>
                <a:lnTo>
                  <a:pt x="138" y="564"/>
                </a:lnTo>
                <a:lnTo>
                  <a:pt x="138" y="564"/>
                </a:lnTo>
                <a:lnTo>
                  <a:pt x="138" y="564"/>
                </a:lnTo>
                <a:lnTo>
                  <a:pt x="140" y="566"/>
                </a:lnTo>
                <a:lnTo>
                  <a:pt x="140" y="566"/>
                </a:lnTo>
                <a:lnTo>
                  <a:pt x="140" y="566"/>
                </a:lnTo>
                <a:lnTo>
                  <a:pt x="140" y="566"/>
                </a:lnTo>
                <a:lnTo>
                  <a:pt x="140" y="568"/>
                </a:lnTo>
                <a:lnTo>
                  <a:pt x="140" y="568"/>
                </a:lnTo>
                <a:lnTo>
                  <a:pt x="140" y="568"/>
                </a:lnTo>
                <a:lnTo>
                  <a:pt x="140" y="568"/>
                </a:lnTo>
                <a:lnTo>
                  <a:pt x="142" y="572"/>
                </a:lnTo>
                <a:lnTo>
                  <a:pt x="142" y="572"/>
                </a:lnTo>
                <a:lnTo>
                  <a:pt x="152" y="572"/>
                </a:lnTo>
                <a:lnTo>
                  <a:pt x="152" y="572"/>
                </a:lnTo>
                <a:lnTo>
                  <a:pt x="164" y="572"/>
                </a:lnTo>
                <a:lnTo>
                  <a:pt x="164" y="572"/>
                </a:lnTo>
                <a:lnTo>
                  <a:pt x="168" y="570"/>
                </a:lnTo>
                <a:lnTo>
                  <a:pt x="170" y="570"/>
                </a:lnTo>
                <a:lnTo>
                  <a:pt x="170" y="570"/>
                </a:lnTo>
                <a:lnTo>
                  <a:pt x="170" y="568"/>
                </a:lnTo>
                <a:lnTo>
                  <a:pt x="170" y="568"/>
                </a:lnTo>
                <a:lnTo>
                  <a:pt x="170" y="566"/>
                </a:lnTo>
                <a:lnTo>
                  <a:pt x="170" y="566"/>
                </a:lnTo>
                <a:lnTo>
                  <a:pt x="170" y="566"/>
                </a:lnTo>
                <a:lnTo>
                  <a:pt x="170" y="566"/>
                </a:lnTo>
                <a:lnTo>
                  <a:pt x="170" y="562"/>
                </a:lnTo>
                <a:lnTo>
                  <a:pt x="170" y="562"/>
                </a:lnTo>
                <a:lnTo>
                  <a:pt x="168" y="558"/>
                </a:lnTo>
                <a:lnTo>
                  <a:pt x="168" y="558"/>
                </a:lnTo>
                <a:lnTo>
                  <a:pt x="166" y="556"/>
                </a:lnTo>
                <a:lnTo>
                  <a:pt x="166" y="556"/>
                </a:lnTo>
                <a:lnTo>
                  <a:pt x="166" y="554"/>
                </a:lnTo>
                <a:lnTo>
                  <a:pt x="166" y="554"/>
                </a:lnTo>
                <a:lnTo>
                  <a:pt x="164" y="554"/>
                </a:lnTo>
                <a:lnTo>
                  <a:pt x="164" y="554"/>
                </a:lnTo>
                <a:lnTo>
                  <a:pt x="164" y="552"/>
                </a:lnTo>
                <a:lnTo>
                  <a:pt x="164" y="552"/>
                </a:lnTo>
                <a:lnTo>
                  <a:pt x="166" y="550"/>
                </a:lnTo>
                <a:lnTo>
                  <a:pt x="166" y="550"/>
                </a:lnTo>
                <a:lnTo>
                  <a:pt x="166" y="548"/>
                </a:lnTo>
                <a:lnTo>
                  <a:pt x="166" y="548"/>
                </a:lnTo>
                <a:lnTo>
                  <a:pt x="166" y="546"/>
                </a:lnTo>
                <a:lnTo>
                  <a:pt x="166" y="546"/>
                </a:lnTo>
                <a:lnTo>
                  <a:pt x="166" y="544"/>
                </a:lnTo>
                <a:lnTo>
                  <a:pt x="166" y="544"/>
                </a:lnTo>
                <a:lnTo>
                  <a:pt x="166" y="542"/>
                </a:lnTo>
                <a:lnTo>
                  <a:pt x="166" y="542"/>
                </a:lnTo>
                <a:lnTo>
                  <a:pt x="166" y="542"/>
                </a:lnTo>
                <a:lnTo>
                  <a:pt x="166" y="542"/>
                </a:lnTo>
                <a:lnTo>
                  <a:pt x="166" y="540"/>
                </a:lnTo>
                <a:lnTo>
                  <a:pt x="166" y="540"/>
                </a:lnTo>
                <a:lnTo>
                  <a:pt x="168" y="538"/>
                </a:lnTo>
                <a:lnTo>
                  <a:pt x="168" y="538"/>
                </a:lnTo>
                <a:lnTo>
                  <a:pt x="168" y="532"/>
                </a:lnTo>
                <a:lnTo>
                  <a:pt x="168" y="532"/>
                </a:lnTo>
                <a:lnTo>
                  <a:pt x="170" y="524"/>
                </a:lnTo>
                <a:lnTo>
                  <a:pt x="170" y="524"/>
                </a:lnTo>
                <a:lnTo>
                  <a:pt x="172" y="510"/>
                </a:lnTo>
                <a:lnTo>
                  <a:pt x="172" y="510"/>
                </a:lnTo>
                <a:lnTo>
                  <a:pt x="174" y="500"/>
                </a:lnTo>
                <a:lnTo>
                  <a:pt x="174" y="500"/>
                </a:lnTo>
                <a:lnTo>
                  <a:pt x="174" y="484"/>
                </a:lnTo>
                <a:lnTo>
                  <a:pt x="174" y="484"/>
                </a:lnTo>
                <a:lnTo>
                  <a:pt x="176" y="458"/>
                </a:lnTo>
                <a:lnTo>
                  <a:pt x="176" y="458"/>
                </a:lnTo>
                <a:lnTo>
                  <a:pt x="178" y="444"/>
                </a:lnTo>
                <a:lnTo>
                  <a:pt x="178" y="444"/>
                </a:lnTo>
                <a:lnTo>
                  <a:pt x="180" y="436"/>
                </a:lnTo>
                <a:lnTo>
                  <a:pt x="180" y="436"/>
                </a:lnTo>
                <a:lnTo>
                  <a:pt x="184" y="420"/>
                </a:lnTo>
                <a:lnTo>
                  <a:pt x="184" y="420"/>
                </a:lnTo>
                <a:lnTo>
                  <a:pt x="188" y="400"/>
                </a:lnTo>
                <a:lnTo>
                  <a:pt x="188" y="400"/>
                </a:lnTo>
                <a:lnTo>
                  <a:pt x="188" y="386"/>
                </a:lnTo>
                <a:lnTo>
                  <a:pt x="188" y="386"/>
                </a:lnTo>
                <a:lnTo>
                  <a:pt x="188" y="376"/>
                </a:lnTo>
                <a:lnTo>
                  <a:pt x="188" y="376"/>
                </a:lnTo>
                <a:lnTo>
                  <a:pt x="190" y="366"/>
                </a:lnTo>
                <a:lnTo>
                  <a:pt x="190" y="366"/>
                </a:lnTo>
                <a:lnTo>
                  <a:pt x="192" y="344"/>
                </a:lnTo>
                <a:lnTo>
                  <a:pt x="192" y="344"/>
                </a:lnTo>
                <a:lnTo>
                  <a:pt x="192" y="330"/>
                </a:lnTo>
                <a:lnTo>
                  <a:pt x="192" y="330"/>
                </a:lnTo>
                <a:lnTo>
                  <a:pt x="194" y="314"/>
                </a:lnTo>
                <a:lnTo>
                  <a:pt x="194" y="314"/>
                </a:lnTo>
                <a:lnTo>
                  <a:pt x="194" y="304"/>
                </a:lnTo>
                <a:lnTo>
                  <a:pt x="194" y="304"/>
                </a:lnTo>
                <a:lnTo>
                  <a:pt x="194" y="300"/>
                </a:lnTo>
                <a:lnTo>
                  <a:pt x="194" y="300"/>
                </a:lnTo>
                <a:lnTo>
                  <a:pt x="194" y="298"/>
                </a:lnTo>
                <a:lnTo>
                  <a:pt x="194" y="298"/>
                </a:lnTo>
                <a:lnTo>
                  <a:pt x="196" y="296"/>
                </a:lnTo>
                <a:lnTo>
                  <a:pt x="196" y="296"/>
                </a:lnTo>
                <a:lnTo>
                  <a:pt x="196" y="296"/>
                </a:lnTo>
                <a:lnTo>
                  <a:pt x="196" y="294"/>
                </a:lnTo>
                <a:lnTo>
                  <a:pt x="196" y="294"/>
                </a:lnTo>
                <a:lnTo>
                  <a:pt x="198" y="292"/>
                </a:lnTo>
                <a:lnTo>
                  <a:pt x="198" y="292"/>
                </a:lnTo>
                <a:lnTo>
                  <a:pt x="200" y="292"/>
                </a:lnTo>
                <a:lnTo>
                  <a:pt x="200" y="292"/>
                </a:lnTo>
                <a:lnTo>
                  <a:pt x="200" y="294"/>
                </a:lnTo>
                <a:lnTo>
                  <a:pt x="200" y="294"/>
                </a:lnTo>
                <a:lnTo>
                  <a:pt x="200" y="296"/>
                </a:lnTo>
                <a:lnTo>
                  <a:pt x="200" y="296"/>
                </a:lnTo>
                <a:lnTo>
                  <a:pt x="200" y="296"/>
                </a:lnTo>
                <a:lnTo>
                  <a:pt x="200" y="296"/>
                </a:lnTo>
                <a:lnTo>
                  <a:pt x="200" y="296"/>
                </a:lnTo>
                <a:lnTo>
                  <a:pt x="204" y="292"/>
                </a:lnTo>
                <a:lnTo>
                  <a:pt x="204" y="292"/>
                </a:lnTo>
                <a:lnTo>
                  <a:pt x="206" y="286"/>
                </a:lnTo>
                <a:lnTo>
                  <a:pt x="206" y="286"/>
                </a:lnTo>
                <a:lnTo>
                  <a:pt x="208" y="284"/>
                </a:lnTo>
                <a:lnTo>
                  <a:pt x="208" y="284"/>
                </a:lnTo>
                <a:lnTo>
                  <a:pt x="210" y="282"/>
                </a:lnTo>
                <a:lnTo>
                  <a:pt x="210" y="282"/>
                </a:lnTo>
                <a:lnTo>
                  <a:pt x="212" y="280"/>
                </a:lnTo>
                <a:lnTo>
                  <a:pt x="212" y="280"/>
                </a:lnTo>
                <a:lnTo>
                  <a:pt x="212" y="280"/>
                </a:lnTo>
                <a:lnTo>
                  <a:pt x="212" y="280"/>
                </a:lnTo>
                <a:lnTo>
                  <a:pt x="214" y="278"/>
                </a:lnTo>
                <a:lnTo>
                  <a:pt x="214" y="278"/>
                </a:lnTo>
                <a:lnTo>
                  <a:pt x="214" y="276"/>
                </a:lnTo>
                <a:lnTo>
                  <a:pt x="214" y="276"/>
                </a:lnTo>
                <a:lnTo>
                  <a:pt x="216" y="270"/>
                </a:lnTo>
                <a:lnTo>
                  <a:pt x="216" y="270"/>
                </a:lnTo>
                <a:lnTo>
                  <a:pt x="218" y="264"/>
                </a:lnTo>
                <a:lnTo>
                  <a:pt x="218" y="264"/>
                </a:lnTo>
                <a:lnTo>
                  <a:pt x="218" y="258"/>
                </a:lnTo>
                <a:lnTo>
                  <a:pt x="218" y="258"/>
                </a:lnTo>
                <a:lnTo>
                  <a:pt x="218" y="256"/>
                </a:lnTo>
                <a:lnTo>
                  <a:pt x="218" y="256"/>
                </a:lnTo>
                <a:lnTo>
                  <a:pt x="218" y="250"/>
                </a:lnTo>
                <a:lnTo>
                  <a:pt x="218" y="250"/>
                </a:lnTo>
                <a:lnTo>
                  <a:pt x="218" y="246"/>
                </a:lnTo>
                <a:lnTo>
                  <a:pt x="218" y="246"/>
                </a:lnTo>
                <a:lnTo>
                  <a:pt x="220" y="242"/>
                </a:lnTo>
                <a:lnTo>
                  <a:pt x="220" y="242"/>
                </a:lnTo>
                <a:lnTo>
                  <a:pt x="222" y="238"/>
                </a:lnTo>
                <a:lnTo>
                  <a:pt x="222" y="238"/>
                </a:lnTo>
                <a:lnTo>
                  <a:pt x="222" y="232"/>
                </a:lnTo>
                <a:lnTo>
                  <a:pt x="222" y="232"/>
                </a:lnTo>
                <a:lnTo>
                  <a:pt x="222" y="228"/>
                </a:lnTo>
                <a:lnTo>
                  <a:pt x="222" y="228"/>
                </a:lnTo>
                <a:lnTo>
                  <a:pt x="224" y="222"/>
                </a:lnTo>
                <a:lnTo>
                  <a:pt x="224" y="222"/>
                </a:lnTo>
                <a:lnTo>
                  <a:pt x="224" y="218"/>
                </a:lnTo>
                <a:lnTo>
                  <a:pt x="224" y="218"/>
                </a:lnTo>
                <a:close/>
                <a:moveTo>
                  <a:pt x="32" y="292"/>
                </a:moveTo>
                <a:lnTo>
                  <a:pt x="32" y="292"/>
                </a:lnTo>
                <a:lnTo>
                  <a:pt x="32" y="292"/>
                </a:lnTo>
                <a:lnTo>
                  <a:pt x="32" y="292"/>
                </a:lnTo>
                <a:lnTo>
                  <a:pt x="32" y="290"/>
                </a:lnTo>
                <a:lnTo>
                  <a:pt x="32" y="290"/>
                </a:lnTo>
                <a:lnTo>
                  <a:pt x="32" y="288"/>
                </a:lnTo>
                <a:lnTo>
                  <a:pt x="30" y="284"/>
                </a:lnTo>
                <a:lnTo>
                  <a:pt x="30" y="284"/>
                </a:lnTo>
                <a:lnTo>
                  <a:pt x="34" y="282"/>
                </a:lnTo>
                <a:lnTo>
                  <a:pt x="34" y="282"/>
                </a:lnTo>
                <a:lnTo>
                  <a:pt x="42" y="282"/>
                </a:lnTo>
                <a:lnTo>
                  <a:pt x="42" y="282"/>
                </a:lnTo>
                <a:lnTo>
                  <a:pt x="48" y="282"/>
                </a:lnTo>
                <a:lnTo>
                  <a:pt x="48" y="282"/>
                </a:lnTo>
                <a:lnTo>
                  <a:pt x="52" y="284"/>
                </a:lnTo>
                <a:lnTo>
                  <a:pt x="52" y="284"/>
                </a:lnTo>
                <a:lnTo>
                  <a:pt x="52" y="288"/>
                </a:lnTo>
                <a:lnTo>
                  <a:pt x="52" y="288"/>
                </a:lnTo>
                <a:lnTo>
                  <a:pt x="52" y="292"/>
                </a:lnTo>
                <a:lnTo>
                  <a:pt x="52" y="292"/>
                </a:lnTo>
                <a:lnTo>
                  <a:pt x="52" y="292"/>
                </a:lnTo>
                <a:lnTo>
                  <a:pt x="52" y="292"/>
                </a:lnTo>
                <a:lnTo>
                  <a:pt x="46" y="292"/>
                </a:lnTo>
                <a:lnTo>
                  <a:pt x="46" y="292"/>
                </a:lnTo>
                <a:lnTo>
                  <a:pt x="36" y="292"/>
                </a:lnTo>
                <a:lnTo>
                  <a:pt x="36" y="292"/>
                </a:lnTo>
                <a:lnTo>
                  <a:pt x="32" y="292"/>
                </a:lnTo>
                <a:lnTo>
                  <a:pt x="32" y="292"/>
                </a:lnTo>
                <a:close/>
                <a:moveTo>
                  <a:pt x="46" y="318"/>
                </a:moveTo>
                <a:lnTo>
                  <a:pt x="46" y="318"/>
                </a:lnTo>
                <a:lnTo>
                  <a:pt x="46" y="318"/>
                </a:lnTo>
                <a:lnTo>
                  <a:pt x="46" y="318"/>
                </a:lnTo>
                <a:lnTo>
                  <a:pt x="44" y="316"/>
                </a:lnTo>
                <a:lnTo>
                  <a:pt x="44" y="316"/>
                </a:lnTo>
                <a:lnTo>
                  <a:pt x="42" y="316"/>
                </a:lnTo>
                <a:lnTo>
                  <a:pt x="42" y="316"/>
                </a:lnTo>
                <a:lnTo>
                  <a:pt x="42" y="314"/>
                </a:lnTo>
                <a:lnTo>
                  <a:pt x="42" y="314"/>
                </a:lnTo>
                <a:lnTo>
                  <a:pt x="42" y="314"/>
                </a:lnTo>
                <a:lnTo>
                  <a:pt x="42" y="314"/>
                </a:lnTo>
                <a:lnTo>
                  <a:pt x="42" y="312"/>
                </a:lnTo>
                <a:lnTo>
                  <a:pt x="42" y="312"/>
                </a:lnTo>
                <a:lnTo>
                  <a:pt x="42" y="312"/>
                </a:lnTo>
                <a:lnTo>
                  <a:pt x="42" y="312"/>
                </a:lnTo>
                <a:lnTo>
                  <a:pt x="44" y="312"/>
                </a:lnTo>
                <a:lnTo>
                  <a:pt x="44" y="312"/>
                </a:lnTo>
                <a:lnTo>
                  <a:pt x="46" y="310"/>
                </a:lnTo>
                <a:lnTo>
                  <a:pt x="46" y="310"/>
                </a:lnTo>
                <a:lnTo>
                  <a:pt x="46" y="312"/>
                </a:lnTo>
                <a:lnTo>
                  <a:pt x="46" y="312"/>
                </a:lnTo>
                <a:lnTo>
                  <a:pt x="46" y="314"/>
                </a:lnTo>
                <a:lnTo>
                  <a:pt x="46" y="314"/>
                </a:lnTo>
                <a:lnTo>
                  <a:pt x="48" y="316"/>
                </a:lnTo>
                <a:lnTo>
                  <a:pt x="48" y="316"/>
                </a:lnTo>
                <a:lnTo>
                  <a:pt x="48" y="318"/>
                </a:lnTo>
                <a:lnTo>
                  <a:pt x="48" y="318"/>
                </a:lnTo>
                <a:lnTo>
                  <a:pt x="48" y="318"/>
                </a:lnTo>
                <a:lnTo>
                  <a:pt x="48" y="318"/>
                </a:lnTo>
                <a:lnTo>
                  <a:pt x="46" y="318"/>
                </a:lnTo>
                <a:lnTo>
                  <a:pt x="46" y="318"/>
                </a:lnTo>
                <a:close/>
                <a:moveTo>
                  <a:pt x="46" y="322"/>
                </a:moveTo>
                <a:lnTo>
                  <a:pt x="46" y="322"/>
                </a:lnTo>
                <a:lnTo>
                  <a:pt x="44" y="324"/>
                </a:lnTo>
                <a:lnTo>
                  <a:pt x="44" y="324"/>
                </a:lnTo>
                <a:lnTo>
                  <a:pt x="44" y="322"/>
                </a:lnTo>
                <a:lnTo>
                  <a:pt x="44" y="322"/>
                </a:lnTo>
                <a:lnTo>
                  <a:pt x="46" y="322"/>
                </a:lnTo>
                <a:lnTo>
                  <a:pt x="46" y="322"/>
                </a:lnTo>
                <a:close/>
                <a:moveTo>
                  <a:pt x="42" y="350"/>
                </a:moveTo>
                <a:lnTo>
                  <a:pt x="42" y="350"/>
                </a:lnTo>
                <a:lnTo>
                  <a:pt x="40" y="348"/>
                </a:lnTo>
                <a:lnTo>
                  <a:pt x="40" y="348"/>
                </a:lnTo>
                <a:lnTo>
                  <a:pt x="40" y="348"/>
                </a:lnTo>
                <a:lnTo>
                  <a:pt x="40" y="348"/>
                </a:lnTo>
                <a:lnTo>
                  <a:pt x="40" y="348"/>
                </a:lnTo>
                <a:lnTo>
                  <a:pt x="38" y="348"/>
                </a:lnTo>
                <a:lnTo>
                  <a:pt x="38" y="348"/>
                </a:lnTo>
                <a:lnTo>
                  <a:pt x="38" y="348"/>
                </a:lnTo>
                <a:lnTo>
                  <a:pt x="38" y="348"/>
                </a:lnTo>
                <a:lnTo>
                  <a:pt x="36" y="348"/>
                </a:lnTo>
                <a:lnTo>
                  <a:pt x="36" y="348"/>
                </a:lnTo>
                <a:lnTo>
                  <a:pt x="34" y="348"/>
                </a:lnTo>
                <a:lnTo>
                  <a:pt x="34" y="348"/>
                </a:lnTo>
                <a:lnTo>
                  <a:pt x="36" y="346"/>
                </a:lnTo>
                <a:lnTo>
                  <a:pt x="36" y="346"/>
                </a:lnTo>
                <a:lnTo>
                  <a:pt x="38" y="338"/>
                </a:lnTo>
                <a:lnTo>
                  <a:pt x="38" y="338"/>
                </a:lnTo>
                <a:lnTo>
                  <a:pt x="42" y="332"/>
                </a:lnTo>
                <a:lnTo>
                  <a:pt x="42" y="332"/>
                </a:lnTo>
                <a:lnTo>
                  <a:pt x="42" y="332"/>
                </a:lnTo>
                <a:lnTo>
                  <a:pt x="42" y="332"/>
                </a:lnTo>
                <a:lnTo>
                  <a:pt x="44" y="332"/>
                </a:lnTo>
                <a:lnTo>
                  <a:pt x="44" y="332"/>
                </a:lnTo>
                <a:lnTo>
                  <a:pt x="44" y="334"/>
                </a:lnTo>
                <a:lnTo>
                  <a:pt x="44" y="334"/>
                </a:lnTo>
                <a:lnTo>
                  <a:pt x="44" y="340"/>
                </a:lnTo>
                <a:lnTo>
                  <a:pt x="44" y="340"/>
                </a:lnTo>
                <a:lnTo>
                  <a:pt x="44" y="350"/>
                </a:lnTo>
                <a:lnTo>
                  <a:pt x="44" y="350"/>
                </a:lnTo>
                <a:lnTo>
                  <a:pt x="44" y="350"/>
                </a:lnTo>
                <a:lnTo>
                  <a:pt x="44" y="350"/>
                </a:lnTo>
                <a:lnTo>
                  <a:pt x="42" y="350"/>
                </a:lnTo>
                <a:lnTo>
                  <a:pt x="42" y="350"/>
                </a:lnTo>
                <a:lnTo>
                  <a:pt x="42" y="350"/>
                </a:lnTo>
                <a:lnTo>
                  <a:pt x="42" y="350"/>
                </a:lnTo>
                <a:close/>
                <a:moveTo>
                  <a:pt x="46" y="516"/>
                </a:moveTo>
                <a:lnTo>
                  <a:pt x="46" y="516"/>
                </a:lnTo>
                <a:lnTo>
                  <a:pt x="46" y="518"/>
                </a:lnTo>
                <a:lnTo>
                  <a:pt x="46" y="518"/>
                </a:lnTo>
                <a:lnTo>
                  <a:pt x="46" y="518"/>
                </a:lnTo>
                <a:lnTo>
                  <a:pt x="46" y="518"/>
                </a:lnTo>
                <a:lnTo>
                  <a:pt x="44" y="518"/>
                </a:lnTo>
                <a:lnTo>
                  <a:pt x="44" y="518"/>
                </a:lnTo>
                <a:lnTo>
                  <a:pt x="42" y="516"/>
                </a:lnTo>
                <a:lnTo>
                  <a:pt x="42" y="516"/>
                </a:lnTo>
                <a:lnTo>
                  <a:pt x="44" y="516"/>
                </a:lnTo>
                <a:lnTo>
                  <a:pt x="44" y="516"/>
                </a:lnTo>
                <a:lnTo>
                  <a:pt x="46" y="514"/>
                </a:lnTo>
                <a:lnTo>
                  <a:pt x="46" y="514"/>
                </a:lnTo>
                <a:lnTo>
                  <a:pt x="46" y="516"/>
                </a:lnTo>
                <a:lnTo>
                  <a:pt x="46" y="516"/>
                </a:lnTo>
                <a:close/>
                <a:moveTo>
                  <a:pt x="56" y="324"/>
                </a:moveTo>
                <a:lnTo>
                  <a:pt x="56" y="324"/>
                </a:lnTo>
                <a:lnTo>
                  <a:pt x="54" y="328"/>
                </a:lnTo>
                <a:lnTo>
                  <a:pt x="54" y="328"/>
                </a:lnTo>
                <a:lnTo>
                  <a:pt x="52" y="334"/>
                </a:lnTo>
                <a:lnTo>
                  <a:pt x="52" y="334"/>
                </a:lnTo>
                <a:lnTo>
                  <a:pt x="52" y="338"/>
                </a:lnTo>
                <a:lnTo>
                  <a:pt x="52" y="338"/>
                </a:lnTo>
                <a:lnTo>
                  <a:pt x="50" y="344"/>
                </a:lnTo>
                <a:lnTo>
                  <a:pt x="50" y="344"/>
                </a:lnTo>
                <a:lnTo>
                  <a:pt x="50" y="346"/>
                </a:lnTo>
                <a:lnTo>
                  <a:pt x="50" y="346"/>
                </a:lnTo>
                <a:lnTo>
                  <a:pt x="50" y="346"/>
                </a:lnTo>
                <a:lnTo>
                  <a:pt x="50" y="346"/>
                </a:lnTo>
                <a:lnTo>
                  <a:pt x="50" y="342"/>
                </a:lnTo>
                <a:lnTo>
                  <a:pt x="50" y="342"/>
                </a:lnTo>
                <a:lnTo>
                  <a:pt x="50" y="340"/>
                </a:lnTo>
                <a:lnTo>
                  <a:pt x="50" y="340"/>
                </a:lnTo>
                <a:lnTo>
                  <a:pt x="50" y="336"/>
                </a:lnTo>
                <a:lnTo>
                  <a:pt x="50" y="336"/>
                </a:lnTo>
                <a:lnTo>
                  <a:pt x="50" y="334"/>
                </a:lnTo>
                <a:lnTo>
                  <a:pt x="50" y="334"/>
                </a:lnTo>
                <a:lnTo>
                  <a:pt x="50" y="334"/>
                </a:lnTo>
                <a:lnTo>
                  <a:pt x="50" y="334"/>
                </a:lnTo>
                <a:lnTo>
                  <a:pt x="50" y="332"/>
                </a:lnTo>
                <a:lnTo>
                  <a:pt x="50" y="332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30"/>
                </a:lnTo>
                <a:lnTo>
                  <a:pt x="50" y="328"/>
                </a:lnTo>
                <a:lnTo>
                  <a:pt x="50" y="328"/>
                </a:lnTo>
                <a:lnTo>
                  <a:pt x="52" y="328"/>
                </a:lnTo>
                <a:lnTo>
                  <a:pt x="52" y="328"/>
                </a:lnTo>
                <a:lnTo>
                  <a:pt x="52" y="326"/>
                </a:lnTo>
                <a:lnTo>
                  <a:pt x="52" y="324"/>
                </a:lnTo>
                <a:lnTo>
                  <a:pt x="52" y="324"/>
                </a:lnTo>
                <a:lnTo>
                  <a:pt x="50" y="324"/>
                </a:lnTo>
                <a:lnTo>
                  <a:pt x="50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8" y="324"/>
                </a:lnTo>
                <a:lnTo>
                  <a:pt x="46" y="322"/>
                </a:lnTo>
                <a:lnTo>
                  <a:pt x="46" y="322"/>
                </a:lnTo>
                <a:lnTo>
                  <a:pt x="48" y="322"/>
                </a:lnTo>
                <a:lnTo>
                  <a:pt x="48" y="322"/>
                </a:lnTo>
                <a:lnTo>
                  <a:pt x="50" y="322"/>
                </a:lnTo>
                <a:lnTo>
                  <a:pt x="50" y="322"/>
                </a:lnTo>
                <a:lnTo>
                  <a:pt x="52" y="322"/>
                </a:lnTo>
                <a:lnTo>
                  <a:pt x="52" y="322"/>
                </a:lnTo>
                <a:lnTo>
                  <a:pt x="52" y="324"/>
                </a:lnTo>
                <a:lnTo>
                  <a:pt x="52" y="324"/>
                </a:lnTo>
                <a:lnTo>
                  <a:pt x="54" y="324"/>
                </a:lnTo>
                <a:lnTo>
                  <a:pt x="54" y="324"/>
                </a:lnTo>
                <a:lnTo>
                  <a:pt x="56" y="324"/>
                </a:lnTo>
                <a:lnTo>
                  <a:pt x="56" y="324"/>
                </a:lnTo>
                <a:lnTo>
                  <a:pt x="56" y="324"/>
                </a:lnTo>
                <a:lnTo>
                  <a:pt x="56" y="324"/>
                </a:lnTo>
                <a:close/>
                <a:moveTo>
                  <a:pt x="62" y="268"/>
                </a:moveTo>
                <a:lnTo>
                  <a:pt x="62" y="268"/>
                </a:lnTo>
                <a:lnTo>
                  <a:pt x="60" y="276"/>
                </a:lnTo>
                <a:lnTo>
                  <a:pt x="60" y="276"/>
                </a:lnTo>
                <a:lnTo>
                  <a:pt x="60" y="284"/>
                </a:lnTo>
                <a:lnTo>
                  <a:pt x="60" y="284"/>
                </a:lnTo>
                <a:lnTo>
                  <a:pt x="58" y="288"/>
                </a:lnTo>
                <a:lnTo>
                  <a:pt x="58" y="288"/>
                </a:lnTo>
                <a:lnTo>
                  <a:pt x="58" y="292"/>
                </a:lnTo>
                <a:lnTo>
                  <a:pt x="58" y="292"/>
                </a:lnTo>
                <a:lnTo>
                  <a:pt x="58" y="296"/>
                </a:lnTo>
                <a:lnTo>
                  <a:pt x="58" y="296"/>
                </a:lnTo>
                <a:lnTo>
                  <a:pt x="58" y="300"/>
                </a:lnTo>
                <a:lnTo>
                  <a:pt x="58" y="300"/>
                </a:lnTo>
                <a:lnTo>
                  <a:pt x="56" y="306"/>
                </a:lnTo>
                <a:lnTo>
                  <a:pt x="56" y="306"/>
                </a:lnTo>
                <a:lnTo>
                  <a:pt x="56" y="314"/>
                </a:lnTo>
                <a:lnTo>
                  <a:pt x="56" y="314"/>
                </a:lnTo>
                <a:lnTo>
                  <a:pt x="56" y="314"/>
                </a:lnTo>
                <a:lnTo>
                  <a:pt x="56" y="314"/>
                </a:lnTo>
                <a:lnTo>
                  <a:pt x="54" y="312"/>
                </a:lnTo>
                <a:lnTo>
                  <a:pt x="54" y="312"/>
                </a:lnTo>
                <a:lnTo>
                  <a:pt x="54" y="308"/>
                </a:lnTo>
                <a:lnTo>
                  <a:pt x="54" y="308"/>
                </a:lnTo>
                <a:lnTo>
                  <a:pt x="52" y="304"/>
                </a:lnTo>
                <a:lnTo>
                  <a:pt x="52" y="304"/>
                </a:lnTo>
                <a:lnTo>
                  <a:pt x="52" y="302"/>
                </a:lnTo>
                <a:lnTo>
                  <a:pt x="52" y="302"/>
                </a:lnTo>
                <a:lnTo>
                  <a:pt x="52" y="298"/>
                </a:lnTo>
                <a:lnTo>
                  <a:pt x="52" y="298"/>
                </a:lnTo>
                <a:lnTo>
                  <a:pt x="52" y="296"/>
                </a:lnTo>
                <a:lnTo>
                  <a:pt x="52" y="296"/>
                </a:lnTo>
                <a:lnTo>
                  <a:pt x="52" y="294"/>
                </a:lnTo>
                <a:lnTo>
                  <a:pt x="52" y="294"/>
                </a:lnTo>
                <a:lnTo>
                  <a:pt x="52" y="294"/>
                </a:lnTo>
                <a:lnTo>
                  <a:pt x="52" y="294"/>
                </a:lnTo>
                <a:lnTo>
                  <a:pt x="52" y="292"/>
                </a:lnTo>
                <a:lnTo>
                  <a:pt x="52" y="292"/>
                </a:lnTo>
                <a:lnTo>
                  <a:pt x="52" y="290"/>
                </a:lnTo>
                <a:lnTo>
                  <a:pt x="52" y="290"/>
                </a:lnTo>
                <a:lnTo>
                  <a:pt x="54" y="290"/>
                </a:lnTo>
                <a:lnTo>
                  <a:pt x="54" y="290"/>
                </a:lnTo>
                <a:lnTo>
                  <a:pt x="54" y="290"/>
                </a:lnTo>
                <a:lnTo>
                  <a:pt x="54" y="290"/>
                </a:lnTo>
                <a:lnTo>
                  <a:pt x="56" y="286"/>
                </a:lnTo>
                <a:lnTo>
                  <a:pt x="56" y="286"/>
                </a:lnTo>
                <a:lnTo>
                  <a:pt x="56" y="282"/>
                </a:lnTo>
                <a:lnTo>
                  <a:pt x="56" y="282"/>
                </a:lnTo>
                <a:lnTo>
                  <a:pt x="58" y="276"/>
                </a:lnTo>
                <a:lnTo>
                  <a:pt x="58" y="276"/>
                </a:lnTo>
                <a:lnTo>
                  <a:pt x="60" y="270"/>
                </a:lnTo>
                <a:lnTo>
                  <a:pt x="60" y="270"/>
                </a:lnTo>
                <a:lnTo>
                  <a:pt x="62" y="264"/>
                </a:lnTo>
                <a:lnTo>
                  <a:pt x="62" y="264"/>
                </a:lnTo>
                <a:lnTo>
                  <a:pt x="62" y="266"/>
                </a:lnTo>
                <a:lnTo>
                  <a:pt x="62" y="266"/>
                </a:lnTo>
                <a:lnTo>
                  <a:pt x="62" y="268"/>
                </a:lnTo>
                <a:lnTo>
                  <a:pt x="62" y="268"/>
                </a:lnTo>
                <a:close/>
                <a:moveTo>
                  <a:pt x="116" y="100"/>
                </a:moveTo>
                <a:lnTo>
                  <a:pt x="116" y="100"/>
                </a:lnTo>
                <a:lnTo>
                  <a:pt x="116" y="104"/>
                </a:lnTo>
                <a:lnTo>
                  <a:pt x="116" y="104"/>
                </a:lnTo>
                <a:lnTo>
                  <a:pt x="110" y="112"/>
                </a:lnTo>
                <a:lnTo>
                  <a:pt x="110" y="112"/>
                </a:lnTo>
                <a:lnTo>
                  <a:pt x="106" y="128"/>
                </a:lnTo>
                <a:lnTo>
                  <a:pt x="106" y="128"/>
                </a:lnTo>
                <a:lnTo>
                  <a:pt x="104" y="124"/>
                </a:lnTo>
                <a:lnTo>
                  <a:pt x="102" y="114"/>
                </a:lnTo>
                <a:lnTo>
                  <a:pt x="102" y="114"/>
                </a:lnTo>
                <a:lnTo>
                  <a:pt x="102" y="100"/>
                </a:lnTo>
                <a:lnTo>
                  <a:pt x="102" y="100"/>
                </a:lnTo>
                <a:lnTo>
                  <a:pt x="102" y="92"/>
                </a:lnTo>
                <a:lnTo>
                  <a:pt x="102" y="92"/>
                </a:lnTo>
                <a:lnTo>
                  <a:pt x="102" y="96"/>
                </a:lnTo>
                <a:lnTo>
                  <a:pt x="106" y="100"/>
                </a:lnTo>
                <a:lnTo>
                  <a:pt x="106" y="100"/>
                </a:lnTo>
                <a:lnTo>
                  <a:pt x="110" y="106"/>
                </a:lnTo>
                <a:lnTo>
                  <a:pt x="110" y="106"/>
                </a:lnTo>
                <a:lnTo>
                  <a:pt x="114" y="102"/>
                </a:lnTo>
                <a:lnTo>
                  <a:pt x="114" y="102"/>
                </a:lnTo>
                <a:lnTo>
                  <a:pt x="116" y="96"/>
                </a:lnTo>
                <a:lnTo>
                  <a:pt x="116" y="96"/>
                </a:lnTo>
                <a:lnTo>
                  <a:pt x="116" y="96"/>
                </a:lnTo>
                <a:lnTo>
                  <a:pt x="116" y="96"/>
                </a:lnTo>
                <a:lnTo>
                  <a:pt x="118" y="98"/>
                </a:lnTo>
                <a:lnTo>
                  <a:pt x="118" y="98"/>
                </a:lnTo>
                <a:lnTo>
                  <a:pt x="116" y="100"/>
                </a:lnTo>
                <a:lnTo>
                  <a:pt x="116" y="100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14" y="100"/>
                </a:lnTo>
                <a:lnTo>
                  <a:pt x="110" y="106"/>
                </a:lnTo>
                <a:lnTo>
                  <a:pt x="110" y="106"/>
                </a:lnTo>
                <a:lnTo>
                  <a:pt x="106" y="100"/>
                </a:lnTo>
                <a:lnTo>
                  <a:pt x="102" y="92"/>
                </a:lnTo>
                <a:lnTo>
                  <a:pt x="102" y="92"/>
                </a:lnTo>
                <a:lnTo>
                  <a:pt x="102" y="84"/>
                </a:lnTo>
                <a:lnTo>
                  <a:pt x="104" y="78"/>
                </a:lnTo>
                <a:lnTo>
                  <a:pt x="104" y="78"/>
                </a:lnTo>
                <a:lnTo>
                  <a:pt x="110" y="82"/>
                </a:lnTo>
                <a:lnTo>
                  <a:pt x="110" y="82"/>
                </a:lnTo>
                <a:lnTo>
                  <a:pt x="120" y="88"/>
                </a:lnTo>
                <a:lnTo>
                  <a:pt x="120" y="88"/>
                </a:lnTo>
                <a:lnTo>
                  <a:pt x="118" y="90"/>
                </a:lnTo>
                <a:lnTo>
                  <a:pt x="116" y="94"/>
                </a:lnTo>
                <a:lnTo>
                  <a:pt x="116" y="94"/>
                </a:lnTo>
                <a:close/>
                <a:moveTo>
                  <a:pt x="134" y="110"/>
                </a:moveTo>
                <a:lnTo>
                  <a:pt x="134" y="110"/>
                </a:lnTo>
                <a:lnTo>
                  <a:pt x="126" y="128"/>
                </a:lnTo>
                <a:lnTo>
                  <a:pt x="126" y="128"/>
                </a:lnTo>
                <a:lnTo>
                  <a:pt x="126" y="112"/>
                </a:lnTo>
                <a:lnTo>
                  <a:pt x="126" y="112"/>
                </a:lnTo>
                <a:lnTo>
                  <a:pt x="124" y="102"/>
                </a:lnTo>
                <a:lnTo>
                  <a:pt x="122" y="98"/>
                </a:lnTo>
                <a:lnTo>
                  <a:pt x="122" y="98"/>
                </a:lnTo>
                <a:lnTo>
                  <a:pt x="124" y="96"/>
                </a:lnTo>
                <a:lnTo>
                  <a:pt x="124" y="96"/>
                </a:lnTo>
                <a:lnTo>
                  <a:pt x="124" y="96"/>
                </a:lnTo>
                <a:lnTo>
                  <a:pt x="124" y="96"/>
                </a:lnTo>
                <a:lnTo>
                  <a:pt x="128" y="102"/>
                </a:lnTo>
                <a:lnTo>
                  <a:pt x="128" y="102"/>
                </a:lnTo>
                <a:lnTo>
                  <a:pt x="130" y="106"/>
                </a:lnTo>
                <a:lnTo>
                  <a:pt x="130" y="106"/>
                </a:lnTo>
                <a:lnTo>
                  <a:pt x="132" y="104"/>
                </a:lnTo>
                <a:lnTo>
                  <a:pt x="132" y="104"/>
                </a:lnTo>
                <a:lnTo>
                  <a:pt x="136" y="100"/>
                </a:lnTo>
                <a:lnTo>
                  <a:pt x="136" y="100"/>
                </a:lnTo>
                <a:lnTo>
                  <a:pt x="138" y="96"/>
                </a:lnTo>
                <a:lnTo>
                  <a:pt x="138" y="96"/>
                </a:lnTo>
                <a:lnTo>
                  <a:pt x="134" y="110"/>
                </a:lnTo>
                <a:lnTo>
                  <a:pt x="134" y="110"/>
                </a:lnTo>
                <a:close/>
                <a:moveTo>
                  <a:pt x="146" y="76"/>
                </a:moveTo>
                <a:lnTo>
                  <a:pt x="146" y="76"/>
                </a:lnTo>
                <a:lnTo>
                  <a:pt x="140" y="96"/>
                </a:lnTo>
                <a:lnTo>
                  <a:pt x="140" y="96"/>
                </a:lnTo>
                <a:lnTo>
                  <a:pt x="132" y="104"/>
                </a:lnTo>
                <a:lnTo>
                  <a:pt x="132" y="104"/>
                </a:lnTo>
                <a:lnTo>
                  <a:pt x="130" y="106"/>
                </a:lnTo>
                <a:lnTo>
                  <a:pt x="130" y="104"/>
                </a:lnTo>
                <a:lnTo>
                  <a:pt x="130" y="104"/>
                </a:lnTo>
                <a:lnTo>
                  <a:pt x="124" y="96"/>
                </a:lnTo>
                <a:lnTo>
                  <a:pt x="124" y="96"/>
                </a:lnTo>
                <a:lnTo>
                  <a:pt x="122" y="88"/>
                </a:lnTo>
                <a:lnTo>
                  <a:pt x="122" y="88"/>
                </a:lnTo>
                <a:lnTo>
                  <a:pt x="130" y="82"/>
                </a:lnTo>
                <a:lnTo>
                  <a:pt x="130" y="82"/>
                </a:lnTo>
                <a:lnTo>
                  <a:pt x="140" y="76"/>
                </a:lnTo>
                <a:lnTo>
                  <a:pt x="140" y="76"/>
                </a:lnTo>
                <a:lnTo>
                  <a:pt x="144" y="72"/>
                </a:lnTo>
                <a:lnTo>
                  <a:pt x="144" y="70"/>
                </a:lnTo>
                <a:lnTo>
                  <a:pt x="144" y="70"/>
                </a:lnTo>
                <a:lnTo>
                  <a:pt x="144" y="72"/>
                </a:lnTo>
                <a:lnTo>
                  <a:pt x="144" y="72"/>
                </a:lnTo>
                <a:lnTo>
                  <a:pt x="146" y="74"/>
                </a:lnTo>
                <a:lnTo>
                  <a:pt x="146" y="76"/>
                </a:lnTo>
                <a:lnTo>
                  <a:pt x="146" y="76"/>
                </a:lnTo>
                <a:close/>
                <a:moveTo>
                  <a:pt x="198" y="290"/>
                </a:moveTo>
                <a:lnTo>
                  <a:pt x="198" y="290"/>
                </a:lnTo>
                <a:lnTo>
                  <a:pt x="196" y="292"/>
                </a:lnTo>
                <a:lnTo>
                  <a:pt x="196" y="292"/>
                </a:lnTo>
                <a:lnTo>
                  <a:pt x="196" y="290"/>
                </a:lnTo>
                <a:lnTo>
                  <a:pt x="196" y="290"/>
                </a:lnTo>
                <a:lnTo>
                  <a:pt x="196" y="290"/>
                </a:lnTo>
                <a:lnTo>
                  <a:pt x="196" y="288"/>
                </a:lnTo>
                <a:lnTo>
                  <a:pt x="196" y="288"/>
                </a:lnTo>
                <a:lnTo>
                  <a:pt x="196" y="286"/>
                </a:lnTo>
                <a:lnTo>
                  <a:pt x="194" y="284"/>
                </a:lnTo>
                <a:lnTo>
                  <a:pt x="194" y="284"/>
                </a:lnTo>
                <a:lnTo>
                  <a:pt x="190" y="282"/>
                </a:lnTo>
                <a:lnTo>
                  <a:pt x="190" y="282"/>
                </a:lnTo>
                <a:lnTo>
                  <a:pt x="188" y="278"/>
                </a:lnTo>
                <a:lnTo>
                  <a:pt x="188" y="278"/>
                </a:lnTo>
                <a:lnTo>
                  <a:pt x="188" y="276"/>
                </a:lnTo>
                <a:lnTo>
                  <a:pt x="188" y="276"/>
                </a:lnTo>
                <a:lnTo>
                  <a:pt x="192" y="280"/>
                </a:lnTo>
                <a:lnTo>
                  <a:pt x="192" y="280"/>
                </a:lnTo>
                <a:lnTo>
                  <a:pt x="198" y="286"/>
                </a:lnTo>
                <a:lnTo>
                  <a:pt x="198" y="286"/>
                </a:lnTo>
                <a:lnTo>
                  <a:pt x="198" y="288"/>
                </a:lnTo>
                <a:lnTo>
                  <a:pt x="198" y="288"/>
                </a:lnTo>
                <a:lnTo>
                  <a:pt x="198" y="290"/>
                </a:lnTo>
                <a:lnTo>
                  <a:pt x="198" y="290"/>
                </a:lnTo>
                <a:close/>
              </a:path>
            </a:pathLst>
          </a:cu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88C757-4491-4726-8A76-A3D440855AE6}"/>
              </a:ext>
            </a:extLst>
          </p:cNvPr>
          <p:cNvCxnSpPr/>
          <p:nvPr/>
        </p:nvCxnSpPr>
        <p:spPr>
          <a:xfrm flipH="1">
            <a:off x="2782888" y="3409951"/>
            <a:ext cx="3600450" cy="1230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972049-8C79-452F-B595-8101A08E5BD3}"/>
              </a:ext>
            </a:extLst>
          </p:cNvPr>
          <p:cNvCxnSpPr/>
          <p:nvPr/>
        </p:nvCxnSpPr>
        <p:spPr>
          <a:xfrm>
            <a:off x="6383338" y="3409951"/>
            <a:ext cx="3168650" cy="1230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3">
            <a:extLst>
              <a:ext uri="{FF2B5EF4-FFF2-40B4-BE49-F238E27FC236}">
                <a16:creationId xmlns:a16="http://schemas.microsoft.com/office/drawing/2014/main" id="{21817875-EF2D-457D-9008-C0D55E82BDF6}"/>
              </a:ext>
            </a:extLst>
          </p:cNvPr>
          <p:cNvGrpSpPr>
            <a:grpSpLocks/>
          </p:cNvGrpSpPr>
          <p:nvPr/>
        </p:nvGrpSpPr>
        <p:grpSpPr bwMode="auto">
          <a:xfrm>
            <a:off x="695325" y="5373688"/>
            <a:ext cx="10801350" cy="1295400"/>
            <a:chOff x="0" y="2086"/>
            <a:chExt cx="5760" cy="1056"/>
          </a:xfrm>
        </p:grpSpPr>
        <p:sp>
          <p:nvSpPr>
            <p:cNvPr id="24598" name="Rectangle 3">
              <a:extLst>
                <a:ext uri="{FF2B5EF4-FFF2-40B4-BE49-F238E27FC236}">
                  <a16:creationId xmlns:a16="http://schemas.microsoft.com/office/drawing/2014/main" id="{8F6D480F-1F7A-476A-9388-AFF7C9EF5A4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90000" rIns="72000" bIns="9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D" altLang="en-US" noProof="1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599" name="Rectangle 25">
              <a:extLst>
                <a:ext uri="{FF2B5EF4-FFF2-40B4-BE49-F238E27FC236}">
                  <a16:creationId xmlns:a16="http://schemas.microsoft.com/office/drawing/2014/main" id="{1D110E04-896A-44A3-8F0F-A4F9F81F3EA6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lIns="90000" tIns="90000" rIns="72000" bIns="9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D" altLang="en-US" noProof="1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4579" name="Title 1">
            <a:extLst>
              <a:ext uri="{FF2B5EF4-FFF2-40B4-BE49-F238E27FC236}">
                <a16:creationId xmlns:a16="http://schemas.microsoft.com/office/drawing/2014/main" id="{534C838D-0CAC-4D67-BDE3-AA26E2B55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0"/>
            <a:ext cx="9290050" cy="1187450"/>
          </a:xfrm>
        </p:spPr>
        <p:txBody>
          <a:bodyPr/>
          <a:lstStyle/>
          <a:p>
            <a:r>
              <a:rPr lang="en-US" altLang="en-US" dirty="0">
                <a:solidFill>
                  <a:srgbClr val="C00000"/>
                </a:solidFill>
              </a:rPr>
              <a:t> </a:t>
            </a:r>
            <a:br>
              <a:rPr lang="en-US" altLang="en-US" dirty="0">
                <a:solidFill>
                  <a:srgbClr val="C00000"/>
                </a:solidFill>
              </a:rPr>
            </a:br>
            <a:r>
              <a:rPr lang="en-US" altLang="en-US" dirty="0">
                <a:solidFill>
                  <a:srgbClr val="C00000"/>
                </a:solidFill>
              </a:rPr>
              <a:t>UNIT PELAYANAN TERPADU</a:t>
            </a:r>
            <a:br>
              <a:rPr lang="en-US" altLang="en-US" dirty="0">
                <a:solidFill>
                  <a:srgbClr val="C00000"/>
                </a:solidFill>
              </a:rPr>
            </a:br>
            <a:r>
              <a:rPr lang="en-US" altLang="en-US" dirty="0">
                <a:solidFill>
                  <a:srgbClr val="C00000"/>
                </a:solidFill>
              </a:rPr>
              <a:t>(UPT)</a:t>
            </a:r>
          </a:p>
        </p:txBody>
      </p:sp>
      <p:grpSp>
        <p:nvGrpSpPr>
          <p:cNvPr id="24580" name="Group 69">
            <a:extLst>
              <a:ext uri="{FF2B5EF4-FFF2-40B4-BE49-F238E27FC236}">
                <a16:creationId xmlns:a16="http://schemas.microsoft.com/office/drawing/2014/main" id="{CD53A2EE-DBDC-4CDF-B675-7298B1F86FF7}"/>
              </a:ext>
            </a:extLst>
          </p:cNvPr>
          <p:cNvGrpSpPr>
            <a:grpSpLocks/>
          </p:cNvGrpSpPr>
          <p:nvPr/>
        </p:nvGrpSpPr>
        <p:grpSpPr bwMode="auto">
          <a:xfrm>
            <a:off x="5087938" y="2225676"/>
            <a:ext cx="5040312" cy="1635125"/>
            <a:chOff x="2226469" y="4162185"/>
            <a:chExt cx="2392948" cy="1494399"/>
          </a:xfrm>
        </p:grpSpPr>
        <p:sp>
          <p:nvSpPr>
            <p:cNvPr id="8" name="Snip Diagonal Corner Rectangle 7">
              <a:extLst>
                <a:ext uri="{FF2B5EF4-FFF2-40B4-BE49-F238E27FC236}">
                  <a16:creationId xmlns:a16="http://schemas.microsoft.com/office/drawing/2014/main" id="{3349264D-4F73-4FF8-962A-958864774B2D}"/>
                </a:ext>
              </a:extLst>
            </p:cNvPr>
            <p:cNvSpPr/>
            <p:nvPr/>
          </p:nvSpPr>
          <p:spPr>
            <a:xfrm>
              <a:off x="2226469" y="4387667"/>
              <a:ext cx="2364332" cy="1268917"/>
            </a:xfrm>
            <a:prstGeom prst="snip2DiagRect">
              <a:avLst/>
            </a:prstGeom>
            <a:gradFill flip="none" rotWithShape="1">
              <a:gsLst>
                <a:gs pos="0">
                  <a:srgbClr val="CC311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35588"/>
                </a:solidFill>
                <a:latin typeface="Calibri" pitchFamily="34" charset="0"/>
              </a:endParaRPr>
            </a:p>
          </p:txBody>
        </p:sp>
        <p:sp>
          <p:nvSpPr>
            <p:cNvPr id="9" name="Ellipse 100">
              <a:extLst>
                <a:ext uri="{FF2B5EF4-FFF2-40B4-BE49-F238E27FC236}">
                  <a16:creationId xmlns:a16="http://schemas.microsoft.com/office/drawing/2014/main" id="{38FB1BFE-D426-4DB2-A0D8-4E2E407FA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172" y="4162185"/>
              <a:ext cx="2229399" cy="493297"/>
            </a:xfrm>
            <a:prstGeom prst="snip2DiagRect">
              <a:avLst>
                <a:gd name="adj1" fmla="val 0"/>
                <a:gd name="adj2" fmla="val 36491"/>
              </a:avLst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35588"/>
                </a:solidFill>
                <a:latin typeface="Calibri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4597" name="TextBox 9">
              <a:extLst>
                <a:ext uri="{FF2B5EF4-FFF2-40B4-BE49-F238E27FC236}">
                  <a16:creationId xmlns:a16="http://schemas.microsoft.com/office/drawing/2014/main" id="{59194884-8649-494D-9AC7-0F67A5E555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9172" y="4176694"/>
              <a:ext cx="2300245" cy="1434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 b="1">
                <a:solidFill>
                  <a:srgbClr val="FFFFFF"/>
                </a:solidFill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>
                  <a:solidFill>
                    <a:srgbClr val="FFFFFF"/>
                  </a:solidFill>
                  <a:latin typeface="Calibri" panose="020F0502020204030204" pitchFamily="34" charset="0"/>
                </a:rPr>
                <a:t>Ka. UPT Laboratorium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>
                  <a:solidFill>
                    <a:srgbClr val="FFFFFF"/>
                  </a:solidFill>
                </a:rPr>
                <a:t>Trimawati, S.Kep.,Ns.,M.Kep</a:t>
              </a:r>
              <a:endParaRPr lang="en-US" altLang="en-US" sz="2400">
                <a:solidFill>
                  <a:srgbClr val="035588"/>
                </a:solidFill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3558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13">
            <a:extLst>
              <a:ext uri="{FF2B5EF4-FFF2-40B4-BE49-F238E27FC236}">
                <a16:creationId xmlns:a16="http://schemas.microsoft.com/office/drawing/2014/main" id="{0178349E-4CA3-4BC7-9E19-8B29950A6C37}"/>
              </a:ext>
            </a:extLst>
          </p:cNvPr>
          <p:cNvGrpSpPr/>
          <p:nvPr/>
        </p:nvGrpSpPr>
        <p:grpSpPr>
          <a:xfrm>
            <a:off x="1104820" y="1445301"/>
            <a:ext cx="3641012" cy="1931560"/>
            <a:chOff x="346662" y="1445300"/>
            <a:chExt cx="3082338" cy="1931560"/>
          </a:xfrm>
          <a:solidFill>
            <a:schemeClr val="bg1"/>
          </a:solidFill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5655D7C-3047-4C69-A115-7B1095B0E612}"/>
                </a:ext>
              </a:extLst>
            </p:cNvPr>
            <p:cNvCxnSpPr/>
            <p:nvPr/>
          </p:nvCxnSpPr>
          <p:spPr>
            <a:xfrm rot="10800000">
              <a:off x="2133600" y="1981200"/>
              <a:ext cx="1295400" cy="1395660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69">
              <a:extLst>
                <a:ext uri="{FF2B5EF4-FFF2-40B4-BE49-F238E27FC236}">
                  <a16:creationId xmlns:a16="http://schemas.microsoft.com/office/drawing/2014/main" id="{D3B6E700-1DF6-47DF-93F2-A2E1DE7BA783}"/>
                </a:ext>
              </a:extLst>
            </p:cNvPr>
            <p:cNvGrpSpPr/>
            <p:nvPr/>
          </p:nvGrpSpPr>
          <p:grpSpPr>
            <a:xfrm>
              <a:off x="346662" y="1445300"/>
              <a:ext cx="2110032" cy="980161"/>
              <a:chOff x="2277488" y="4078047"/>
              <a:chExt cx="2571602" cy="1268917"/>
            </a:xfrm>
            <a:grpFill/>
          </p:grpSpPr>
          <p:sp>
            <p:nvSpPr>
              <p:cNvPr id="55" name="Snip Diagonal Corner Rectangle 15">
                <a:extLst>
                  <a:ext uri="{FF2B5EF4-FFF2-40B4-BE49-F238E27FC236}">
                    <a16:creationId xmlns:a16="http://schemas.microsoft.com/office/drawing/2014/main" id="{5A29D3BD-3223-4609-866A-DDC4025FBDD6}"/>
                  </a:ext>
                </a:extLst>
              </p:cNvPr>
              <p:cNvSpPr/>
              <p:nvPr/>
            </p:nvSpPr>
            <p:spPr>
              <a:xfrm>
                <a:off x="2277488" y="4078047"/>
                <a:ext cx="2571602" cy="1268917"/>
              </a:xfrm>
              <a:prstGeom prst="roundRect">
                <a:avLst/>
              </a:prstGeom>
              <a:grpFill/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400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56" name="Ellipse 100">
                <a:extLst>
                  <a:ext uri="{FF2B5EF4-FFF2-40B4-BE49-F238E27FC236}">
                    <a16:creationId xmlns:a16="http://schemas.microsoft.com/office/drawing/2014/main" id="{1C99DBF8-F070-4EEE-97BC-934D1D4236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400">
                  <a:solidFill>
                    <a:srgbClr val="035588"/>
                  </a:solidFill>
                  <a:latin typeface="Calibri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22F234C-81E5-40C9-856D-34D7C11E7E15}"/>
                  </a:ext>
                </a:extLst>
              </p:cNvPr>
              <p:cNvSpPr txBox="1"/>
              <p:nvPr/>
            </p:nvSpPr>
            <p:spPr>
              <a:xfrm>
                <a:off x="2319337" y="4176694"/>
                <a:ext cx="2321719" cy="749421"/>
              </a:xfrm>
              <a:prstGeom prst="round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Bag. Lab Kesehatan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Umi </a:t>
                </a:r>
                <a:r>
                  <a:rPr lang="en-US" sz="1400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Setyo,S.Kep,Ns,M.Kep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D0A7E7BE-A971-4BE3-8B3A-417F6CA80C41}"/>
              </a:ext>
            </a:extLst>
          </p:cNvPr>
          <p:cNvGrpSpPr/>
          <p:nvPr/>
        </p:nvGrpSpPr>
        <p:grpSpPr>
          <a:xfrm>
            <a:off x="983432" y="2740702"/>
            <a:ext cx="4248472" cy="980161"/>
            <a:chOff x="260208" y="2740700"/>
            <a:chExt cx="3168792" cy="980161"/>
          </a:xfrm>
          <a:solidFill>
            <a:schemeClr val="bg1"/>
          </a:solidFill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3614BD4-4085-4274-9150-C12BA06DCB12}"/>
                </a:ext>
              </a:extLst>
            </p:cNvPr>
            <p:cNvCxnSpPr/>
            <p:nvPr/>
          </p:nvCxnSpPr>
          <p:spPr>
            <a:xfrm>
              <a:off x="2209800" y="3276600"/>
              <a:ext cx="1219200" cy="100260"/>
            </a:xfrm>
            <a:prstGeom prst="line">
              <a:avLst/>
            </a:prstGeom>
            <a:grp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69">
              <a:extLst>
                <a:ext uri="{FF2B5EF4-FFF2-40B4-BE49-F238E27FC236}">
                  <a16:creationId xmlns:a16="http://schemas.microsoft.com/office/drawing/2014/main" id="{2DA51AFB-2F73-4E6E-98C8-509AA9A8BBBC}"/>
                </a:ext>
              </a:extLst>
            </p:cNvPr>
            <p:cNvGrpSpPr/>
            <p:nvPr/>
          </p:nvGrpSpPr>
          <p:grpSpPr>
            <a:xfrm>
              <a:off x="260208" y="2740700"/>
              <a:ext cx="1939963" cy="980161"/>
              <a:chOff x="2079255" y="4078047"/>
              <a:chExt cx="2364332" cy="1268917"/>
            </a:xfrm>
            <a:grpFill/>
          </p:grpSpPr>
          <p:sp>
            <p:nvSpPr>
              <p:cNvPr id="61" name="Snip Diagonal Corner Rectangle 15">
                <a:extLst>
                  <a:ext uri="{FF2B5EF4-FFF2-40B4-BE49-F238E27FC236}">
                    <a16:creationId xmlns:a16="http://schemas.microsoft.com/office/drawing/2014/main" id="{56E38386-6772-46CA-AE52-45EA3841F080}"/>
                  </a:ext>
                </a:extLst>
              </p:cNvPr>
              <p:cNvSpPr/>
              <p:nvPr/>
            </p:nvSpPr>
            <p:spPr>
              <a:xfrm>
                <a:off x="2079255" y="4078047"/>
                <a:ext cx="2364332" cy="1268917"/>
              </a:xfrm>
              <a:prstGeom prst="roundRect">
                <a:avLst/>
              </a:prstGeom>
              <a:grpFill/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400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9E4C7F7-0ADB-4974-A79C-87D91588C0A7}"/>
                  </a:ext>
                </a:extLst>
              </p:cNvPr>
              <p:cNvSpPr txBox="1"/>
              <p:nvPr/>
            </p:nvSpPr>
            <p:spPr>
              <a:xfrm>
                <a:off x="2079255" y="4176694"/>
                <a:ext cx="2364332" cy="749421"/>
              </a:xfrm>
              <a:prstGeom prst="round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Bag. Lab </a:t>
                </a:r>
                <a:r>
                  <a:rPr lang="en-US" sz="1400" dirty="0" err="1">
                    <a:solidFill>
                      <a:srgbClr val="FFFFFF"/>
                    </a:solidFill>
                    <a:latin typeface="Calibri" pitchFamily="34" charset="0"/>
                    <a:cs typeface="Arial" charset="0"/>
                  </a:rPr>
                  <a:t>Bahasa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Dewi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Rusnita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sz="1400" dirty="0" err="1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Hardiyani</a:t>
                </a:r>
                <a:r>
                  <a:rPr lang="en-US" sz="1400" dirty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, SS</a:t>
                </a:r>
                <a:endParaRPr lang="en-US" sz="14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12" name="Group 15">
            <a:extLst>
              <a:ext uri="{FF2B5EF4-FFF2-40B4-BE49-F238E27FC236}">
                <a16:creationId xmlns:a16="http://schemas.microsoft.com/office/drawing/2014/main" id="{F37F1B9B-6EF9-42F2-8AF3-2324B9F77724}"/>
              </a:ext>
            </a:extLst>
          </p:cNvPr>
          <p:cNvGrpSpPr>
            <a:grpSpLocks/>
          </p:cNvGrpSpPr>
          <p:nvPr/>
        </p:nvGrpSpPr>
        <p:grpSpPr bwMode="auto">
          <a:xfrm>
            <a:off x="1144588" y="3213101"/>
            <a:ext cx="3943350" cy="1480449"/>
            <a:chOff x="381000" y="3376860"/>
            <a:chExt cx="3048000" cy="1480897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1221B63-DC01-443E-A74B-09BE3FAF7D55}"/>
                </a:ext>
              </a:extLst>
            </p:cNvPr>
            <p:cNvCxnSpPr/>
            <p:nvPr/>
          </p:nvCxnSpPr>
          <p:spPr>
            <a:xfrm rot="10800000" flipV="1">
              <a:off x="2168816" y="3376860"/>
              <a:ext cx="1260184" cy="1302144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591" name="Group 69">
              <a:extLst>
                <a:ext uri="{FF2B5EF4-FFF2-40B4-BE49-F238E27FC236}">
                  <a16:creationId xmlns:a16="http://schemas.microsoft.com/office/drawing/2014/main" id="{C7F915A2-D75E-4C74-BA55-DA56EC924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4149316"/>
              <a:ext cx="1981200" cy="708441"/>
              <a:chOff x="2226469" y="4027323"/>
              <a:chExt cx="2414588" cy="917149"/>
            </a:xfrm>
          </p:grpSpPr>
          <p:sp>
            <p:nvSpPr>
              <p:cNvPr id="65" name="Snip Diagonal Corner Rectangle 15">
                <a:extLst>
                  <a:ext uri="{FF2B5EF4-FFF2-40B4-BE49-F238E27FC236}">
                    <a16:creationId xmlns:a16="http://schemas.microsoft.com/office/drawing/2014/main" id="{9BF4BABA-A949-4FEA-8942-9F951224B913}"/>
                  </a:ext>
                </a:extLst>
              </p:cNvPr>
              <p:cNvSpPr/>
              <p:nvPr/>
            </p:nvSpPr>
            <p:spPr>
              <a:xfrm>
                <a:off x="2226469" y="4078046"/>
                <a:ext cx="2364332" cy="866426"/>
              </a:xfrm>
              <a:prstGeom prst="roundRect">
                <a:avLst/>
              </a:prstGeom>
              <a:gradFill flip="none" rotWithShape="1">
                <a:gsLst>
                  <a:gs pos="0">
                    <a:srgbClr val="E6AF00"/>
                  </a:gs>
                  <a:gs pos="100000">
                    <a:srgbClr val="D2A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rgbClr val="D2A000"/>
                </a:solidFill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400" dirty="0">
                  <a:solidFill>
                    <a:srgbClr val="035588"/>
                  </a:solidFill>
                  <a:latin typeface="Calibri" pitchFamily="34" charset="0"/>
                </a:endParaRPr>
              </a:p>
            </p:txBody>
          </p:sp>
          <p:sp>
            <p:nvSpPr>
              <p:cNvPr id="24593" name="Ellipse 100">
                <a:extLst>
                  <a:ext uri="{FF2B5EF4-FFF2-40B4-BE49-F238E27FC236}">
                    <a16:creationId xmlns:a16="http://schemas.microsoft.com/office/drawing/2014/main" id="{37285E2B-5694-4F78-9838-5231F948DC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9338" y="4163180"/>
                <a:ext cx="2228849" cy="49324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76999"/>
                    </a:srgbClr>
                  </a:gs>
                  <a:gs pos="100000">
                    <a:srgbClr val="8EB4E3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1400">
                  <a:solidFill>
                    <a:srgbClr val="035588"/>
                  </a:solidFill>
                  <a:latin typeface="Calibri" panose="020F0502020204030204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4594" name="TextBox 66">
                <a:extLst>
                  <a:ext uri="{FF2B5EF4-FFF2-40B4-BE49-F238E27FC236}">
                    <a16:creationId xmlns:a16="http://schemas.microsoft.com/office/drawing/2014/main" id="{4058A26D-4A7E-494C-8C63-2D8028D394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6469" y="4027323"/>
                <a:ext cx="2414588" cy="74964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dirty="0">
                    <a:solidFill>
                      <a:srgbClr val="FFFFFF"/>
                    </a:solidFill>
                    <a:latin typeface="Calibri" panose="020F0502020204030204" pitchFamily="34" charset="0"/>
                  </a:rPr>
                  <a:t>Bag. Lab </a:t>
                </a:r>
                <a:r>
                  <a:rPr lang="en-US" altLang="en-US" sz="1400" dirty="0" err="1">
                    <a:solidFill>
                      <a:srgbClr val="FFFFFF"/>
                    </a:solidFill>
                    <a:latin typeface="Calibri" panose="020F0502020204030204" pitchFamily="34" charset="0"/>
                  </a:rPr>
                  <a:t>Komputer</a:t>
                </a:r>
                <a:endParaRPr lang="en-US" altLang="en-US" sz="1400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dirty="0">
                    <a:solidFill>
                      <a:srgbClr val="FFFFFF"/>
                    </a:solidFill>
                  </a:rPr>
                  <a:t>Abdul </a:t>
                </a:r>
                <a:r>
                  <a:rPr lang="en-US" altLang="en-US" sz="1400" dirty="0" err="1">
                    <a:solidFill>
                      <a:srgbClr val="FFFFFF"/>
                    </a:solidFill>
                  </a:rPr>
                  <a:t>Rohman</a:t>
                </a:r>
                <a:r>
                  <a:rPr lang="en-US" altLang="en-US" sz="1400" dirty="0">
                    <a:solidFill>
                      <a:srgbClr val="FFFFFF"/>
                    </a:solidFill>
                  </a:rPr>
                  <a:t>, </a:t>
                </a:r>
                <a:r>
                  <a:rPr lang="en-US" altLang="en-US" sz="1400" dirty="0" err="1">
                    <a:solidFill>
                      <a:srgbClr val="FFFFFF"/>
                    </a:solidFill>
                  </a:rPr>
                  <a:t>S.Pd.M.Kom</a:t>
                </a:r>
                <a:endParaRPr lang="en-US" altLang="en-US" sz="1400" dirty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24584" name="TextBox 9">
            <a:extLst>
              <a:ext uri="{FF2B5EF4-FFF2-40B4-BE49-F238E27FC236}">
                <a16:creationId xmlns:a16="http://schemas.microsoft.com/office/drawing/2014/main" id="{6F094F8B-7C28-48A9-8FEB-2E7FA0D4B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9" y="5157788"/>
            <a:ext cx="3527425" cy="1568450"/>
          </a:xfrm>
          <a:prstGeom prst="rect">
            <a:avLst/>
          </a:prstGeom>
          <a:solidFill>
            <a:srgbClr val="FFFF00"/>
          </a:solidFill>
          <a:ln w="3175">
            <a:solidFill>
              <a:srgbClr val="003366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002060"/>
                </a:solidFill>
                <a:latin typeface="Calibri" panose="020F0502020204030204" pitchFamily="34" charset="0"/>
              </a:rPr>
              <a:t>Ka. UPT PMB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002060"/>
                </a:solidFill>
              </a:rPr>
              <a:t>AHMAD KHOLID, S.Kep.,Ns.,M.Kes</a:t>
            </a:r>
            <a:endParaRPr lang="en-US" altLang="en-US" sz="2400" b="1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b="1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3B2E5CC2-FCE5-4E83-8206-51CED4160059}"/>
              </a:ext>
            </a:extLst>
          </p:cNvPr>
          <p:cNvSpPr/>
          <p:nvPr/>
        </p:nvSpPr>
        <p:spPr>
          <a:xfrm>
            <a:off x="5327650" y="5649914"/>
            <a:ext cx="2497138" cy="5032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51B232B-8A28-4EBF-B31E-A8768C448FA5}"/>
              </a:ext>
            </a:extLst>
          </p:cNvPr>
          <p:cNvSpPr/>
          <p:nvPr/>
        </p:nvSpPr>
        <p:spPr>
          <a:xfrm>
            <a:off x="1144588" y="5030788"/>
            <a:ext cx="4608512" cy="15684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PENERIMAAN MAHASISWA BARU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(BPPMB)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0B3C96-9228-4B11-BFA4-ADEAB22120E2}"/>
              </a:ext>
            </a:extLst>
          </p:cNvPr>
          <p:cNvCxnSpPr>
            <a:stCxn id="55" idx="3"/>
          </p:cNvCxnSpPr>
          <p:nvPr/>
        </p:nvCxnSpPr>
        <p:spPr>
          <a:xfrm>
            <a:off x="3597276" y="1935164"/>
            <a:ext cx="1490663" cy="10620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5EACBC-E53B-4DBD-A487-72AE0D8239F7}"/>
              </a:ext>
            </a:extLst>
          </p:cNvPr>
          <p:cNvCxnSpPr/>
          <p:nvPr/>
        </p:nvCxnSpPr>
        <p:spPr>
          <a:xfrm>
            <a:off x="3597276" y="3141663"/>
            <a:ext cx="1490663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07FC34-A1B7-4F24-8FD2-07E58A7AADE8}"/>
              </a:ext>
            </a:extLst>
          </p:cNvPr>
          <p:cNvCxnSpPr>
            <a:stCxn id="24594" idx="3"/>
          </p:cNvCxnSpPr>
          <p:nvPr/>
        </p:nvCxnSpPr>
        <p:spPr>
          <a:xfrm flipV="1">
            <a:off x="3707766" y="3230567"/>
            <a:ext cx="1380172" cy="10441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3">
            <a:extLst>
              <a:ext uri="{FF2B5EF4-FFF2-40B4-BE49-F238E27FC236}">
                <a16:creationId xmlns:a16="http://schemas.microsoft.com/office/drawing/2014/main" id="{58636C8A-98E6-46ED-9C55-05AA70C87293}"/>
              </a:ext>
            </a:extLst>
          </p:cNvPr>
          <p:cNvGrpSpPr>
            <a:grpSpLocks/>
          </p:cNvGrpSpPr>
          <p:nvPr/>
        </p:nvGrpSpPr>
        <p:grpSpPr bwMode="auto">
          <a:xfrm>
            <a:off x="695325" y="2057400"/>
            <a:ext cx="10701338" cy="1676400"/>
            <a:chOff x="0" y="2086"/>
            <a:chExt cx="5760" cy="1056"/>
          </a:xfrm>
        </p:grpSpPr>
        <p:sp>
          <p:nvSpPr>
            <p:cNvPr id="25610" name="Rectangle 3">
              <a:extLst>
                <a:ext uri="{FF2B5EF4-FFF2-40B4-BE49-F238E27FC236}">
                  <a16:creationId xmlns:a16="http://schemas.microsoft.com/office/drawing/2014/main" id="{0094B751-1304-4BF8-B0C3-985B2E6781D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90000" rIns="72000" bIns="9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D" altLang="en-US" noProof="1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611" name="Rectangle 25">
              <a:extLst>
                <a:ext uri="{FF2B5EF4-FFF2-40B4-BE49-F238E27FC236}">
                  <a16:creationId xmlns:a16="http://schemas.microsoft.com/office/drawing/2014/main" id="{797084A1-756A-4CB9-AABC-BBF223D8A701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lIns="90000" tIns="90000" rIns="72000" bIns="90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D" altLang="en-US" noProof="1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5603" name="Title 1">
            <a:extLst>
              <a:ext uri="{FF2B5EF4-FFF2-40B4-BE49-F238E27FC236}">
                <a16:creationId xmlns:a16="http://schemas.microsoft.com/office/drawing/2014/main" id="{E4B0F620-0DF2-4EF5-8003-0C66CFB81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075" y="304800"/>
            <a:ext cx="9721850" cy="1143000"/>
          </a:xfrm>
        </p:spPr>
        <p:txBody>
          <a:bodyPr/>
          <a:lstStyle/>
          <a:p>
            <a:r>
              <a:rPr lang="en-US" altLang="en-US" sz="4000">
                <a:latin typeface="Franklin Gothic Medium Cond" panose="020B0606030402020204" pitchFamily="34" charset="0"/>
              </a:rPr>
              <a:t> </a:t>
            </a:r>
          </a:p>
        </p:txBody>
      </p:sp>
      <p:grpSp>
        <p:nvGrpSpPr>
          <p:cNvPr id="4" name="Group 18">
            <a:extLst>
              <a:ext uri="{FF2B5EF4-FFF2-40B4-BE49-F238E27FC236}">
                <a16:creationId xmlns:a16="http://schemas.microsoft.com/office/drawing/2014/main" id="{241BEF03-2374-4968-B5AF-EC206E7D95C2}"/>
              </a:ext>
            </a:extLst>
          </p:cNvPr>
          <p:cNvGrpSpPr/>
          <p:nvPr/>
        </p:nvGrpSpPr>
        <p:grpSpPr>
          <a:xfrm>
            <a:off x="1415416" y="1811240"/>
            <a:ext cx="5331407" cy="4513360"/>
            <a:chOff x="2286000" y="1887440"/>
            <a:chExt cx="3962400" cy="3962400"/>
          </a:xfrm>
          <a:effectLst>
            <a:outerShdw blurRad="228600" dist="38100" dir="5400000" sx="105000" sy="105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273601" lon="0" rev="0"/>
            </a:camera>
            <a:lightRig rig="threePt" dir="t">
              <a:rot lat="0" lon="0" rev="3000000"/>
            </a:lightRig>
          </a:scene3d>
        </p:grpSpPr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4A05C82B-CAFE-41A1-847A-B2AD53E45C56}"/>
                </a:ext>
              </a:extLst>
            </p:cNvPr>
            <p:cNvSpPr/>
            <p:nvPr/>
          </p:nvSpPr>
          <p:spPr>
            <a:xfrm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bg2">
                <a:lumMod val="25000"/>
              </a:schemeClr>
            </a:solidFill>
            <a:ln w="12700">
              <a:noFill/>
            </a:ln>
            <a:sp3d z="127000" extrusionH="254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id="{B6EB02BF-75E0-417F-93AF-AF1FA6CD7482}"/>
                </a:ext>
              </a:extLst>
            </p:cNvPr>
            <p:cNvSpPr/>
            <p:nvPr/>
          </p:nvSpPr>
          <p:spPr>
            <a:xfrm rot="189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bg2">
                <a:lumMod val="50000"/>
              </a:schemeClr>
            </a:solidFill>
            <a:ln w="12700">
              <a:noFill/>
            </a:ln>
            <a:sp3d extrusionH="127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16AAEB85-3E9F-441E-954F-4D815AF4DAED}"/>
                </a:ext>
              </a:extLst>
            </p:cNvPr>
            <p:cNvSpPr/>
            <p:nvPr/>
          </p:nvSpPr>
          <p:spPr>
            <a:xfrm rot="162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4">
                <a:lumMod val="50000"/>
              </a:schemeClr>
            </a:solidFill>
            <a:ln w="12700">
              <a:noFill/>
            </a:ln>
            <a:sp3d z="889000" extrusionH="1016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Block Arc 13">
              <a:extLst>
                <a:ext uri="{FF2B5EF4-FFF2-40B4-BE49-F238E27FC236}">
                  <a16:creationId xmlns:a16="http://schemas.microsoft.com/office/drawing/2014/main" id="{0BE2BCA1-7E32-4C87-AE32-EDBA6F507490}"/>
                </a:ext>
              </a:extLst>
            </p:cNvPr>
            <p:cNvSpPr/>
            <p:nvPr/>
          </p:nvSpPr>
          <p:spPr>
            <a:xfrm rot="135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4">
                <a:lumMod val="75000"/>
              </a:schemeClr>
            </a:solidFill>
            <a:ln w="12700">
              <a:noFill/>
            </a:ln>
            <a:sp3d z="762000" extrusionH="889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Block Arc 14">
              <a:extLst>
                <a:ext uri="{FF2B5EF4-FFF2-40B4-BE49-F238E27FC236}">
                  <a16:creationId xmlns:a16="http://schemas.microsoft.com/office/drawing/2014/main" id="{3FC4B471-17B9-401B-A28E-01F350922AD8}"/>
                </a:ext>
              </a:extLst>
            </p:cNvPr>
            <p:cNvSpPr/>
            <p:nvPr/>
          </p:nvSpPr>
          <p:spPr>
            <a:xfrm rot="108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2">
                <a:lumMod val="50000"/>
              </a:schemeClr>
            </a:solidFill>
            <a:ln w="12700">
              <a:noFill/>
            </a:ln>
            <a:sp3d z="635000" extrusionH="762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Block Arc 15">
              <a:extLst>
                <a:ext uri="{FF2B5EF4-FFF2-40B4-BE49-F238E27FC236}">
                  <a16:creationId xmlns:a16="http://schemas.microsoft.com/office/drawing/2014/main" id="{D338A99F-60E4-41F9-823D-5F46B7546AEF}"/>
                </a:ext>
              </a:extLst>
            </p:cNvPr>
            <p:cNvSpPr/>
            <p:nvPr/>
          </p:nvSpPr>
          <p:spPr>
            <a:xfrm rot="81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2">
                <a:lumMod val="75000"/>
              </a:schemeClr>
            </a:solidFill>
            <a:ln w="12700">
              <a:noFill/>
            </a:ln>
            <a:sp3d z="508000" extrusionH="635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Block Arc 16">
              <a:extLst>
                <a:ext uri="{FF2B5EF4-FFF2-40B4-BE49-F238E27FC236}">
                  <a16:creationId xmlns:a16="http://schemas.microsoft.com/office/drawing/2014/main" id="{B5B92586-ECB2-4C7B-8DAF-604080EA4FEC}"/>
                </a:ext>
              </a:extLst>
            </p:cNvPr>
            <p:cNvSpPr/>
            <p:nvPr/>
          </p:nvSpPr>
          <p:spPr>
            <a:xfrm rot="54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tx2">
                <a:lumMod val="50000"/>
              </a:schemeClr>
            </a:solidFill>
            <a:ln w="12700">
              <a:noFill/>
            </a:ln>
            <a:sp3d z="381000" extrusionH="508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Block Arc 17">
              <a:extLst>
                <a:ext uri="{FF2B5EF4-FFF2-40B4-BE49-F238E27FC236}">
                  <a16:creationId xmlns:a16="http://schemas.microsoft.com/office/drawing/2014/main" id="{4A6BEF8E-B43F-4E5C-AFC3-0891D6A28473}"/>
                </a:ext>
              </a:extLst>
            </p:cNvPr>
            <p:cNvSpPr/>
            <p:nvPr/>
          </p:nvSpPr>
          <p:spPr>
            <a:xfrm rot="2700000" flipH="1">
              <a:off x="2286000" y="1887440"/>
              <a:ext cx="3962400" cy="3962400"/>
            </a:xfrm>
            <a:prstGeom prst="blockArc">
              <a:avLst>
                <a:gd name="adj1" fmla="val 18869575"/>
                <a:gd name="adj2" fmla="val 34957"/>
                <a:gd name="adj3" fmla="val 20140"/>
              </a:avLst>
            </a:prstGeom>
            <a:solidFill>
              <a:schemeClr val="accent1">
                <a:lumMod val="75000"/>
              </a:schemeClr>
            </a:solidFill>
            <a:ln w="12700">
              <a:noFill/>
            </a:ln>
            <a:sp3d z="254000" extrusionH="381000" prstMaterial="dkEdg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68" name="Freeform 43">
            <a:extLst>
              <a:ext uri="{FF2B5EF4-FFF2-40B4-BE49-F238E27FC236}">
                <a16:creationId xmlns:a16="http://schemas.microsoft.com/office/drawing/2014/main" id="{009A263C-2707-437B-869F-D28CFF0BF754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216275" y="1752600"/>
            <a:ext cx="1460500" cy="1295400"/>
          </a:xfrm>
          <a:custGeom>
            <a:avLst/>
            <a:gdLst/>
            <a:ahLst/>
            <a:cxnLst>
              <a:cxn ang="0">
                <a:pos x="436" y="128"/>
              </a:cxn>
              <a:cxn ang="0">
                <a:pos x="414" y="156"/>
              </a:cxn>
              <a:cxn ang="0">
                <a:pos x="384" y="166"/>
              </a:cxn>
              <a:cxn ang="0">
                <a:pos x="364" y="118"/>
              </a:cxn>
              <a:cxn ang="0">
                <a:pos x="278" y="66"/>
              </a:cxn>
              <a:cxn ang="0">
                <a:pos x="240" y="58"/>
              </a:cxn>
              <a:cxn ang="0">
                <a:pos x="186" y="60"/>
              </a:cxn>
              <a:cxn ang="0">
                <a:pos x="188" y="38"/>
              </a:cxn>
              <a:cxn ang="0">
                <a:pos x="164" y="4"/>
              </a:cxn>
              <a:cxn ang="0">
                <a:pos x="110" y="24"/>
              </a:cxn>
              <a:cxn ang="0">
                <a:pos x="114" y="48"/>
              </a:cxn>
              <a:cxn ang="0">
                <a:pos x="122" y="76"/>
              </a:cxn>
              <a:cxn ang="0">
                <a:pos x="140" y="98"/>
              </a:cxn>
              <a:cxn ang="0">
                <a:pos x="150" y="130"/>
              </a:cxn>
              <a:cxn ang="0">
                <a:pos x="148" y="202"/>
              </a:cxn>
              <a:cxn ang="0">
                <a:pos x="120" y="218"/>
              </a:cxn>
              <a:cxn ang="0">
                <a:pos x="76" y="198"/>
              </a:cxn>
              <a:cxn ang="0">
                <a:pos x="68" y="202"/>
              </a:cxn>
              <a:cxn ang="0">
                <a:pos x="36" y="192"/>
              </a:cxn>
              <a:cxn ang="0">
                <a:pos x="24" y="192"/>
              </a:cxn>
              <a:cxn ang="0">
                <a:pos x="40" y="210"/>
              </a:cxn>
              <a:cxn ang="0">
                <a:pos x="46" y="222"/>
              </a:cxn>
              <a:cxn ang="0">
                <a:pos x="44" y="228"/>
              </a:cxn>
              <a:cxn ang="0">
                <a:pos x="92" y="256"/>
              </a:cxn>
              <a:cxn ang="0">
                <a:pos x="166" y="264"/>
              </a:cxn>
              <a:cxn ang="0">
                <a:pos x="118" y="310"/>
              </a:cxn>
              <a:cxn ang="0">
                <a:pos x="78" y="354"/>
              </a:cxn>
              <a:cxn ang="0">
                <a:pos x="82" y="432"/>
              </a:cxn>
              <a:cxn ang="0">
                <a:pos x="76" y="476"/>
              </a:cxn>
              <a:cxn ang="0">
                <a:pos x="66" y="498"/>
              </a:cxn>
              <a:cxn ang="0">
                <a:pos x="48" y="510"/>
              </a:cxn>
              <a:cxn ang="0">
                <a:pos x="4" y="520"/>
              </a:cxn>
              <a:cxn ang="0">
                <a:pos x="76" y="544"/>
              </a:cxn>
              <a:cxn ang="0">
                <a:pos x="104" y="514"/>
              </a:cxn>
              <a:cxn ang="0">
                <a:pos x="102" y="488"/>
              </a:cxn>
              <a:cxn ang="0">
                <a:pos x="120" y="438"/>
              </a:cxn>
              <a:cxn ang="0">
                <a:pos x="130" y="378"/>
              </a:cxn>
              <a:cxn ang="0">
                <a:pos x="184" y="344"/>
              </a:cxn>
              <a:cxn ang="0">
                <a:pos x="258" y="408"/>
              </a:cxn>
              <a:cxn ang="0">
                <a:pos x="366" y="476"/>
              </a:cxn>
              <a:cxn ang="0">
                <a:pos x="404" y="520"/>
              </a:cxn>
              <a:cxn ang="0">
                <a:pos x="438" y="516"/>
              </a:cxn>
              <a:cxn ang="0">
                <a:pos x="442" y="532"/>
              </a:cxn>
              <a:cxn ang="0">
                <a:pos x="444" y="574"/>
              </a:cxn>
              <a:cxn ang="0">
                <a:pos x="482" y="504"/>
              </a:cxn>
              <a:cxn ang="0">
                <a:pos x="460" y="468"/>
              </a:cxn>
              <a:cxn ang="0">
                <a:pos x="400" y="444"/>
              </a:cxn>
              <a:cxn ang="0">
                <a:pos x="320" y="386"/>
              </a:cxn>
              <a:cxn ang="0">
                <a:pos x="308" y="344"/>
              </a:cxn>
              <a:cxn ang="0">
                <a:pos x="308" y="296"/>
              </a:cxn>
              <a:cxn ang="0">
                <a:pos x="348" y="254"/>
              </a:cxn>
              <a:cxn ang="0">
                <a:pos x="294" y="156"/>
              </a:cxn>
              <a:cxn ang="0">
                <a:pos x="312" y="128"/>
              </a:cxn>
              <a:cxn ang="0">
                <a:pos x="352" y="176"/>
              </a:cxn>
              <a:cxn ang="0">
                <a:pos x="364" y="212"/>
              </a:cxn>
              <a:cxn ang="0">
                <a:pos x="382" y="220"/>
              </a:cxn>
              <a:cxn ang="0">
                <a:pos x="354" y="276"/>
              </a:cxn>
              <a:cxn ang="0">
                <a:pos x="466" y="344"/>
              </a:cxn>
              <a:cxn ang="0">
                <a:pos x="480" y="336"/>
              </a:cxn>
              <a:cxn ang="0">
                <a:pos x="546" y="202"/>
              </a:cxn>
              <a:cxn ang="0">
                <a:pos x="378" y="210"/>
              </a:cxn>
              <a:cxn ang="0">
                <a:pos x="390" y="192"/>
              </a:cxn>
              <a:cxn ang="0">
                <a:pos x="388" y="208"/>
              </a:cxn>
            </a:cxnLst>
            <a:rect l="0" t="0" r="r" b="b"/>
            <a:pathLst>
              <a:path w="550" h="576">
                <a:moveTo>
                  <a:pt x="550" y="194"/>
                </a:moveTo>
                <a:lnTo>
                  <a:pt x="550" y="194"/>
                </a:lnTo>
                <a:lnTo>
                  <a:pt x="550" y="192"/>
                </a:lnTo>
                <a:lnTo>
                  <a:pt x="548" y="192"/>
                </a:lnTo>
                <a:lnTo>
                  <a:pt x="548" y="192"/>
                </a:lnTo>
                <a:lnTo>
                  <a:pt x="546" y="190"/>
                </a:lnTo>
                <a:lnTo>
                  <a:pt x="546" y="190"/>
                </a:lnTo>
                <a:lnTo>
                  <a:pt x="544" y="190"/>
                </a:lnTo>
                <a:lnTo>
                  <a:pt x="544" y="190"/>
                </a:lnTo>
                <a:lnTo>
                  <a:pt x="544" y="190"/>
                </a:lnTo>
                <a:lnTo>
                  <a:pt x="544" y="190"/>
                </a:lnTo>
                <a:lnTo>
                  <a:pt x="504" y="166"/>
                </a:lnTo>
                <a:lnTo>
                  <a:pt x="504" y="166"/>
                </a:lnTo>
                <a:lnTo>
                  <a:pt x="474" y="150"/>
                </a:lnTo>
                <a:lnTo>
                  <a:pt x="474" y="150"/>
                </a:lnTo>
                <a:lnTo>
                  <a:pt x="442" y="130"/>
                </a:lnTo>
                <a:lnTo>
                  <a:pt x="442" y="130"/>
                </a:lnTo>
                <a:lnTo>
                  <a:pt x="442" y="130"/>
                </a:lnTo>
                <a:lnTo>
                  <a:pt x="442" y="130"/>
                </a:lnTo>
                <a:lnTo>
                  <a:pt x="440" y="128"/>
                </a:lnTo>
                <a:lnTo>
                  <a:pt x="440" y="128"/>
                </a:lnTo>
                <a:lnTo>
                  <a:pt x="438" y="126"/>
                </a:lnTo>
                <a:lnTo>
                  <a:pt x="438" y="126"/>
                </a:lnTo>
                <a:lnTo>
                  <a:pt x="436" y="128"/>
                </a:lnTo>
                <a:lnTo>
                  <a:pt x="436" y="128"/>
                </a:lnTo>
                <a:lnTo>
                  <a:pt x="434" y="130"/>
                </a:lnTo>
                <a:lnTo>
                  <a:pt x="434" y="130"/>
                </a:lnTo>
                <a:lnTo>
                  <a:pt x="432" y="132"/>
                </a:lnTo>
                <a:lnTo>
                  <a:pt x="432" y="132"/>
                </a:lnTo>
                <a:lnTo>
                  <a:pt x="430" y="132"/>
                </a:lnTo>
                <a:lnTo>
                  <a:pt x="430" y="132"/>
                </a:lnTo>
                <a:lnTo>
                  <a:pt x="428" y="132"/>
                </a:lnTo>
                <a:lnTo>
                  <a:pt x="428" y="132"/>
                </a:lnTo>
                <a:lnTo>
                  <a:pt x="426" y="134"/>
                </a:lnTo>
                <a:lnTo>
                  <a:pt x="426" y="134"/>
                </a:lnTo>
                <a:lnTo>
                  <a:pt x="424" y="138"/>
                </a:lnTo>
                <a:lnTo>
                  <a:pt x="424" y="138"/>
                </a:lnTo>
                <a:lnTo>
                  <a:pt x="422" y="142"/>
                </a:lnTo>
                <a:lnTo>
                  <a:pt x="422" y="142"/>
                </a:lnTo>
                <a:lnTo>
                  <a:pt x="420" y="148"/>
                </a:lnTo>
                <a:lnTo>
                  <a:pt x="420" y="148"/>
                </a:lnTo>
                <a:lnTo>
                  <a:pt x="418" y="150"/>
                </a:lnTo>
                <a:lnTo>
                  <a:pt x="418" y="150"/>
                </a:lnTo>
                <a:lnTo>
                  <a:pt x="416" y="152"/>
                </a:lnTo>
                <a:lnTo>
                  <a:pt x="416" y="152"/>
                </a:lnTo>
                <a:lnTo>
                  <a:pt x="414" y="154"/>
                </a:lnTo>
                <a:lnTo>
                  <a:pt x="414" y="154"/>
                </a:lnTo>
                <a:lnTo>
                  <a:pt x="414" y="156"/>
                </a:lnTo>
                <a:lnTo>
                  <a:pt x="414" y="156"/>
                </a:lnTo>
                <a:lnTo>
                  <a:pt x="414" y="158"/>
                </a:lnTo>
                <a:lnTo>
                  <a:pt x="414" y="158"/>
                </a:lnTo>
                <a:lnTo>
                  <a:pt x="408" y="168"/>
                </a:lnTo>
                <a:lnTo>
                  <a:pt x="408" y="168"/>
                </a:lnTo>
                <a:lnTo>
                  <a:pt x="402" y="180"/>
                </a:lnTo>
                <a:lnTo>
                  <a:pt x="402" y="180"/>
                </a:lnTo>
                <a:lnTo>
                  <a:pt x="402" y="180"/>
                </a:lnTo>
                <a:lnTo>
                  <a:pt x="402" y="180"/>
                </a:lnTo>
                <a:lnTo>
                  <a:pt x="400" y="180"/>
                </a:lnTo>
                <a:lnTo>
                  <a:pt x="400" y="180"/>
                </a:lnTo>
                <a:lnTo>
                  <a:pt x="398" y="178"/>
                </a:lnTo>
                <a:lnTo>
                  <a:pt x="398" y="178"/>
                </a:lnTo>
                <a:lnTo>
                  <a:pt x="394" y="174"/>
                </a:lnTo>
                <a:lnTo>
                  <a:pt x="394" y="174"/>
                </a:lnTo>
                <a:lnTo>
                  <a:pt x="392" y="174"/>
                </a:lnTo>
                <a:lnTo>
                  <a:pt x="392" y="174"/>
                </a:lnTo>
                <a:lnTo>
                  <a:pt x="390" y="174"/>
                </a:lnTo>
                <a:lnTo>
                  <a:pt x="390" y="174"/>
                </a:lnTo>
                <a:lnTo>
                  <a:pt x="388" y="170"/>
                </a:lnTo>
                <a:lnTo>
                  <a:pt x="388" y="170"/>
                </a:lnTo>
                <a:lnTo>
                  <a:pt x="384" y="168"/>
                </a:lnTo>
                <a:lnTo>
                  <a:pt x="384" y="168"/>
                </a:lnTo>
                <a:lnTo>
                  <a:pt x="384" y="166"/>
                </a:lnTo>
                <a:lnTo>
                  <a:pt x="384" y="166"/>
                </a:lnTo>
                <a:lnTo>
                  <a:pt x="384" y="166"/>
                </a:lnTo>
                <a:lnTo>
                  <a:pt x="384" y="166"/>
                </a:lnTo>
                <a:lnTo>
                  <a:pt x="384" y="164"/>
                </a:lnTo>
                <a:lnTo>
                  <a:pt x="384" y="164"/>
                </a:lnTo>
                <a:lnTo>
                  <a:pt x="384" y="164"/>
                </a:lnTo>
                <a:lnTo>
                  <a:pt x="384" y="164"/>
                </a:lnTo>
                <a:lnTo>
                  <a:pt x="390" y="158"/>
                </a:lnTo>
                <a:lnTo>
                  <a:pt x="390" y="158"/>
                </a:lnTo>
                <a:lnTo>
                  <a:pt x="394" y="154"/>
                </a:lnTo>
                <a:lnTo>
                  <a:pt x="394" y="154"/>
                </a:lnTo>
                <a:lnTo>
                  <a:pt x="394" y="154"/>
                </a:lnTo>
                <a:lnTo>
                  <a:pt x="394" y="154"/>
                </a:lnTo>
                <a:lnTo>
                  <a:pt x="390" y="150"/>
                </a:lnTo>
                <a:lnTo>
                  <a:pt x="390" y="150"/>
                </a:lnTo>
                <a:lnTo>
                  <a:pt x="386" y="146"/>
                </a:lnTo>
                <a:lnTo>
                  <a:pt x="386" y="146"/>
                </a:lnTo>
                <a:lnTo>
                  <a:pt x="384" y="144"/>
                </a:lnTo>
                <a:lnTo>
                  <a:pt x="384" y="144"/>
                </a:lnTo>
                <a:lnTo>
                  <a:pt x="378" y="136"/>
                </a:lnTo>
                <a:lnTo>
                  <a:pt x="378" y="136"/>
                </a:lnTo>
                <a:lnTo>
                  <a:pt x="370" y="126"/>
                </a:lnTo>
                <a:lnTo>
                  <a:pt x="370" y="126"/>
                </a:lnTo>
                <a:lnTo>
                  <a:pt x="364" y="118"/>
                </a:lnTo>
                <a:lnTo>
                  <a:pt x="364" y="118"/>
                </a:lnTo>
                <a:lnTo>
                  <a:pt x="358" y="112"/>
                </a:lnTo>
                <a:lnTo>
                  <a:pt x="358" y="112"/>
                </a:lnTo>
                <a:lnTo>
                  <a:pt x="350" y="102"/>
                </a:lnTo>
                <a:lnTo>
                  <a:pt x="350" y="102"/>
                </a:lnTo>
                <a:lnTo>
                  <a:pt x="334" y="84"/>
                </a:lnTo>
                <a:lnTo>
                  <a:pt x="334" y="84"/>
                </a:lnTo>
                <a:lnTo>
                  <a:pt x="326" y="76"/>
                </a:lnTo>
                <a:lnTo>
                  <a:pt x="320" y="72"/>
                </a:lnTo>
                <a:lnTo>
                  <a:pt x="320" y="72"/>
                </a:lnTo>
                <a:lnTo>
                  <a:pt x="310" y="68"/>
                </a:lnTo>
                <a:lnTo>
                  <a:pt x="310" y="68"/>
                </a:lnTo>
                <a:lnTo>
                  <a:pt x="302" y="68"/>
                </a:lnTo>
                <a:lnTo>
                  <a:pt x="302" y="68"/>
                </a:lnTo>
                <a:lnTo>
                  <a:pt x="298" y="68"/>
                </a:lnTo>
                <a:lnTo>
                  <a:pt x="298" y="68"/>
                </a:lnTo>
                <a:lnTo>
                  <a:pt x="294" y="68"/>
                </a:lnTo>
                <a:lnTo>
                  <a:pt x="294" y="68"/>
                </a:lnTo>
                <a:lnTo>
                  <a:pt x="288" y="68"/>
                </a:lnTo>
                <a:lnTo>
                  <a:pt x="288" y="68"/>
                </a:lnTo>
                <a:lnTo>
                  <a:pt x="284" y="66"/>
                </a:lnTo>
                <a:lnTo>
                  <a:pt x="284" y="66"/>
                </a:lnTo>
                <a:lnTo>
                  <a:pt x="278" y="66"/>
                </a:lnTo>
                <a:lnTo>
                  <a:pt x="278" y="66"/>
                </a:lnTo>
                <a:lnTo>
                  <a:pt x="274" y="68"/>
                </a:lnTo>
                <a:lnTo>
                  <a:pt x="274" y="68"/>
                </a:lnTo>
                <a:lnTo>
                  <a:pt x="272" y="68"/>
                </a:lnTo>
                <a:lnTo>
                  <a:pt x="272" y="68"/>
                </a:lnTo>
                <a:lnTo>
                  <a:pt x="268" y="68"/>
                </a:lnTo>
                <a:lnTo>
                  <a:pt x="268" y="68"/>
                </a:lnTo>
                <a:lnTo>
                  <a:pt x="266" y="68"/>
                </a:lnTo>
                <a:lnTo>
                  <a:pt x="266" y="68"/>
                </a:lnTo>
                <a:lnTo>
                  <a:pt x="260" y="66"/>
                </a:lnTo>
                <a:lnTo>
                  <a:pt x="260" y="66"/>
                </a:lnTo>
                <a:lnTo>
                  <a:pt x="256" y="66"/>
                </a:lnTo>
                <a:lnTo>
                  <a:pt x="256" y="66"/>
                </a:lnTo>
                <a:lnTo>
                  <a:pt x="254" y="66"/>
                </a:lnTo>
                <a:lnTo>
                  <a:pt x="254" y="66"/>
                </a:lnTo>
                <a:lnTo>
                  <a:pt x="250" y="66"/>
                </a:lnTo>
                <a:lnTo>
                  <a:pt x="250" y="66"/>
                </a:lnTo>
                <a:lnTo>
                  <a:pt x="248" y="66"/>
                </a:lnTo>
                <a:lnTo>
                  <a:pt x="248" y="66"/>
                </a:lnTo>
                <a:lnTo>
                  <a:pt x="246" y="64"/>
                </a:lnTo>
                <a:lnTo>
                  <a:pt x="246" y="64"/>
                </a:lnTo>
                <a:lnTo>
                  <a:pt x="244" y="60"/>
                </a:lnTo>
                <a:lnTo>
                  <a:pt x="244" y="60"/>
                </a:lnTo>
                <a:lnTo>
                  <a:pt x="240" y="58"/>
                </a:lnTo>
                <a:lnTo>
                  <a:pt x="240" y="58"/>
                </a:lnTo>
                <a:lnTo>
                  <a:pt x="234" y="56"/>
                </a:lnTo>
                <a:lnTo>
                  <a:pt x="234" y="56"/>
                </a:lnTo>
                <a:lnTo>
                  <a:pt x="228" y="54"/>
                </a:lnTo>
                <a:lnTo>
                  <a:pt x="228" y="54"/>
                </a:lnTo>
                <a:lnTo>
                  <a:pt x="220" y="54"/>
                </a:lnTo>
                <a:lnTo>
                  <a:pt x="220" y="54"/>
                </a:lnTo>
                <a:lnTo>
                  <a:pt x="214" y="54"/>
                </a:lnTo>
                <a:lnTo>
                  <a:pt x="214" y="54"/>
                </a:lnTo>
                <a:lnTo>
                  <a:pt x="210" y="54"/>
                </a:lnTo>
                <a:lnTo>
                  <a:pt x="210" y="54"/>
                </a:lnTo>
                <a:lnTo>
                  <a:pt x="204" y="56"/>
                </a:lnTo>
                <a:lnTo>
                  <a:pt x="204" y="56"/>
                </a:lnTo>
                <a:lnTo>
                  <a:pt x="202" y="58"/>
                </a:lnTo>
                <a:lnTo>
                  <a:pt x="202" y="58"/>
                </a:lnTo>
                <a:lnTo>
                  <a:pt x="196" y="62"/>
                </a:lnTo>
                <a:lnTo>
                  <a:pt x="196" y="62"/>
                </a:lnTo>
                <a:lnTo>
                  <a:pt x="192" y="66"/>
                </a:lnTo>
                <a:lnTo>
                  <a:pt x="192" y="66"/>
                </a:lnTo>
                <a:lnTo>
                  <a:pt x="190" y="64"/>
                </a:lnTo>
                <a:lnTo>
                  <a:pt x="190" y="64"/>
                </a:lnTo>
                <a:lnTo>
                  <a:pt x="188" y="60"/>
                </a:lnTo>
                <a:lnTo>
                  <a:pt x="188" y="60"/>
                </a:lnTo>
                <a:lnTo>
                  <a:pt x="186" y="60"/>
                </a:lnTo>
                <a:lnTo>
                  <a:pt x="186" y="60"/>
                </a:lnTo>
                <a:lnTo>
                  <a:pt x="188" y="60"/>
                </a:lnTo>
                <a:lnTo>
                  <a:pt x="188" y="60"/>
                </a:lnTo>
                <a:lnTo>
                  <a:pt x="190" y="58"/>
                </a:lnTo>
                <a:lnTo>
                  <a:pt x="190" y="58"/>
                </a:lnTo>
                <a:lnTo>
                  <a:pt x="190" y="54"/>
                </a:lnTo>
                <a:lnTo>
                  <a:pt x="190" y="54"/>
                </a:lnTo>
                <a:lnTo>
                  <a:pt x="190" y="54"/>
                </a:lnTo>
                <a:lnTo>
                  <a:pt x="190" y="54"/>
                </a:lnTo>
                <a:lnTo>
                  <a:pt x="190" y="52"/>
                </a:lnTo>
                <a:lnTo>
                  <a:pt x="190" y="52"/>
                </a:lnTo>
                <a:lnTo>
                  <a:pt x="190" y="50"/>
                </a:lnTo>
                <a:lnTo>
                  <a:pt x="190" y="50"/>
                </a:lnTo>
                <a:lnTo>
                  <a:pt x="190" y="48"/>
                </a:lnTo>
                <a:lnTo>
                  <a:pt x="190" y="48"/>
                </a:lnTo>
                <a:lnTo>
                  <a:pt x="190" y="46"/>
                </a:lnTo>
                <a:lnTo>
                  <a:pt x="190" y="46"/>
                </a:lnTo>
                <a:lnTo>
                  <a:pt x="188" y="44"/>
                </a:lnTo>
                <a:lnTo>
                  <a:pt x="188" y="44"/>
                </a:lnTo>
                <a:lnTo>
                  <a:pt x="188" y="42"/>
                </a:lnTo>
                <a:lnTo>
                  <a:pt x="188" y="42"/>
                </a:lnTo>
                <a:lnTo>
                  <a:pt x="188" y="38"/>
                </a:lnTo>
                <a:lnTo>
                  <a:pt x="188" y="38"/>
                </a:lnTo>
                <a:lnTo>
                  <a:pt x="188" y="38"/>
                </a:lnTo>
                <a:lnTo>
                  <a:pt x="188" y="38"/>
                </a:lnTo>
                <a:lnTo>
                  <a:pt x="188" y="36"/>
                </a:lnTo>
                <a:lnTo>
                  <a:pt x="188" y="36"/>
                </a:lnTo>
                <a:lnTo>
                  <a:pt x="186" y="30"/>
                </a:lnTo>
                <a:lnTo>
                  <a:pt x="186" y="30"/>
                </a:lnTo>
                <a:lnTo>
                  <a:pt x="186" y="28"/>
                </a:lnTo>
                <a:lnTo>
                  <a:pt x="186" y="28"/>
                </a:lnTo>
                <a:lnTo>
                  <a:pt x="184" y="26"/>
                </a:lnTo>
                <a:lnTo>
                  <a:pt x="184" y="26"/>
                </a:lnTo>
                <a:lnTo>
                  <a:pt x="182" y="24"/>
                </a:lnTo>
                <a:lnTo>
                  <a:pt x="182" y="24"/>
                </a:lnTo>
                <a:lnTo>
                  <a:pt x="182" y="22"/>
                </a:lnTo>
                <a:lnTo>
                  <a:pt x="182" y="22"/>
                </a:lnTo>
                <a:lnTo>
                  <a:pt x="182" y="20"/>
                </a:lnTo>
                <a:lnTo>
                  <a:pt x="182" y="20"/>
                </a:lnTo>
                <a:lnTo>
                  <a:pt x="178" y="16"/>
                </a:lnTo>
                <a:lnTo>
                  <a:pt x="178" y="16"/>
                </a:lnTo>
                <a:lnTo>
                  <a:pt x="176" y="12"/>
                </a:lnTo>
                <a:lnTo>
                  <a:pt x="176" y="12"/>
                </a:lnTo>
                <a:lnTo>
                  <a:pt x="174" y="10"/>
                </a:lnTo>
                <a:lnTo>
                  <a:pt x="174" y="10"/>
                </a:lnTo>
                <a:lnTo>
                  <a:pt x="170" y="8"/>
                </a:lnTo>
                <a:lnTo>
                  <a:pt x="170" y="8"/>
                </a:lnTo>
                <a:lnTo>
                  <a:pt x="168" y="6"/>
                </a:lnTo>
                <a:lnTo>
                  <a:pt x="164" y="4"/>
                </a:lnTo>
                <a:lnTo>
                  <a:pt x="164" y="4"/>
                </a:lnTo>
                <a:lnTo>
                  <a:pt x="158" y="2"/>
                </a:lnTo>
                <a:lnTo>
                  <a:pt x="158" y="2"/>
                </a:lnTo>
                <a:lnTo>
                  <a:pt x="152" y="0"/>
                </a:lnTo>
                <a:lnTo>
                  <a:pt x="152" y="0"/>
                </a:lnTo>
                <a:lnTo>
                  <a:pt x="148" y="0"/>
                </a:lnTo>
                <a:lnTo>
                  <a:pt x="148" y="0"/>
                </a:lnTo>
                <a:lnTo>
                  <a:pt x="144" y="2"/>
                </a:lnTo>
                <a:lnTo>
                  <a:pt x="144" y="2"/>
                </a:lnTo>
                <a:lnTo>
                  <a:pt x="140" y="2"/>
                </a:lnTo>
                <a:lnTo>
                  <a:pt x="140" y="2"/>
                </a:lnTo>
                <a:lnTo>
                  <a:pt x="136" y="4"/>
                </a:lnTo>
                <a:lnTo>
                  <a:pt x="136" y="4"/>
                </a:lnTo>
                <a:lnTo>
                  <a:pt x="132" y="6"/>
                </a:lnTo>
                <a:lnTo>
                  <a:pt x="132" y="6"/>
                </a:lnTo>
                <a:lnTo>
                  <a:pt x="128" y="8"/>
                </a:lnTo>
                <a:lnTo>
                  <a:pt x="128" y="8"/>
                </a:lnTo>
                <a:lnTo>
                  <a:pt x="124" y="10"/>
                </a:lnTo>
                <a:lnTo>
                  <a:pt x="124" y="10"/>
                </a:lnTo>
                <a:lnTo>
                  <a:pt x="118" y="14"/>
                </a:lnTo>
                <a:lnTo>
                  <a:pt x="118" y="14"/>
                </a:lnTo>
                <a:lnTo>
                  <a:pt x="114" y="18"/>
                </a:lnTo>
                <a:lnTo>
                  <a:pt x="114" y="18"/>
                </a:lnTo>
                <a:lnTo>
                  <a:pt x="110" y="24"/>
                </a:lnTo>
                <a:lnTo>
                  <a:pt x="110" y="24"/>
                </a:lnTo>
                <a:lnTo>
                  <a:pt x="108" y="28"/>
                </a:lnTo>
                <a:lnTo>
                  <a:pt x="110" y="32"/>
                </a:lnTo>
                <a:lnTo>
                  <a:pt x="110" y="32"/>
                </a:lnTo>
                <a:lnTo>
                  <a:pt x="112" y="34"/>
                </a:lnTo>
                <a:lnTo>
                  <a:pt x="112" y="34"/>
                </a:lnTo>
                <a:lnTo>
                  <a:pt x="112" y="34"/>
                </a:lnTo>
                <a:lnTo>
                  <a:pt x="112" y="34"/>
                </a:lnTo>
                <a:lnTo>
                  <a:pt x="112" y="36"/>
                </a:lnTo>
                <a:lnTo>
                  <a:pt x="112" y="36"/>
                </a:lnTo>
                <a:lnTo>
                  <a:pt x="112" y="38"/>
                </a:lnTo>
                <a:lnTo>
                  <a:pt x="112" y="38"/>
                </a:lnTo>
                <a:lnTo>
                  <a:pt x="112" y="40"/>
                </a:lnTo>
                <a:lnTo>
                  <a:pt x="112" y="40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4"/>
                </a:lnTo>
                <a:lnTo>
                  <a:pt x="112" y="44"/>
                </a:lnTo>
                <a:lnTo>
                  <a:pt x="112" y="46"/>
                </a:lnTo>
                <a:lnTo>
                  <a:pt x="112" y="46"/>
                </a:lnTo>
                <a:lnTo>
                  <a:pt x="114" y="48"/>
                </a:lnTo>
                <a:lnTo>
                  <a:pt x="114" y="48"/>
                </a:lnTo>
                <a:lnTo>
                  <a:pt x="112" y="50"/>
                </a:lnTo>
                <a:lnTo>
                  <a:pt x="112" y="50"/>
                </a:lnTo>
                <a:lnTo>
                  <a:pt x="114" y="52"/>
                </a:lnTo>
                <a:lnTo>
                  <a:pt x="114" y="52"/>
                </a:lnTo>
                <a:lnTo>
                  <a:pt x="114" y="54"/>
                </a:lnTo>
                <a:lnTo>
                  <a:pt x="114" y="54"/>
                </a:lnTo>
                <a:lnTo>
                  <a:pt x="116" y="56"/>
                </a:lnTo>
                <a:lnTo>
                  <a:pt x="116" y="58"/>
                </a:lnTo>
                <a:lnTo>
                  <a:pt x="116" y="58"/>
                </a:lnTo>
                <a:lnTo>
                  <a:pt x="116" y="60"/>
                </a:lnTo>
                <a:lnTo>
                  <a:pt x="116" y="60"/>
                </a:lnTo>
                <a:lnTo>
                  <a:pt x="114" y="64"/>
                </a:lnTo>
                <a:lnTo>
                  <a:pt x="114" y="64"/>
                </a:lnTo>
                <a:lnTo>
                  <a:pt x="112" y="70"/>
                </a:lnTo>
                <a:lnTo>
                  <a:pt x="112" y="70"/>
                </a:lnTo>
                <a:lnTo>
                  <a:pt x="112" y="74"/>
                </a:lnTo>
                <a:lnTo>
                  <a:pt x="114" y="76"/>
                </a:lnTo>
                <a:lnTo>
                  <a:pt x="114" y="76"/>
                </a:lnTo>
                <a:lnTo>
                  <a:pt x="116" y="76"/>
                </a:lnTo>
                <a:lnTo>
                  <a:pt x="116" y="76"/>
                </a:lnTo>
                <a:lnTo>
                  <a:pt x="118" y="76"/>
                </a:lnTo>
                <a:lnTo>
                  <a:pt x="118" y="76"/>
                </a:lnTo>
                <a:lnTo>
                  <a:pt x="120" y="76"/>
                </a:lnTo>
                <a:lnTo>
                  <a:pt x="122" y="76"/>
                </a:lnTo>
                <a:lnTo>
                  <a:pt x="122" y="76"/>
                </a:lnTo>
                <a:lnTo>
                  <a:pt x="122" y="80"/>
                </a:lnTo>
                <a:lnTo>
                  <a:pt x="122" y="80"/>
                </a:lnTo>
                <a:lnTo>
                  <a:pt x="122" y="82"/>
                </a:lnTo>
                <a:lnTo>
                  <a:pt x="124" y="82"/>
                </a:lnTo>
                <a:lnTo>
                  <a:pt x="124" y="82"/>
                </a:lnTo>
                <a:lnTo>
                  <a:pt x="128" y="82"/>
                </a:lnTo>
                <a:lnTo>
                  <a:pt x="128" y="82"/>
                </a:lnTo>
                <a:lnTo>
                  <a:pt x="130" y="84"/>
                </a:lnTo>
                <a:lnTo>
                  <a:pt x="130" y="84"/>
                </a:lnTo>
                <a:lnTo>
                  <a:pt x="128" y="86"/>
                </a:lnTo>
                <a:lnTo>
                  <a:pt x="128" y="86"/>
                </a:lnTo>
                <a:lnTo>
                  <a:pt x="130" y="88"/>
                </a:lnTo>
                <a:lnTo>
                  <a:pt x="130" y="88"/>
                </a:lnTo>
                <a:lnTo>
                  <a:pt x="132" y="90"/>
                </a:lnTo>
                <a:lnTo>
                  <a:pt x="132" y="90"/>
                </a:lnTo>
                <a:lnTo>
                  <a:pt x="134" y="92"/>
                </a:lnTo>
                <a:lnTo>
                  <a:pt x="134" y="92"/>
                </a:lnTo>
                <a:lnTo>
                  <a:pt x="134" y="94"/>
                </a:lnTo>
                <a:lnTo>
                  <a:pt x="134" y="94"/>
                </a:lnTo>
                <a:lnTo>
                  <a:pt x="136" y="98"/>
                </a:lnTo>
                <a:lnTo>
                  <a:pt x="136" y="98"/>
                </a:lnTo>
                <a:lnTo>
                  <a:pt x="140" y="98"/>
                </a:lnTo>
                <a:lnTo>
                  <a:pt x="140" y="98"/>
                </a:lnTo>
                <a:lnTo>
                  <a:pt x="144" y="98"/>
                </a:lnTo>
                <a:lnTo>
                  <a:pt x="144" y="98"/>
                </a:lnTo>
                <a:lnTo>
                  <a:pt x="146" y="98"/>
                </a:lnTo>
                <a:lnTo>
                  <a:pt x="146" y="98"/>
                </a:lnTo>
                <a:lnTo>
                  <a:pt x="152" y="98"/>
                </a:lnTo>
                <a:lnTo>
                  <a:pt x="152" y="98"/>
                </a:lnTo>
                <a:lnTo>
                  <a:pt x="152" y="98"/>
                </a:lnTo>
                <a:lnTo>
                  <a:pt x="152" y="98"/>
                </a:lnTo>
                <a:lnTo>
                  <a:pt x="154" y="98"/>
                </a:lnTo>
                <a:lnTo>
                  <a:pt x="154" y="98"/>
                </a:lnTo>
                <a:lnTo>
                  <a:pt x="154" y="100"/>
                </a:lnTo>
                <a:lnTo>
                  <a:pt x="156" y="100"/>
                </a:lnTo>
                <a:lnTo>
                  <a:pt x="156" y="100"/>
                </a:lnTo>
                <a:lnTo>
                  <a:pt x="158" y="100"/>
                </a:lnTo>
                <a:lnTo>
                  <a:pt x="158" y="102"/>
                </a:lnTo>
                <a:lnTo>
                  <a:pt x="158" y="102"/>
                </a:lnTo>
                <a:lnTo>
                  <a:pt x="156" y="106"/>
                </a:lnTo>
                <a:lnTo>
                  <a:pt x="156" y="106"/>
                </a:lnTo>
                <a:lnTo>
                  <a:pt x="156" y="110"/>
                </a:lnTo>
                <a:lnTo>
                  <a:pt x="156" y="110"/>
                </a:lnTo>
                <a:lnTo>
                  <a:pt x="154" y="118"/>
                </a:lnTo>
                <a:lnTo>
                  <a:pt x="154" y="118"/>
                </a:lnTo>
                <a:lnTo>
                  <a:pt x="150" y="130"/>
                </a:lnTo>
                <a:lnTo>
                  <a:pt x="150" y="130"/>
                </a:lnTo>
                <a:lnTo>
                  <a:pt x="150" y="136"/>
                </a:lnTo>
                <a:lnTo>
                  <a:pt x="150" y="136"/>
                </a:lnTo>
                <a:lnTo>
                  <a:pt x="148" y="142"/>
                </a:lnTo>
                <a:lnTo>
                  <a:pt x="148" y="142"/>
                </a:lnTo>
                <a:lnTo>
                  <a:pt x="148" y="144"/>
                </a:lnTo>
                <a:lnTo>
                  <a:pt x="148" y="144"/>
                </a:lnTo>
                <a:lnTo>
                  <a:pt x="146" y="150"/>
                </a:lnTo>
                <a:lnTo>
                  <a:pt x="146" y="150"/>
                </a:lnTo>
                <a:lnTo>
                  <a:pt x="146" y="158"/>
                </a:lnTo>
                <a:lnTo>
                  <a:pt x="146" y="158"/>
                </a:lnTo>
                <a:lnTo>
                  <a:pt x="146" y="166"/>
                </a:lnTo>
                <a:lnTo>
                  <a:pt x="146" y="166"/>
                </a:lnTo>
                <a:lnTo>
                  <a:pt x="146" y="176"/>
                </a:lnTo>
                <a:lnTo>
                  <a:pt x="146" y="176"/>
                </a:lnTo>
                <a:lnTo>
                  <a:pt x="146" y="178"/>
                </a:lnTo>
                <a:lnTo>
                  <a:pt x="146" y="178"/>
                </a:lnTo>
                <a:lnTo>
                  <a:pt x="146" y="186"/>
                </a:lnTo>
                <a:lnTo>
                  <a:pt x="146" y="186"/>
                </a:lnTo>
                <a:lnTo>
                  <a:pt x="146" y="190"/>
                </a:lnTo>
                <a:lnTo>
                  <a:pt x="146" y="190"/>
                </a:lnTo>
                <a:lnTo>
                  <a:pt x="146" y="198"/>
                </a:lnTo>
                <a:lnTo>
                  <a:pt x="146" y="198"/>
                </a:lnTo>
                <a:lnTo>
                  <a:pt x="148" y="202"/>
                </a:lnTo>
                <a:lnTo>
                  <a:pt x="148" y="202"/>
                </a:lnTo>
                <a:lnTo>
                  <a:pt x="148" y="208"/>
                </a:lnTo>
                <a:lnTo>
                  <a:pt x="148" y="208"/>
                </a:lnTo>
                <a:lnTo>
                  <a:pt x="150" y="212"/>
                </a:lnTo>
                <a:lnTo>
                  <a:pt x="150" y="212"/>
                </a:lnTo>
                <a:lnTo>
                  <a:pt x="148" y="212"/>
                </a:lnTo>
                <a:lnTo>
                  <a:pt x="148" y="212"/>
                </a:lnTo>
                <a:lnTo>
                  <a:pt x="148" y="214"/>
                </a:lnTo>
                <a:lnTo>
                  <a:pt x="148" y="214"/>
                </a:lnTo>
                <a:lnTo>
                  <a:pt x="146" y="214"/>
                </a:lnTo>
                <a:lnTo>
                  <a:pt x="146" y="214"/>
                </a:lnTo>
                <a:lnTo>
                  <a:pt x="142" y="216"/>
                </a:lnTo>
                <a:lnTo>
                  <a:pt x="142" y="216"/>
                </a:lnTo>
                <a:lnTo>
                  <a:pt x="138" y="218"/>
                </a:lnTo>
                <a:lnTo>
                  <a:pt x="138" y="218"/>
                </a:lnTo>
                <a:lnTo>
                  <a:pt x="136" y="216"/>
                </a:lnTo>
                <a:lnTo>
                  <a:pt x="136" y="216"/>
                </a:lnTo>
                <a:lnTo>
                  <a:pt x="132" y="216"/>
                </a:lnTo>
                <a:lnTo>
                  <a:pt x="132" y="216"/>
                </a:lnTo>
                <a:lnTo>
                  <a:pt x="124" y="216"/>
                </a:lnTo>
                <a:lnTo>
                  <a:pt x="124" y="216"/>
                </a:lnTo>
                <a:lnTo>
                  <a:pt x="122" y="218"/>
                </a:lnTo>
                <a:lnTo>
                  <a:pt x="122" y="218"/>
                </a:lnTo>
                <a:lnTo>
                  <a:pt x="120" y="218"/>
                </a:lnTo>
                <a:lnTo>
                  <a:pt x="120" y="218"/>
                </a:lnTo>
                <a:lnTo>
                  <a:pt x="118" y="218"/>
                </a:lnTo>
                <a:lnTo>
                  <a:pt x="118" y="218"/>
                </a:lnTo>
                <a:lnTo>
                  <a:pt x="110" y="216"/>
                </a:lnTo>
                <a:lnTo>
                  <a:pt x="110" y="216"/>
                </a:lnTo>
                <a:lnTo>
                  <a:pt x="102" y="218"/>
                </a:lnTo>
                <a:lnTo>
                  <a:pt x="102" y="218"/>
                </a:lnTo>
                <a:lnTo>
                  <a:pt x="94" y="218"/>
                </a:lnTo>
                <a:lnTo>
                  <a:pt x="94" y="218"/>
                </a:lnTo>
                <a:lnTo>
                  <a:pt x="90" y="216"/>
                </a:lnTo>
                <a:lnTo>
                  <a:pt x="90" y="216"/>
                </a:lnTo>
                <a:lnTo>
                  <a:pt x="88" y="216"/>
                </a:lnTo>
                <a:lnTo>
                  <a:pt x="88" y="216"/>
                </a:lnTo>
                <a:lnTo>
                  <a:pt x="88" y="218"/>
                </a:lnTo>
                <a:lnTo>
                  <a:pt x="88" y="218"/>
                </a:lnTo>
                <a:lnTo>
                  <a:pt x="84" y="216"/>
                </a:lnTo>
                <a:lnTo>
                  <a:pt x="84" y="216"/>
                </a:lnTo>
                <a:lnTo>
                  <a:pt x="82" y="212"/>
                </a:lnTo>
                <a:lnTo>
                  <a:pt x="82" y="212"/>
                </a:lnTo>
                <a:lnTo>
                  <a:pt x="80" y="208"/>
                </a:lnTo>
                <a:lnTo>
                  <a:pt x="80" y="208"/>
                </a:lnTo>
                <a:lnTo>
                  <a:pt x="78" y="202"/>
                </a:lnTo>
                <a:lnTo>
                  <a:pt x="78" y="202"/>
                </a:lnTo>
                <a:lnTo>
                  <a:pt x="76" y="198"/>
                </a:lnTo>
                <a:lnTo>
                  <a:pt x="76" y="198"/>
                </a:lnTo>
                <a:lnTo>
                  <a:pt x="74" y="194"/>
                </a:lnTo>
                <a:lnTo>
                  <a:pt x="74" y="194"/>
                </a:lnTo>
                <a:lnTo>
                  <a:pt x="72" y="188"/>
                </a:lnTo>
                <a:lnTo>
                  <a:pt x="72" y="188"/>
                </a:lnTo>
                <a:lnTo>
                  <a:pt x="70" y="184"/>
                </a:lnTo>
                <a:lnTo>
                  <a:pt x="70" y="184"/>
                </a:lnTo>
                <a:lnTo>
                  <a:pt x="70" y="184"/>
                </a:lnTo>
                <a:lnTo>
                  <a:pt x="70" y="182"/>
                </a:lnTo>
                <a:lnTo>
                  <a:pt x="70" y="182"/>
                </a:lnTo>
                <a:lnTo>
                  <a:pt x="68" y="184"/>
                </a:lnTo>
                <a:lnTo>
                  <a:pt x="68" y="184"/>
                </a:lnTo>
                <a:lnTo>
                  <a:pt x="66" y="186"/>
                </a:lnTo>
                <a:lnTo>
                  <a:pt x="66" y="188"/>
                </a:lnTo>
                <a:lnTo>
                  <a:pt x="66" y="188"/>
                </a:lnTo>
                <a:lnTo>
                  <a:pt x="66" y="194"/>
                </a:lnTo>
                <a:lnTo>
                  <a:pt x="66" y="194"/>
                </a:lnTo>
                <a:lnTo>
                  <a:pt x="66" y="196"/>
                </a:lnTo>
                <a:lnTo>
                  <a:pt x="66" y="196"/>
                </a:lnTo>
                <a:lnTo>
                  <a:pt x="68" y="200"/>
                </a:lnTo>
                <a:lnTo>
                  <a:pt x="68" y="200"/>
                </a:lnTo>
                <a:lnTo>
                  <a:pt x="68" y="202"/>
                </a:lnTo>
                <a:lnTo>
                  <a:pt x="68" y="202"/>
                </a:lnTo>
                <a:lnTo>
                  <a:pt x="68" y="202"/>
                </a:lnTo>
                <a:lnTo>
                  <a:pt x="68" y="202"/>
                </a:lnTo>
                <a:lnTo>
                  <a:pt x="62" y="202"/>
                </a:lnTo>
                <a:lnTo>
                  <a:pt x="62" y="202"/>
                </a:lnTo>
                <a:lnTo>
                  <a:pt x="58" y="202"/>
                </a:lnTo>
                <a:lnTo>
                  <a:pt x="58" y="202"/>
                </a:lnTo>
                <a:lnTo>
                  <a:pt x="56" y="200"/>
                </a:lnTo>
                <a:lnTo>
                  <a:pt x="56" y="200"/>
                </a:lnTo>
                <a:lnTo>
                  <a:pt x="52" y="198"/>
                </a:lnTo>
                <a:lnTo>
                  <a:pt x="52" y="198"/>
                </a:lnTo>
                <a:lnTo>
                  <a:pt x="48" y="194"/>
                </a:lnTo>
                <a:lnTo>
                  <a:pt x="48" y="194"/>
                </a:lnTo>
                <a:lnTo>
                  <a:pt x="44" y="190"/>
                </a:lnTo>
                <a:lnTo>
                  <a:pt x="44" y="190"/>
                </a:lnTo>
                <a:lnTo>
                  <a:pt x="42" y="188"/>
                </a:lnTo>
                <a:lnTo>
                  <a:pt x="42" y="188"/>
                </a:lnTo>
                <a:lnTo>
                  <a:pt x="38" y="186"/>
                </a:lnTo>
                <a:lnTo>
                  <a:pt x="38" y="186"/>
                </a:lnTo>
                <a:lnTo>
                  <a:pt x="36" y="184"/>
                </a:lnTo>
                <a:lnTo>
                  <a:pt x="32" y="184"/>
                </a:lnTo>
                <a:lnTo>
                  <a:pt x="32" y="184"/>
                </a:lnTo>
                <a:lnTo>
                  <a:pt x="30" y="186"/>
                </a:lnTo>
                <a:lnTo>
                  <a:pt x="30" y="188"/>
                </a:lnTo>
                <a:lnTo>
                  <a:pt x="30" y="188"/>
                </a:lnTo>
                <a:lnTo>
                  <a:pt x="36" y="192"/>
                </a:lnTo>
                <a:lnTo>
                  <a:pt x="36" y="192"/>
                </a:lnTo>
                <a:lnTo>
                  <a:pt x="40" y="196"/>
                </a:lnTo>
                <a:lnTo>
                  <a:pt x="40" y="196"/>
                </a:lnTo>
                <a:lnTo>
                  <a:pt x="44" y="198"/>
                </a:lnTo>
                <a:lnTo>
                  <a:pt x="44" y="198"/>
                </a:lnTo>
                <a:lnTo>
                  <a:pt x="46" y="202"/>
                </a:lnTo>
                <a:lnTo>
                  <a:pt x="46" y="202"/>
                </a:lnTo>
                <a:lnTo>
                  <a:pt x="48" y="204"/>
                </a:lnTo>
                <a:lnTo>
                  <a:pt x="48" y="204"/>
                </a:lnTo>
                <a:lnTo>
                  <a:pt x="48" y="206"/>
                </a:lnTo>
                <a:lnTo>
                  <a:pt x="48" y="206"/>
                </a:lnTo>
                <a:lnTo>
                  <a:pt x="44" y="204"/>
                </a:lnTo>
                <a:lnTo>
                  <a:pt x="44" y="204"/>
                </a:lnTo>
                <a:lnTo>
                  <a:pt x="42" y="202"/>
                </a:lnTo>
                <a:lnTo>
                  <a:pt x="42" y="202"/>
                </a:lnTo>
                <a:lnTo>
                  <a:pt x="40" y="200"/>
                </a:lnTo>
                <a:lnTo>
                  <a:pt x="40" y="200"/>
                </a:lnTo>
                <a:lnTo>
                  <a:pt x="38" y="200"/>
                </a:lnTo>
                <a:lnTo>
                  <a:pt x="38" y="200"/>
                </a:lnTo>
                <a:lnTo>
                  <a:pt x="34" y="198"/>
                </a:lnTo>
                <a:lnTo>
                  <a:pt x="34" y="198"/>
                </a:lnTo>
                <a:lnTo>
                  <a:pt x="28" y="194"/>
                </a:lnTo>
                <a:lnTo>
                  <a:pt x="28" y="194"/>
                </a:lnTo>
                <a:lnTo>
                  <a:pt x="26" y="192"/>
                </a:lnTo>
                <a:lnTo>
                  <a:pt x="24" y="192"/>
                </a:lnTo>
                <a:lnTo>
                  <a:pt x="24" y="192"/>
                </a:lnTo>
                <a:lnTo>
                  <a:pt x="22" y="194"/>
                </a:lnTo>
                <a:lnTo>
                  <a:pt x="22" y="196"/>
                </a:lnTo>
                <a:lnTo>
                  <a:pt x="22" y="196"/>
                </a:lnTo>
                <a:lnTo>
                  <a:pt x="24" y="198"/>
                </a:lnTo>
                <a:lnTo>
                  <a:pt x="24" y="198"/>
                </a:lnTo>
                <a:lnTo>
                  <a:pt x="28" y="200"/>
                </a:lnTo>
                <a:lnTo>
                  <a:pt x="28" y="200"/>
                </a:lnTo>
                <a:lnTo>
                  <a:pt x="32" y="204"/>
                </a:lnTo>
                <a:lnTo>
                  <a:pt x="32" y="204"/>
                </a:lnTo>
                <a:lnTo>
                  <a:pt x="36" y="206"/>
                </a:lnTo>
                <a:lnTo>
                  <a:pt x="36" y="206"/>
                </a:lnTo>
                <a:lnTo>
                  <a:pt x="40" y="208"/>
                </a:lnTo>
                <a:lnTo>
                  <a:pt x="40" y="208"/>
                </a:lnTo>
                <a:lnTo>
                  <a:pt x="44" y="210"/>
                </a:lnTo>
                <a:lnTo>
                  <a:pt x="44" y="210"/>
                </a:lnTo>
                <a:lnTo>
                  <a:pt x="46" y="212"/>
                </a:lnTo>
                <a:lnTo>
                  <a:pt x="46" y="212"/>
                </a:lnTo>
                <a:lnTo>
                  <a:pt x="44" y="212"/>
                </a:lnTo>
                <a:lnTo>
                  <a:pt x="44" y="212"/>
                </a:lnTo>
                <a:lnTo>
                  <a:pt x="42" y="212"/>
                </a:lnTo>
                <a:lnTo>
                  <a:pt x="42" y="212"/>
                </a:lnTo>
                <a:lnTo>
                  <a:pt x="40" y="210"/>
                </a:lnTo>
                <a:lnTo>
                  <a:pt x="40" y="210"/>
                </a:lnTo>
                <a:lnTo>
                  <a:pt x="36" y="210"/>
                </a:lnTo>
                <a:lnTo>
                  <a:pt x="36" y="210"/>
                </a:lnTo>
                <a:lnTo>
                  <a:pt x="32" y="208"/>
                </a:lnTo>
                <a:lnTo>
                  <a:pt x="32" y="208"/>
                </a:lnTo>
                <a:lnTo>
                  <a:pt x="26" y="204"/>
                </a:lnTo>
                <a:lnTo>
                  <a:pt x="26" y="204"/>
                </a:lnTo>
                <a:lnTo>
                  <a:pt x="22" y="204"/>
                </a:lnTo>
                <a:lnTo>
                  <a:pt x="22" y="204"/>
                </a:lnTo>
                <a:lnTo>
                  <a:pt x="22" y="204"/>
                </a:lnTo>
                <a:lnTo>
                  <a:pt x="20" y="208"/>
                </a:lnTo>
                <a:lnTo>
                  <a:pt x="20" y="208"/>
                </a:lnTo>
                <a:lnTo>
                  <a:pt x="24" y="210"/>
                </a:lnTo>
                <a:lnTo>
                  <a:pt x="24" y="210"/>
                </a:lnTo>
                <a:lnTo>
                  <a:pt x="28" y="212"/>
                </a:lnTo>
                <a:lnTo>
                  <a:pt x="28" y="212"/>
                </a:lnTo>
                <a:lnTo>
                  <a:pt x="34" y="214"/>
                </a:lnTo>
                <a:lnTo>
                  <a:pt x="34" y="214"/>
                </a:lnTo>
                <a:lnTo>
                  <a:pt x="38" y="216"/>
                </a:lnTo>
                <a:lnTo>
                  <a:pt x="38" y="216"/>
                </a:lnTo>
                <a:lnTo>
                  <a:pt x="42" y="218"/>
                </a:lnTo>
                <a:lnTo>
                  <a:pt x="42" y="218"/>
                </a:lnTo>
                <a:lnTo>
                  <a:pt x="46" y="220"/>
                </a:lnTo>
                <a:lnTo>
                  <a:pt x="46" y="220"/>
                </a:lnTo>
                <a:lnTo>
                  <a:pt x="46" y="222"/>
                </a:lnTo>
                <a:lnTo>
                  <a:pt x="46" y="222"/>
                </a:lnTo>
                <a:lnTo>
                  <a:pt x="42" y="222"/>
                </a:lnTo>
                <a:lnTo>
                  <a:pt x="42" y="222"/>
                </a:lnTo>
                <a:lnTo>
                  <a:pt x="38" y="220"/>
                </a:lnTo>
                <a:lnTo>
                  <a:pt x="38" y="220"/>
                </a:lnTo>
                <a:lnTo>
                  <a:pt x="36" y="220"/>
                </a:lnTo>
                <a:lnTo>
                  <a:pt x="36" y="220"/>
                </a:lnTo>
                <a:lnTo>
                  <a:pt x="30" y="218"/>
                </a:lnTo>
                <a:lnTo>
                  <a:pt x="30" y="218"/>
                </a:lnTo>
                <a:lnTo>
                  <a:pt x="26" y="218"/>
                </a:lnTo>
                <a:lnTo>
                  <a:pt x="26" y="218"/>
                </a:lnTo>
                <a:lnTo>
                  <a:pt x="26" y="220"/>
                </a:lnTo>
                <a:lnTo>
                  <a:pt x="26" y="222"/>
                </a:lnTo>
                <a:lnTo>
                  <a:pt x="26" y="222"/>
                </a:lnTo>
                <a:lnTo>
                  <a:pt x="32" y="224"/>
                </a:lnTo>
                <a:lnTo>
                  <a:pt x="32" y="224"/>
                </a:lnTo>
                <a:lnTo>
                  <a:pt x="34" y="224"/>
                </a:lnTo>
                <a:lnTo>
                  <a:pt x="34" y="224"/>
                </a:lnTo>
                <a:lnTo>
                  <a:pt x="36" y="226"/>
                </a:lnTo>
                <a:lnTo>
                  <a:pt x="36" y="226"/>
                </a:lnTo>
                <a:lnTo>
                  <a:pt x="40" y="226"/>
                </a:lnTo>
                <a:lnTo>
                  <a:pt x="40" y="226"/>
                </a:lnTo>
                <a:lnTo>
                  <a:pt x="44" y="228"/>
                </a:lnTo>
                <a:lnTo>
                  <a:pt x="44" y="228"/>
                </a:lnTo>
                <a:lnTo>
                  <a:pt x="48" y="230"/>
                </a:lnTo>
                <a:lnTo>
                  <a:pt x="48" y="230"/>
                </a:lnTo>
                <a:lnTo>
                  <a:pt x="54" y="232"/>
                </a:lnTo>
                <a:lnTo>
                  <a:pt x="54" y="232"/>
                </a:lnTo>
                <a:lnTo>
                  <a:pt x="64" y="236"/>
                </a:lnTo>
                <a:lnTo>
                  <a:pt x="64" y="236"/>
                </a:lnTo>
                <a:lnTo>
                  <a:pt x="72" y="236"/>
                </a:lnTo>
                <a:lnTo>
                  <a:pt x="72" y="236"/>
                </a:lnTo>
                <a:lnTo>
                  <a:pt x="82" y="236"/>
                </a:lnTo>
                <a:lnTo>
                  <a:pt x="82" y="236"/>
                </a:lnTo>
                <a:lnTo>
                  <a:pt x="82" y="240"/>
                </a:lnTo>
                <a:lnTo>
                  <a:pt x="82" y="240"/>
                </a:lnTo>
                <a:lnTo>
                  <a:pt x="84" y="242"/>
                </a:lnTo>
                <a:lnTo>
                  <a:pt x="84" y="242"/>
                </a:lnTo>
                <a:lnTo>
                  <a:pt x="86" y="244"/>
                </a:lnTo>
                <a:lnTo>
                  <a:pt x="86" y="244"/>
                </a:lnTo>
                <a:lnTo>
                  <a:pt x="88" y="244"/>
                </a:lnTo>
                <a:lnTo>
                  <a:pt x="88" y="244"/>
                </a:lnTo>
                <a:lnTo>
                  <a:pt x="88" y="244"/>
                </a:lnTo>
                <a:lnTo>
                  <a:pt x="88" y="244"/>
                </a:lnTo>
                <a:lnTo>
                  <a:pt x="90" y="250"/>
                </a:lnTo>
                <a:lnTo>
                  <a:pt x="90" y="250"/>
                </a:lnTo>
                <a:lnTo>
                  <a:pt x="92" y="256"/>
                </a:lnTo>
                <a:lnTo>
                  <a:pt x="92" y="256"/>
                </a:lnTo>
                <a:lnTo>
                  <a:pt x="92" y="258"/>
                </a:lnTo>
                <a:lnTo>
                  <a:pt x="92" y="258"/>
                </a:lnTo>
                <a:lnTo>
                  <a:pt x="94" y="258"/>
                </a:lnTo>
                <a:lnTo>
                  <a:pt x="94" y="258"/>
                </a:lnTo>
                <a:lnTo>
                  <a:pt x="102" y="256"/>
                </a:lnTo>
                <a:lnTo>
                  <a:pt x="102" y="256"/>
                </a:lnTo>
                <a:lnTo>
                  <a:pt x="112" y="254"/>
                </a:lnTo>
                <a:lnTo>
                  <a:pt x="112" y="254"/>
                </a:lnTo>
                <a:lnTo>
                  <a:pt x="122" y="254"/>
                </a:lnTo>
                <a:lnTo>
                  <a:pt x="122" y="254"/>
                </a:lnTo>
                <a:lnTo>
                  <a:pt x="132" y="252"/>
                </a:lnTo>
                <a:lnTo>
                  <a:pt x="132" y="252"/>
                </a:lnTo>
                <a:lnTo>
                  <a:pt x="140" y="250"/>
                </a:lnTo>
                <a:lnTo>
                  <a:pt x="140" y="250"/>
                </a:lnTo>
                <a:lnTo>
                  <a:pt x="152" y="250"/>
                </a:lnTo>
                <a:lnTo>
                  <a:pt x="152" y="250"/>
                </a:lnTo>
                <a:lnTo>
                  <a:pt x="160" y="250"/>
                </a:lnTo>
                <a:lnTo>
                  <a:pt x="160" y="250"/>
                </a:lnTo>
                <a:lnTo>
                  <a:pt x="162" y="250"/>
                </a:lnTo>
                <a:lnTo>
                  <a:pt x="162" y="250"/>
                </a:lnTo>
                <a:lnTo>
                  <a:pt x="164" y="258"/>
                </a:lnTo>
                <a:lnTo>
                  <a:pt x="164" y="258"/>
                </a:lnTo>
                <a:lnTo>
                  <a:pt x="164" y="262"/>
                </a:lnTo>
                <a:lnTo>
                  <a:pt x="166" y="264"/>
                </a:lnTo>
                <a:lnTo>
                  <a:pt x="166" y="264"/>
                </a:lnTo>
                <a:lnTo>
                  <a:pt x="170" y="270"/>
                </a:lnTo>
                <a:lnTo>
                  <a:pt x="170" y="270"/>
                </a:lnTo>
                <a:lnTo>
                  <a:pt x="170" y="270"/>
                </a:lnTo>
                <a:lnTo>
                  <a:pt x="170" y="270"/>
                </a:lnTo>
                <a:lnTo>
                  <a:pt x="168" y="274"/>
                </a:lnTo>
                <a:lnTo>
                  <a:pt x="168" y="274"/>
                </a:lnTo>
                <a:lnTo>
                  <a:pt x="166" y="276"/>
                </a:lnTo>
                <a:lnTo>
                  <a:pt x="166" y="276"/>
                </a:lnTo>
                <a:lnTo>
                  <a:pt x="160" y="280"/>
                </a:lnTo>
                <a:lnTo>
                  <a:pt x="160" y="280"/>
                </a:lnTo>
                <a:lnTo>
                  <a:pt x="150" y="290"/>
                </a:lnTo>
                <a:lnTo>
                  <a:pt x="150" y="290"/>
                </a:lnTo>
                <a:lnTo>
                  <a:pt x="142" y="294"/>
                </a:lnTo>
                <a:lnTo>
                  <a:pt x="142" y="294"/>
                </a:lnTo>
                <a:lnTo>
                  <a:pt x="140" y="296"/>
                </a:lnTo>
                <a:lnTo>
                  <a:pt x="140" y="296"/>
                </a:lnTo>
                <a:lnTo>
                  <a:pt x="140" y="298"/>
                </a:lnTo>
                <a:lnTo>
                  <a:pt x="140" y="298"/>
                </a:lnTo>
                <a:lnTo>
                  <a:pt x="130" y="304"/>
                </a:lnTo>
                <a:lnTo>
                  <a:pt x="130" y="304"/>
                </a:lnTo>
                <a:lnTo>
                  <a:pt x="122" y="308"/>
                </a:lnTo>
                <a:lnTo>
                  <a:pt x="122" y="308"/>
                </a:lnTo>
                <a:lnTo>
                  <a:pt x="118" y="310"/>
                </a:lnTo>
                <a:lnTo>
                  <a:pt x="118" y="310"/>
                </a:lnTo>
                <a:lnTo>
                  <a:pt x="112" y="312"/>
                </a:lnTo>
                <a:lnTo>
                  <a:pt x="112" y="312"/>
                </a:lnTo>
                <a:lnTo>
                  <a:pt x="108" y="316"/>
                </a:lnTo>
                <a:lnTo>
                  <a:pt x="108" y="316"/>
                </a:lnTo>
                <a:lnTo>
                  <a:pt x="100" y="322"/>
                </a:lnTo>
                <a:lnTo>
                  <a:pt x="100" y="322"/>
                </a:lnTo>
                <a:lnTo>
                  <a:pt x="96" y="324"/>
                </a:lnTo>
                <a:lnTo>
                  <a:pt x="96" y="324"/>
                </a:lnTo>
                <a:lnTo>
                  <a:pt x="92" y="328"/>
                </a:lnTo>
                <a:lnTo>
                  <a:pt x="92" y="328"/>
                </a:lnTo>
                <a:lnTo>
                  <a:pt x="90" y="332"/>
                </a:lnTo>
                <a:lnTo>
                  <a:pt x="90" y="332"/>
                </a:lnTo>
                <a:lnTo>
                  <a:pt x="84" y="336"/>
                </a:lnTo>
                <a:lnTo>
                  <a:pt x="84" y="336"/>
                </a:lnTo>
                <a:lnTo>
                  <a:pt x="82" y="338"/>
                </a:lnTo>
                <a:lnTo>
                  <a:pt x="82" y="338"/>
                </a:lnTo>
                <a:lnTo>
                  <a:pt x="82" y="340"/>
                </a:lnTo>
                <a:lnTo>
                  <a:pt x="82" y="340"/>
                </a:lnTo>
                <a:lnTo>
                  <a:pt x="80" y="344"/>
                </a:lnTo>
                <a:lnTo>
                  <a:pt x="80" y="344"/>
                </a:lnTo>
                <a:lnTo>
                  <a:pt x="80" y="348"/>
                </a:lnTo>
                <a:lnTo>
                  <a:pt x="80" y="348"/>
                </a:lnTo>
                <a:lnTo>
                  <a:pt x="78" y="354"/>
                </a:lnTo>
                <a:lnTo>
                  <a:pt x="78" y="354"/>
                </a:lnTo>
                <a:lnTo>
                  <a:pt x="78" y="362"/>
                </a:lnTo>
                <a:lnTo>
                  <a:pt x="78" y="362"/>
                </a:lnTo>
                <a:lnTo>
                  <a:pt x="80" y="366"/>
                </a:lnTo>
                <a:lnTo>
                  <a:pt x="80" y="366"/>
                </a:lnTo>
                <a:lnTo>
                  <a:pt x="80" y="370"/>
                </a:lnTo>
                <a:lnTo>
                  <a:pt x="80" y="370"/>
                </a:lnTo>
                <a:lnTo>
                  <a:pt x="82" y="378"/>
                </a:lnTo>
                <a:lnTo>
                  <a:pt x="82" y="378"/>
                </a:lnTo>
                <a:lnTo>
                  <a:pt x="82" y="386"/>
                </a:lnTo>
                <a:lnTo>
                  <a:pt x="82" y="386"/>
                </a:lnTo>
                <a:lnTo>
                  <a:pt x="82" y="390"/>
                </a:lnTo>
                <a:lnTo>
                  <a:pt x="82" y="390"/>
                </a:lnTo>
                <a:lnTo>
                  <a:pt x="82" y="394"/>
                </a:lnTo>
                <a:lnTo>
                  <a:pt x="82" y="394"/>
                </a:lnTo>
                <a:lnTo>
                  <a:pt x="82" y="404"/>
                </a:lnTo>
                <a:lnTo>
                  <a:pt x="82" y="404"/>
                </a:lnTo>
                <a:lnTo>
                  <a:pt x="82" y="408"/>
                </a:lnTo>
                <a:lnTo>
                  <a:pt x="82" y="408"/>
                </a:lnTo>
                <a:lnTo>
                  <a:pt x="82" y="414"/>
                </a:lnTo>
                <a:lnTo>
                  <a:pt x="82" y="414"/>
                </a:lnTo>
                <a:lnTo>
                  <a:pt x="82" y="424"/>
                </a:lnTo>
                <a:lnTo>
                  <a:pt x="82" y="424"/>
                </a:lnTo>
                <a:lnTo>
                  <a:pt x="82" y="432"/>
                </a:lnTo>
                <a:lnTo>
                  <a:pt x="82" y="432"/>
                </a:lnTo>
                <a:lnTo>
                  <a:pt x="82" y="436"/>
                </a:lnTo>
                <a:lnTo>
                  <a:pt x="82" y="436"/>
                </a:lnTo>
                <a:lnTo>
                  <a:pt x="82" y="442"/>
                </a:lnTo>
                <a:lnTo>
                  <a:pt x="82" y="442"/>
                </a:lnTo>
                <a:lnTo>
                  <a:pt x="82" y="446"/>
                </a:lnTo>
                <a:lnTo>
                  <a:pt x="82" y="446"/>
                </a:lnTo>
                <a:lnTo>
                  <a:pt x="80" y="452"/>
                </a:lnTo>
                <a:lnTo>
                  <a:pt x="80" y="452"/>
                </a:lnTo>
                <a:lnTo>
                  <a:pt x="80" y="452"/>
                </a:lnTo>
                <a:lnTo>
                  <a:pt x="80" y="452"/>
                </a:lnTo>
                <a:lnTo>
                  <a:pt x="80" y="456"/>
                </a:lnTo>
                <a:lnTo>
                  <a:pt x="80" y="456"/>
                </a:lnTo>
                <a:lnTo>
                  <a:pt x="80" y="460"/>
                </a:lnTo>
                <a:lnTo>
                  <a:pt x="80" y="460"/>
                </a:lnTo>
                <a:lnTo>
                  <a:pt x="78" y="466"/>
                </a:lnTo>
                <a:lnTo>
                  <a:pt x="78" y="466"/>
                </a:lnTo>
                <a:lnTo>
                  <a:pt x="78" y="468"/>
                </a:lnTo>
                <a:lnTo>
                  <a:pt x="78" y="468"/>
                </a:lnTo>
                <a:lnTo>
                  <a:pt x="78" y="470"/>
                </a:lnTo>
                <a:lnTo>
                  <a:pt x="78" y="470"/>
                </a:lnTo>
                <a:lnTo>
                  <a:pt x="76" y="474"/>
                </a:lnTo>
                <a:lnTo>
                  <a:pt x="76" y="474"/>
                </a:lnTo>
                <a:lnTo>
                  <a:pt x="76" y="476"/>
                </a:lnTo>
                <a:lnTo>
                  <a:pt x="76" y="476"/>
                </a:lnTo>
                <a:lnTo>
                  <a:pt x="76" y="476"/>
                </a:lnTo>
                <a:lnTo>
                  <a:pt x="76" y="476"/>
                </a:lnTo>
                <a:lnTo>
                  <a:pt x="76" y="478"/>
                </a:lnTo>
                <a:lnTo>
                  <a:pt x="76" y="478"/>
                </a:lnTo>
                <a:lnTo>
                  <a:pt x="74" y="482"/>
                </a:lnTo>
                <a:lnTo>
                  <a:pt x="74" y="482"/>
                </a:lnTo>
                <a:lnTo>
                  <a:pt x="74" y="482"/>
                </a:lnTo>
                <a:lnTo>
                  <a:pt x="74" y="482"/>
                </a:lnTo>
                <a:lnTo>
                  <a:pt x="74" y="484"/>
                </a:lnTo>
                <a:lnTo>
                  <a:pt x="74" y="484"/>
                </a:lnTo>
                <a:lnTo>
                  <a:pt x="72" y="486"/>
                </a:lnTo>
                <a:lnTo>
                  <a:pt x="72" y="486"/>
                </a:lnTo>
                <a:lnTo>
                  <a:pt x="72" y="488"/>
                </a:lnTo>
                <a:lnTo>
                  <a:pt x="72" y="488"/>
                </a:lnTo>
                <a:lnTo>
                  <a:pt x="70" y="490"/>
                </a:lnTo>
                <a:lnTo>
                  <a:pt x="70" y="490"/>
                </a:lnTo>
                <a:lnTo>
                  <a:pt x="70" y="492"/>
                </a:lnTo>
                <a:lnTo>
                  <a:pt x="70" y="492"/>
                </a:lnTo>
                <a:lnTo>
                  <a:pt x="68" y="494"/>
                </a:lnTo>
                <a:lnTo>
                  <a:pt x="68" y="494"/>
                </a:lnTo>
                <a:lnTo>
                  <a:pt x="68" y="496"/>
                </a:lnTo>
                <a:lnTo>
                  <a:pt x="68" y="496"/>
                </a:lnTo>
                <a:lnTo>
                  <a:pt x="66" y="498"/>
                </a:lnTo>
                <a:lnTo>
                  <a:pt x="66" y="498"/>
                </a:lnTo>
                <a:lnTo>
                  <a:pt x="66" y="498"/>
                </a:lnTo>
                <a:lnTo>
                  <a:pt x="66" y="498"/>
                </a:lnTo>
                <a:lnTo>
                  <a:pt x="64" y="498"/>
                </a:lnTo>
                <a:lnTo>
                  <a:pt x="64" y="498"/>
                </a:lnTo>
                <a:lnTo>
                  <a:pt x="64" y="500"/>
                </a:lnTo>
                <a:lnTo>
                  <a:pt x="64" y="500"/>
                </a:lnTo>
                <a:lnTo>
                  <a:pt x="62" y="500"/>
                </a:lnTo>
                <a:lnTo>
                  <a:pt x="62" y="500"/>
                </a:lnTo>
                <a:lnTo>
                  <a:pt x="62" y="500"/>
                </a:lnTo>
                <a:lnTo>
                  <a:pt x="62" y="500"/>
                </a:lnTo>
                <a:lnTo>
                  <a:pt x="60" y="500"/>
                </a:lnTo>
                <a:lnTo>
                  <a:pt x="60" y="500"/>
                </a:lnTo>
                <a:lnTo>
                  <a:pt x="60" y="500"/>
                </a:lnTo>
                <a:lnTo>
                  <a:pt x="60" y="500"/>
                </a:lnTo>
                <a:lnTo>
                  <a:pt x="58" y="502"/>
                </a:lnTo>
                <a:lnTo>
                  <a:pt x="58" y="502"/>
                </a:lnTo>
                <a:lnTo>
                  <a:pt x="54" y="504"/>
                </a:lnTo>
                <a:lnTo>
                  <a:pt x="54" y="504"/>
                </a:lnTo>
                <a:lnTo>
                  <a:pt x="50" y="506"/>
                </a:lnTo>
                <a:lnTo>
                  <a:pt x="50" y="506"/>
                </a:lnTo>
                <a:lnTo>
                  <a:pt x="48" y="508"/>
                </a:lnTo>
                <a:lnTo>
                  <a:pt x="48" y="508"/>
                </a:lnTo>
                <a:lnTo>
                  <a:pt x="48" y="510"/>
                </a:lnTo>
                <a:lnTo>
                  <a:pt x="48" y="510"/>
                </a:lnTo>
                <a:lnTo>
                  <a:pt x="46" y="510"/>
                </a:lnTo>
                <a:lnTo>
                  <a:pt x="46" y="510"/>
                </a:lnTo>
                <a:lnTo>
                  <a:pt x="44" y="512"/>
                </a:lnTo>
                <a:lnTo>
                  <a:pt x="44" y="512"/>
                </a:lnTo>
                <a:lnTo>
                  <a:pt x="42" y="514"/>
                </a:lnTo>
                <a:lnTo>
                  <a:pt x="42" y="514"/>
                </a:lnTo>
                <a:lnTo>
                  <a:pt x="38" y="514"/>
                </a:lnTo>
                <a:lnTo>
                  <a:pt x="38" y="514"/>
                </a:lnTo>
                <a:lnTo>
                  <a:pt x="36" y="516"/>
                </a:lnTo>
                <a:lnTo>
                  <a:pt x="36" y="516"/>
                </a:lnTo>
                <a:lnTo>
                  <a:pt x="30" y="518"/>
                </a:lnTo>
                <a:lnTo>
                  <a:pt x="30" y="518"/>
                </a:lnTo>
                <a:lnTo>
                  <a:pt x="26" y="518"/>
                </a:lnTo>
                <a:lnTo>
                  <a:pt x="26" y="518"/>
                </a:lnTo>
                <a:lnTo>
                  <a:pt x="24" y="518"/>
                </a:lnTo>
                <a:lnTo>
                  <a:pt x="24" y="518"/>
                </a:lnTo>
                <a:lnTo>
                  <a:pt x="18" y="518"/>
                </a:lnTo>
                <a:lnTo>
                  <a:pt x="18" y="518"/>
                </a:lnTo>
                <a:lnTo>
                  <a:pt x="12" y="518"/>
                </a:lnTo>
                <a:lnTo>
                  <a:pt x="12" y="518"/>
                </a:lnTo>
                <a:lnTo>
                  <a:pt x="8" y="518"/>
                </a:lnTo>
                <a:lnTo>
                  <a:pt x="4" y="520"/>
                </a:lnTo>
                <a:lnTo>
                  <a:pt x="4" y="520"/>
                </a:lnTo>
                <a:lnTo>
                  <a:pt x="2" y="522"/>
                </a:lnTo>
                <a:lnTo>
                  <a:pt x="2" y="522"/>
                </a:lnTo>
                <a:lnTo>
                  <a:pt x="2" y="524"/>
                </a:lnTo>
                <a:lnTo>
                  <a:pt x="2" y="524"/>
                </a:lnTo>
                <a:lnTo>
                  <a:pt x="0" y="524"/>
                </a:lnTo>
                <a:lnTo>
                  <a:pt x="0" y="524"/>
                </a:lnTo>
                <a:lnTo>
                  <a:pt x="0" y="526"/>
                </a:lnTo>
                <a:lnTo>
                  <a:pt x="0" y="528"/>
                </a:lnTo>
                <a:lnTo>
                  <a:pt x="0" y="528"/>
                </a:lnTo>
                <a:lnTo>
                  <a:pt x="4" y="530"/>
                </a:lnTo>
                <a:lnTo>
                  <a:pt x="16" y="534"/>
                </a:lnTo>
                <a:lnTo>
                  <a:pt x="16" y="534"/>
                </a:lnTo>
                <a:lnTo>
                  <a:pt x="26" y="540"/>
                </a:lnTo>
                <a:lnTo>
                  <a:pt x="38" y="542"/>
                </a:lnTo>
                <a:lnTo>
                  <a:pt x="38" y="542"/>
                </a:lnTo>
                <a:lnTo>
                  <a:pt x="56" y="544"/>
                </a:lnTo>
                <a:lnTo>
                  <a:pt x="56" y="544"/>
                </a:lnTo>
                <a:lnTo>
                  <a:pt x="62" y="542"/>
                </a:lnTo>
                <a:lnTo>
                  <a:pt x="62" y="542"/>
                </a:lnTo>
                <a:lnTo>
                  <a:pt x="68" y="542"/>
                </a:lnTo>
                <a:lnTo>
                  <a:pt x="68" y="542"/>
                </a:lnTo>
                <a:lnTo>
                  <a:pt x="74" y="542"/>
                </a:lnTo>
                <a:lnTo>
                  <a:pt x="74" y="542"/>
                </a:lnTo>
                <a:lnTo>
                  <a:pt x="76" y="544"/>
                </a:lnTo>
                <a:lnTo>
                  <a:pt x="76" y="544"/>
                </a:lnTo>
                <a:lnTo>
                  <a:pt x="78" y="546"/>
                </a:lnTo>
                <a:lnTo>
                  <a:pt x="78" y="546"/>
                </a:lnTo>
                <a:lnTo>
                  <a:pt x="94" y="546"/>
                </a:lnTo>
                <a:lnTo>
                  <a:pt x="94" y="546"/>
                </a:lnTo>
                <a:lnTo>
                  <a:pt x="98" y="546"/>
                </a:lnTo>
                <a:lnTo>
                  <a:pt x="98" y="546"/>
                </a:lnTo>
                <a:lnTo>
                  <a:pt x="102" y="546"/>
                </a:lnTo>
                <a:lnTo>
                  <a:pt x="102" y="546"/>
                </a:lnTo>
                <a:lnTo>
                  <a:pt x="104" y="544"/>
                </a:lnTo>
                <a:lnTo>
                  <a:pt x="104" y="542"/>
                </a:lnTo>
                <a:lnTo>
                  <a:pt x="104" y="542"/>
                </a:lnTo>
                <a:lnTo>
                  <a:pt x="106" y="538"/>
                </a:lnTo>
                <a:lnTo>
                  <a:pt x="106" y="538"/>
                </a:lnTo>
                <a:lnTo>
                  <a:pt x="104" y="536"/>
                </a:lnTo>
                <a:lnTo>
                  <a:pt x="104" y="536"/>
                </a:lnTo>
                <a:lnTo>
                  <a:pt x="104" y="536"/>
                </a:lnTo>
                <a:lnTo>
                  <a:pt x="104" y="536"/>
                </a:lnTo>
                <a:lnTo>
                  <a:pt x="106" y="530"/>
                </a:lnTo>
                <a:lnTo>
                  <a:pt x="106" y="530"/>
                </a:lnTo>
                <a:lnTo>
                  <a:pt x="106" y="518"/>
                </a:lnTo>
                <a:lnTo>
                  <a:pt x="106" y="518"/>
                </a:lnTo>
                <a:lnTo>
                  <a:pt x="104" y="514"/>
                </a:lnTo>
                <a:lnTo>
                  <a:pt x="104" y="514"/>
                </a:lnTo>
                <a:lnTo>
                  <a:pt x="104" y="514"/>
                </a:lnTo>
                <a:lnTo>
                  <a:pt x="104" y="514"/>
                </a:lnTo>
                <a:lnTo>
                  <a:pt x="104" y="512"/>
                </a:lnTo>
                <a:lnTo>
                  <a:pt x="104" y="512"/>
                </a:lnTo>
                <a:lnTo>
                  <a:pt x="104" y="512"/>
                </a:lnTo>
                <a:lnTo>
                  <a:pt x="104" y="512"/>
                </a:lnTo>
                <a:lnTo>
                  <a:pt x="102" y="508"/>
                </a:lnTo>
                <a:lnTo>
                  <a:pt x="102" y="508"/>
                </a:lnTo>
                <a:lnTo>
                  <a:pt x="102" y="504"/>
                </a:lnTo>
                <a:lnTo>
                  <a:pt x="102" y="504"/>
                </a:lnTo>
                <a:lnTo>
                  <a:pt x="102" y="502"/>
                </a:lnTo>
                <a:lnTo>
                  <a:pt x="102" y="502"/>
                </a:lnTo>
                <a:lnTo>
                  <a:pt x="102" y="500"/>
                </a:lnTo>
                <a:lnTo>
                  <a:pt x="102" y="500"/>
                </a:lnTo>
                <a:lnTo>
                  <a:pt x="102" y="498"/>
                </a:lnTo>
                <a:lnTo>
                  <a:pt x="102" y="498"/>
                </a:lnTo>
                <a:lnTo>
                  <a:pt x="102" y="496"/>
                </a:lnTo>
                <a:lnTo>
                  <a:pt x="102" y="496"/>
                </a:lnTo>
                <a:lnTo>
                  <a:pt x="102" y="494"/>
                </a:lnTo>
                <a:lnTo>
                  <a:pt x="102" y="494"/>
                </a:lnTo>
                <a:lnTo>
                  <a:pt x="102" y="492"/>
                </a:lnTo>
                <a:lnTo>
                  <a:pt x="102" y="492"/>
                </a:lnTo>
                <a:lnTo>
                  <a:pt x="102" y="488"/>
                </a:lnTo>
                <a:lnTo>
                  <a:pt x="102" y="488"/>
                </a:lnTo>
                <a:lnTo>
                  <a:pt x="102" y="486"/>
                </a:lnTo>
                <a:lnTo>
                  <a:pt x="102" y="486"/>
                </a:lnTo>
                <a:lnTo>
                  <a:pt x="102" y="480"/>
                </a:lnTo>
                <a:lnTo>
                  <a:pt x="102" y="480"/>
                </a:lnTo>
                <a:lnTo>
                  <a:pt x="104" y="474"/>
                </a:lnTo>
                <a:lnTo>
                  <a:pt x="104" y="474"/>
                </a:lnTo>
                <a:lnTo>
                  <a:pt x="106" y="472"/>
                </a:lnTo>
                <a:lnTo>
                  <a:pt x="106" y="472"/>
                </a:lnTo>
                <a:lnTo>
                  <a:pt x="108" y="470"/>
                </a:lnTo>
                <a:lnTo>
                  <a:pt x="108" y="470"/>
                </a:lnTo>
                <a:lnTo>
                  <a:pt x="110" y="468"/>
                </a:lnTo>
                <a:lnTo>
                  <a:pt x="110" y="468"/>
                </a:lnTo>
                <a:lnTo>
                  <a:pt x="114" y="460"/>
                </a:lnTo>
                <a:lnTo>
                  <a:pt x="114" y="460"/>
                </a:lnTo>
                <a:lnTo>
                  <a:pt x="114" y="458"/>
                </a:lnTo>
                <a:lnTo>
                  <a:pt x="114" y="458"/>
                </a:lnTo>
                <a:lnTo>
                  <a:pt x="114" y="454"/>
                </a:lnTo>
                <a:lnTo>
                  <a:pt x="114" y="454"/>
                </a:lnTo>
                <a:lnTo>
                  <a:pt x="112" y="452"/>
                </a:lnTo>
                <a:lnTo>
                  <a:pt x="112" y="452"/>
                </a:lnTo>
                <a:lnTo>
                  <a:pt x="116" y="448"/>
                </a:lnTo>
                <a:lnTo>
                  <a:pt x="116" y="448"/>
                </a:lnTo>
                <a:lnTo>
                  <a:pt x="120" y="438"/>
                </a:lnTo>
                <a:lnTo>
                  <a:pt x="120" y="438"/>
                </a:lnTo>
                <a:lnTo>
                  <a:pt x="120" y="434"/>
                </a:lnTo>
                <a:lnTo>
                  <a:pt x="120" y="434"/>
                </a:lnTo>
                <a:lnTo>
                  <a:pt x="122" y="428"/>
                </a:lnTo>
                <a:lnTo>
                  <a:pt x="122" y="428"/>
                </a:lnTo>
                <a:lnTo>
                  <a:pt x="124" y="422"/>
                </a:lnTo>
                <a:lnTo>
                  <a:pt x="124" y="422"/>
                </a:lnTo>
                <a:lnTo>
                  <a:pt x="126" y="418"/>
                </a:lnTo>
                <a:lnTo>
                  <a:pt x="126" y="418"/>
                </a:lnTo>
                <a:lnTo>
                  <a:pt x="126" y="414"/>
                </a:lnTo>
                <a:lnTo>
                  <a:pt x="126" y="414"/>
                </a:lnTo>
                <a:lnTo>
                  <a:pt x="126" y="414"/>
                </a:lnTo>
                <a:lnTo>
                  <a:pt x="126" y="414"/>
                </a:lnTo>
                <a:lnTo>
                  <a:pt x="124" y="410"/>
                </a:lnTo>
                <a:lnTo>
                  <a:pt x="124" y="410"/>
                </a:lnTo>
                <a:lnTo>
                  <a:pt x="122" y="406"/>
                </a:lnTo>
                <a:lnTo>
                  <a:pt x="122" y="406"/>
                </a:lnTo>
                <a:lnTo>
                  <a:pt x="122" y="402"/>
                </a:lnTo>
                <a:lnTo>
                  <a:pt x="122" y="402"/>
                </a:lnTo>
                <a:lnTo>
                  <a:pt x="124" y="396"/>
                </a:lnTo>
                <a:lnTo>
                  <a:pt x="124" y="396"/>
                </a:lnTo>
                <a:lnTo>
                  <a:pt x="128" y="382"/>
                </a:lnTo>
                <a:lnTo>
                  <a:pt x="128" y="382"/>
                </a:lnTo>
                <a:lnTo>
                  <a:pt x="130" y="378"/>
                </a:lnTo>
                <a:lnTo>
                  <a:pt x="130" y="378"/>
                </a:lnTo>
                <a:lnTo>
                  <a:pt x="132" y="374"/>
                </a:lnTo>
                <a:lnTo>
                  <a:pt x="132" y="374"/>
                </a:lnTo>
                <a:lnTo>
                  <a:pt x="134" y="372"/>
                </a:lnTo>
                <a:lnTo>
                  <a:pt x="136" y="370"/>
                </a:lnTo>
                <a:lnTo>
                  <a:pt x="136" y="370"/>
                </a:lnTo>
                <a:lnTo>
                  <a:pt x="134" y="366"/>
                </a:lnTo>
                <a:lnTo>
                  <a:pt x="134" y="366"/>
                </a:lnTo>
                <a:lnTo>
                  <a:pt x="134" y="364"/>
                </a:lnTo>
                <a:lnTo>
                  <a:pt x="134" y="364"/>
                </a:lnTo>
                <a:lnTo>
                  <a:pt x="138" y="362"/>
                </a:lnTo>
                <a:lnTo>
                  <a:pt x="138" y="362"/>
                </a:lnTo>
                <a:lnTo>
                  <a:pt x="142" y="358"/>
                </a:lnTo>
                <a:lnTo>
                  <a:pt x="142" y="358"/>
                </a:lnTo>
                <a:lnTo>
                  <a:pt x="146" y="354"/>
                </a:lnTo>
                <a:lnTo>
                  <a:pt x="146" y="354"/>
                </a:lnTo>
                <a:lnTo>
                  <a:pt x="148" y="354"/>
                </a:lnTo>
                <a:lnTo>
                  <a:pt x="148" y="354"/>
                </a:lnTo>
                <a:lnTo>
                  <a:pt x="158" y="350"/>
                </a:lnTo>
                <a:lnTo>
                  <a:pt x="158" y="350"/>
                </a:lnTo>
                <a:lnTo>
                  <a:pt x="168" y="348"/>
                </a:lnTo>
                <a:lnTo>
                  <a:pt x="168" y="348"/>
                </a:lnTo>
                <a:lnTo>
                  <a:pt x="178" y="346"/>
                </a:lnTo>
                <a:lnTo>
                  <a:pt x="178" y="346"/>
                </a:lnTo>
                <a:lnTo>
                  <a:pt x="184" y="344"/>
                </a:lnTo>
                <a:lnTo>
                  <a:pt x="184" y="344"/>
                </a:lnTo>
                <a:lnTo>
                  <a:pt x="192" y="342"/>
                </a:lnTo>
                <a:lnTo>
                  <a:pt x="192" y="342"/>
                </a:lnTo>
                <a:lnTo>
                  <a:pt x="204" y="338"/>
                </a:lnTo>
                <a:lnTo>
                  <a:pt x="204" y="338"/>
                </a:lnTo>
                <a:lnTo>
                  <a:pt x="208" y="336"/>
                </a:lnTo>
                <a:lnTo>
                  <a:pt x="208" y="336"/>
                </a:lnTo>
                <a:lnTo>
                  <a:pt x="214" y="334"/>
                </a:lnTo>
                <a:lnTo>
                  <a:pt x="214" y="334"/>
                </a:lnTo>
                <a:lnTo>
                  <a:pt x="218" y="338"/>
                </a:lnTo>
                <a:lnTo>
                  <a:pt x="218" y="338"/>
                </a:lnTo>
                <a:lnTo>
                  <a:pt x="226" y="348"/>
                </a:lnTo>
                <a:lnTo>
                  <a:pt x="226" y="348"/>
                </a:lnTo>
                <a:lnTo>
                  <a:pt x="228" y="352"/>
                </a:lnTo>
                <a:lnTo>
                  <a:pt x="228" y="352"/>
                </a:lnTo>
                <a:lnTo>
                  <a:pt x="232" y="360"/>
                </a:lnTo>
                <a:lnTo>
                  <a:pt x="232" y="360"/>
                </a:lnTo>
                <a:lnTo>
                  <a:pt x="238" y="372"/>
                </a:lnTo>
                <a:lnTo>
                  <a:pt x="238" y="372"/>
                </a:lnTo>
                <a:lnTo>
                  <a:pt x="244" y="384"/>
                </a:lnTo>
                <a:lnTo>
                  <a:pt x="244" y="384"/>
                </a:lnTo>
                <a:lnTo>
                  <a:pt x="252" y="396"/>
                </a:lnTo>
                <a:lnTo>
                  <a:pt x="252" y="396"/>
                </a:lnTo>
                <a:lnTo>
                  <a:pt x="258" y="408"/>
                </a:lnTo>
                <a:lnTo>
                  <a:pt x="258" y="408"/>
                </a:lnTo>
                <a:lnTo>
                  <a:pt x="268" y="426"/>
                </a:lnTo>
                <a:lnTo>
                  <a:pt x="268" y="426"/>
                </a:lnTo>
                <a:lnTo>
                  <a:pt x="274" y="434"/>
                </a:lnTo>
                <a:lnTo>
                  <a:pt x="274" y="434"/>
                </a:lnTo>
                <a:lnTo>
                  <a:pt x="276" y="438"/>
                </a:lnTo>
                <a:lnTo>
                  <a:pt x="276" y="438"/>
                </a:lnTo>
                <a:lnTo>
                  <a:pt x="282" y="444"/>
                </a:lnTo>
                <a:lnTo>
                  <a:pt x="282" y="444"/>
                </a:lnTo>
                <a:lnTo>
                  <a:pt x="286" y="446"/>
                </a:lnTo>
                <a:lnTo>
                  <a:pt x="286" y="446"/>
                </a:lnTo>
                <a:lnTo>
                  <a:pt x="290" y="450"/>
                </a:lnTo>
                <a:lnTo>
                  <a:pt x="290" y="450"/>
                </a:lnTo>
                <a:lnTo>
                  <a:pt x="296" y="452"/>
                </a:lnTo>
                <a:lnTo>
                  <a:pt x="296" y="452"/>
                </a:lnTo>
                <a:lnTo>
                  <a:pt x="306" y="456"/>
                </a:lnTo>
                <a:lnTo>
                  <a:pt x="306" y="456"/>
                </a:lnTo>
                <a:lnTo>
                  <a:pt x="326" y="462"/>
                </a:lnTo>
                <a:lnTo>
                  <a:pt x="326" y="462"/>
                </a:lnTo>
                <a:lnTo>
                  <a:pt x="346" y="468"/>
                </a:lnTo>
                <a:lnTo>
                  <a:pt x="346" y="468"/>
                </a:lnTo>
                <a:lnTo>
                  <a:pt x="360" y="474"/>
                </a:lnTo>
                <a:lnTo>
                  <a:pt x="360" y="474"/>
                </a:lnTo>
                <a:lnTo>
                  <a:pt x="366" y="476"/>
                </a:lnTo>
                <a:lnTo>
                  <a:pt x="366" y="476"/>
                </a:lnTo>
                <a:lnTo>
                  <a:pt x="370" y="478"/>
                </a:lnTo>
                <a:lnTo>
                  <a:pt x="370" y="478"/>
                </a:lnTo>
                <a:lnTo>
                  <a:pt x="378" y="484"/>
                </a:lnTo>
                <a:lnTo>
                  <a:pt x="378" y="484"/>
                </a:lnTo>
                <a:lnTo>
                  <a:pt x="384" y="488"/>
                </a:lnTo>
                <a:lnTo>
                  <a:pt x="384" y="488"/>
                </a:lnTo>
                <a:lnTo>
                  <a:pt x="386" y="490"/>
                </a:lnTo>
                <a:lnTo>
                  <a:pt x="386" y="490"/>
                </a:lnTo>
                <a:lnTo>
                  <a:pt x="390" y="500"/>
                </a:lnTo>
                <a:lnTo>
                  <a:pt x="390" y="500"/>
                </a:lnTo>
                <a:lnTo>
                  <a:pt x="394" y="508"/>
                </a:lnTo>
                <a:lnTo>
                  <a:pt x="394" y="508"/>
                </a:lnTo>
                <a:lnTo>
                  <a:pt x="396" y="512"/>
                </a:lnTo>
                <a:lnTo>
                  <a:pt x="396" y="512"/>
                </a:lnTo>
                <a:lnTo>
                  <a:pt x="396" y="512"/>
                </a:lnTo>
                <a:lnTo>
                  <a:pt x="396" y="512"/>
                </a:lnTo>
                <a:lnTo>
                  <a:pt x="398" y="516"/>
                </a:lnTo>
                <a:lnTo>
                  <a:pt x="398" y="516"/>
                </a:lnTo>
                <a:lnTo>
                  <a:pt x="400" y="520"/>
                </a:lnTo>
                <a:lnTo>
                  <a:pt x="400" y="520"/>
                </a:lnTo>
                <a:lnTo>
                  <a:pt x="402" y="522"/>
                </a:lnTo>
                <a:lnTo>
                  <a:pt x="404" y="520"/>
                </a:lnTo>
                <a:lnTo>
                  <a:pt x="404" y="520"/>
                </a:lnTo>
                <a:lnTo>
                  <a:pt x="412" y="516"/>
                </a:lnTo>
                <a:lnTo>
                  <a:pt x="412" y="516"/>
                </a:lnTo>
                <a:lnTo>
                  <a:pt x="422" y="512"/>
                </a:lnTo>
                <a:lnTo>
                  <a:pt x="422" y="512"/>
                </a:lnTo>
                <a:lnTo>
                  <a:pt x="424" y="510"/>
                </a:lnTo>
                <a:lnTo>
                  <a:pt x="424" y="510"/>
                </a:lnTo>
                <a:lnTo>
                  <a:pt x="428" y="506"/>
                </a:lnTo>
                <a:lnTo>
                  <a:pt x="428" y="506"/>
                </a:lnTo>
                <a:lnTo>
                  <a:pt x="432" y="502"/>
                </a:lnTo>
                <a:lnTo>
                  <a:pt x="434" y="506"/>
                </a:lnTo>
                <a:lnTo>
                  <a:pt x="434" y="506"/>
                </a:lnTo>
                <a:lnTo>
                  <a:pt x="434" y="508"/>
                </a:lnTo>
                <a:lnTo>
                  <a:pt x="434" y="508"/>
                </a:lnTo>
                <a:lnTo>
                  <a:pt x="434" y="510"/>
                </a:lnTo>
                <a:lnTo>
                  <a:pt x="434" y="510"/>
                </a:lnTo>
                <a:lnTo>
                  <a:pt x="434" y="512"/>
                </a:lnTo>
                <a:lnTo>
                  <a:pt x="434" y="512"/>
                </a:lnTo>
                <a:lnTo>
                  <a:pt x="436" y="512"/>
                </a:lnTo>
                <a:lnTo>
                  <a:pt x="436" y="512"/>
                </a:lnTo>
                <a:lnTo>
                  <a:pt x="436" y="512"/>
                </a:lnTo>
                <a:lnTo>
                  <a:pt x="438" y="514"/>
                </a:lnTo>
                <a:lnTo>
                  <a:pt x="438" y="514"/>
                </a:lnTo>
                <a:lnTo>
                  <a:pt x="438" y="516"/>
                </a:lnTo>
                <a:lnTo>
                  <a:pt x="438" y="516"/>
                </a:lnTo>
                <a:lnTo>
                  <a:pt x="438" y="518"/>
                </a:lnTo>
                <a:lnTo>
                  <a:pt x="438" y="518"/>
                </a:lnTo>
                <a:lnTo>
                  <a:pt x="438" y="518"/>
                </a:lnTo>
                <a:lnTo>
                  <a:pt x="438" y="518"/>
                </a:lnTo>
                <a:lnTo>
                  <a:pt x="440" y="520"/>
                </a:lnTo>
                <a:lnTo>
                  <a:pt x="440" y="520"/>
                </a:lnTo>
                <a:lnTo>
                  <a:pt x="440" y="522"/>
                </a:lnTo>
                <a:lnTo>
                  <a:pt x="440" y="522"/>
                </a:lnTo>
                <a:lnTo>
                  <a:pt x="440" y="522"/>
                </a:lnTo>
                <a:lnTo>
                  <a:pt x="440" y="522"/>
                </a:lnTo>
                <a:lnTo>
                  <a:pt x="440" y="526"/>
                </a:lnTo>
                <a:lnTo>
                  <a:pt x="440" y="526"/>
                </a:lnTo>
                <a:lnTo>
                  <a:pt x="440" y="526"/>
                </a:lnTo>
                <a:lnTo>
                  <a:pt x="440" y="526"/>
                </a:lnTo>
                <a:lnTo>
                  <a:pt x="440" y="528"/>
                </a:lnTo>
                <a:lnTo>
                  <a:pt x="440" y="528"/>
                </a:lnTo>
                <a:lnTo>
                  <a:pt x="442" y="530"/>
                </a:lnTo>
                <a:lnTo>
                  <a:pt x="442" y="530"/>
                </a:lnTo>
                <a:lnTo>
                  <a:pt x="442" y="530"/>
                </a:lnTo>
                <a:lnTo>
                  <a:pt x="442" y="530"/>
                </a:lnTo>
                <a:lnTo>
                  <a:pt x="442" y="532"/>
                </a:lnTo>
                <a:lnTo>
                  <a:pt x="442" y="532"/>
                </a:lnTo>
                <a:lnTo>
                  <a:pt x="442" y="532"/>
                </a:lnTo>
                <a:lnTo>
                  <a:pt x="442" y="532"/>
                </a:lnTo>
                <a:lnTo>
                  <a:pt x="442" y="534"/>
                </a:lnTo>
                <a:lnTo>
                  <a:pt x="442" y="534"/>
                </a:lnTo>
                <a:lnTo>
                  <a:pt x="444" y="536"/>
                </a:lnTo>
                <a:lnTo>
                  <a:pt x="444" y="536"/>
                </a:lnTo>
                <a:lnTo>
                  <a:pt x="444" y="538"/>
                </a:lnTo>
                <a:lnTo>
                  <a:pt x="444" y="538"/>
                </a:lnTo>
                <a:lnTo>
                  <a:pt x="444" y="542"/>
                </a:lnTo>
                <a:lnTo>
                  <a:pt x="444" y="542"/>
                </a:lnTo>
                <a:lnTo>
                  <a:pt x="442" y="544"/>
                </a:lnTo>
                <a:lnTo>
                  <a:pt x="442" y="544"/>
                </a:lnTo>
                <a:lnTo>
                  <a:pt x="442" y="546"/>
                </a:lnTo>
                <a:lnTo>
                  <a:pt x="442" y="546"/>
                </a:lnTo>
                <a:lnTo>
                  <a:pt x="442" y="548"/>
                </a:lnTo>
                <a:lnTo>
                  <a:pt x="442" y="548"/>
                </a:lnTo>
                <a:lnTo>
                  <a:pt x="442" y="554"/>
                </a:lnTo>
                <a:lnTo>
                  <a:pt x="442" y="554"/>
                </a:lnTo>
                <a:lnTo>
                  <a:pt x="440" y="562"/>
                </a:lnTo>
                <a:lnTo>
                  <a:pt x="440" y="562"/>
                </a:lnTo>
                <a:lnTo>
                  <a:pt x="442" y="568"/>
                </a:lnTo>
                <a:lnTo>
                  <a:pt x="442" y="568"/>
                </a:lnTo>
                <a:lnTo>
                  <a:pt x="444" y="572"/>
                </a:lnTo>
                <a:lnTo>
                  <a:pt x="444" y="572"/>
                </a:lnTo>
                <a:lnTo>
                  <a:pt x="444" y="574"/>
                </a:lnTo>
                <a:lnTo>
                  <a:pt x="444" y="574"/>
                </a:lnTo>
                <a:lnTo>
                  <a:pt x="448" y="576"/>
                </a:lnTo>
                <a:lnTo>
                  <a:pt x="448" y="576"/>
                </a:lnTo>
                <a:lnTo>
                  <a:pt x="452" y="576"/>
                </a:lnTo>
                <a:lnTo>
                  <a:pt x="454" y="576"/>
                </a:lnTo>
                <a:lnTo>
                  <a:pt x="454" y="576"/>
                </a:lnTo>
                <a:lnTo>
                  <a:pt x="460" y="570"/>
                </a:lnTo>
                <a:lnTo>
                  <a:pt x="460" y="570"/>
                </a:lnTo>
                <a:lnTo>
                  <a:pt x="464" y="564"/>
                </a:lnTo>
                <a:lnTo>
                  <a:pt x="470" y="556"/>
                </a:lnTo>
                <a:lnTo>
                  <a:pt x="470" y="556"/>
                </a:lnTo>
                <a:lnTo>
                  <a:pt x="476" y="546"/>
                </a:lnTo>
                <a:lnTo>
                  <a:pt x="480" y="536"/>
                </a:lnTo>
                <a:lnTo>
                  <a:pt x="480" y="536"/>
                </a:lnTo>
                <a:lnTo>
                  <a:pt x="480" y="528"/>
                </a:lnTo>
                <a:lnTo>
                  <a:pt x="480" y="528"/>
                </a:lnTo>
                <a:lnTo>
                  <a:pt x="480" y="522"/>
                </a:lnTo>
                <a:lnTo>
                  <a:pt x="480" y="522"/>
                </a:lnTo>
                <a:lnTo>
                  <a:pt x="480" y="518"/>
                </a:lnTo>
                <a:lnTo>
                  <a:pt x="480" y="518"/>
                </a:lnTo>
                <a:lnTo>
                  <a:pt x="480" y="508"/>
                </a:lnTo>
                <a:lnTo>
                  <a:pt x="480" y="508"/>
                </a:lnTo>
                <a:lnTo>
                  <a:pt x="480" y="504"/>
                </a:lnTo>
                <a:lnTo>
                  <a:pt x="480" y="504"/>
                </a:lnTo>
                <a:lnTo>
                  <a:pt x="482" y="504"/>
                </a:lnTo>
                <a:lnTo>
                  <a:pt x="482" y="504"/>
                </a:lnTo>
                <a:lnTo>
                  <a:pt x="484" y="506"/>
                </a:lnTo>
                <a:lnTo>
                  <a:pt x="484" y="506"/>
                </a:lnTo>
                <a:lnTo>
                  <a:pt x="484" y="502"/>
                </a:lnTo>
                <a:lnTo>
                  <a:pt x="484" y="502"/>
                </a:lnTo>
                <a:lnTo>
                  <a:pt x="486" y="490"/>
                </a:lnTo>
                <a:lnTo>
                  <a:pt x="486" y="490"/>
                </a:lnTo>
                <a:lnTo>
                  <a:pt x="488" y="484"/>
                </a:lnTo>
                <a:lnTo>
                  <a:pt x="488" y="478"/>
                </a:lnTo>
                <a:lnTo>
                  <a:pt x="488" y="478"/>
                </a:lnTo>
                <a:lnTo>
                  <a:pt x="486" y="474"/>
                </a:lnTo>
                <a:lnTo>
                  <a:pt x="484" y="470"/>
                </a:lnTo>
                <a:lnTo>
                  <a:pt x="484" y="470"/>
                </a:lnTo>
                <a:lnTo>
                  <a:pt x="478" y="470"/>
                </a:lnTo>
                <a:lnTo>
                  <a:pt x="478" y="470"/>
                </a:lnTo>
                <a:lnTo>
                  <a:pt x="476" y="470"/>
                </a:lnTo>
                <a:lnTo>
                  <a:pt x="476" y="470"/>
                </a:lnTo>
                <a:lnTo>
                  <a:pt x="474" y="470"/>
                </a:lnTo>
                <a:lnTo>
                  <a:pt x="474" y="470"/>
                </a:lnTo>
                <a:lnTo>
                  <a:pt x="468" y="468"/>
                </a:lnTo>
                <a:lnTo>
                  <a:pt x="468" y="468"/>
                </a:lnTo>
                <a:lnTo>
                  <a:pt x="462" y="468"/>
                </a:lnTo>
                <a:lnTo>
                  <a:pt x="462" y="468"/>
                </a:lnTo>
                <a:lnTo>
                  <a:pt x="460" y="468"/>
                </a:lnTo>
                <a:lnTo>
                  <a:pt x="460" y="468"/>
                </a:lnTo>
                <a:lnTo>
                  <a:pt x="456" y="468"/>
                </a:lnTo>
                <a:lnTo>
                  <a:pt x="456" y="468"/>
                </a:lnTo>
                <a:lnTo>
                  <a:pt x="452" y="468"/>
                </a:lnTo>
                <a:lnTo>
                  <a:pt x="452" y="468"/>
                </a:lnTo>
                <a:lnTo>
                  <a:pt x="452" y="470"/>
                </a:lnTo>
                <a:lnTo>
                  <a:pt x="452" y="470"/>
                </a:lnTo>
                <a:lnTo>
                  <a:pt x="450" y="468"/>
                </a:lnTo>
                <a:lnTo>
                  <a:pt x="450" y="468"/>
                </a:lnTo>
                <a:lnTo>
                  <a:pt x="446" y="464"/>
                </a:lnTo>
                <a:lnTo>
                  <a:pt x="446" y="464"/>
                </a:lnTo>
                <a:lnTo>
                  <a:pt x="442" y="462"/>
                </a:lnTo>
                <a:lnTo>
                  <a:pt x="442" y="462"/>
                </a:lnTo>
                <a:lnTo>
                  <a:pt x="442" y="464"/>
                </a:lnTo>
                <a:lnTo>
                  <a:pt x="442" y="464"/>
                </a:lnTo>
                <a:lnTo>
                  <a:pt x="438" y="462"/>
                </a:lnTo>
                <a:lnTo>
                  <a:pt x="438" y="462"/>
                </a:lnTo>
                <a:lnTo>
                  <a:pt x="430" y="456"/>
                </a:lnTo>
                <a:lnTo>
                  <a:pt x="430" y="456"/>
                </a:lnTo>
                <a:lnTo>
                  <a:pt x="422" y="452"/>
                </a:lnTo>
                <a:lnTo>
                  <a:pt x="422" y="452"/>
                </a:lnTo>
                <a:lnTo>
                  <a:pt x="412" y="448"/>
                </a:lnTo>
                <a:lnTo>
                  <a:pt x="412" y="448"/>
                </a:lnTo>
                <a:lnTo>
                  <a:pt x="400" y="444"/>
                </a:lnTo>
                <a:lnTo>
                  <a:pt x="400" y="444"/>
                </a:lnTo>
                <a:lnTo>
                  <a:pt x="394" y="440"/>
                </a:lnTo>
                <a:lnTo>
                  <a:pt x="394" y="440"/>
                </a:lnTo>
                <a:lnTo>
                  <a:pt x="386" y="434"/>
                </a:lnTo>
                <a:lnTo>
                  <a:pt x="386" y="434"/>
                </a:lnTo>
                <a:lnTo>
                  <a:pt x="372" y="422"/>
                </a:lnTo>
                <a:lnTo>
                  <a:pt x="372" y="422"/>
                </a:lnTo>
                <a:lnTo>
                  <a:pt x="360" y="412"/>
                </a:lnTo>
                <a:lnTo>
                  <a:pt x="360" y="412"/>
                </a:lnTo>
                <a:lnTo>
                  <a:pt x="354" y="410"/>
                </a:lnTo>
                <a:lnTo>
                  <a:pt x="354" y="410"/>
                </a:lnTo>
                <a:lnTo>
                  <a:pt x="350" y="410"/>
                </a:lnTo>
                <a:lnTo>
                  <a:pt x="350" y="410"/>
                </a:lnTo>
                <a:lnTo>
                  <a:pt x="342" y="402"/>
                </a:lnTo>
                <a:lnTo>
                  <a:pt x="342" y="402"/>
                </a:lnTo>
                <a:lnTo>
                  <a:pt x="330" y="396"/>
                </a:lnTo>
                <a:lnTo>
                  <a:pt x="330" y="396"/>
                </a:lnTo>
                <a:lnTo>
                  <a:pt x="326" y="394"/>
                </a:lnTo>
                <a:lnTo>
                  <a:pt x="326" y="394"/>
                </a:lnTo>
                <a:lnTo>
                  <a:pt x="326" y="392"/>
                </a:lnTo>
                <a:lnTo>
                  <a:pt x="326" y="392"/>
                </a:lnTo>
                <a:lnTo>
                  <a:pt x="324" y="388"/>
                </a:lnTo>
                <a:lnTo>
                  <a:pt x="320" y="386"/>
                </a:lnTo>
                <a:lnTo>
                  <a:pt x="320" y="386"/>
                </a:lnTo>
                <a:lnTo>
                  <a:pt x="316" y="386"/>
                </a:lnTo>
                <a:lnTo>
                  <a:pt x="316" y="386"/>
                </a:lnTo>
                <a:lnTo>
                  <a:pt x="314" y="386"/>
                </a:lnTo>
                <a:lnTo>
                  <a:pt x="314" y="386"/>
                </a:lnTo>
                <a:lnTo>
                  <a:pt x="314" y="384"/>
                </a:lnTo>
                <a:lnTo>
                  <a:pt x="314" y="384"/>
                </a:lnTo>
                <a:lnTo>
                  <a:pt x="314" y="380"/>
                </a:lnTo>
                <a:lnTo>
                  <a:pt x="314" y="380"/>
                </a:lnTo>
                <a:lnTo>
                  <a:pt x="314" y="378"/>
                </a:lnTo>
                <a:lnTo>
                  <a:pt x="314" y="378"/>
                </a:lnTo>
                <a:lnTo>
                  <a:pt x="312" y="376"/>
                </a:lnTo>
                <a:lnTo>
                  <a:pt x="312" y="376"/>
                </a:lnTo>
                <a:lnTo>
                  <a:pt x="310" y="374"/>
                </a:lnTo>
                <a:lnTo>
                  <a:pt x="310" y="374"/>
                </a:lnTo>
                <a:lnTo>
                  <a:pt x="312" y="370"/>
                </a:lnTo>
                <a:lnTo>
                  <a:pt x="312" y="370"/>
                </a:lnTo>
                <a:lnTo>
                  <a:pt x="310" y="364"/>
                </a:lnTo>
                <a:lnTo>
                  <a:pt x="310" y="364"/>
                </a:lnTo>
                <a:lnTo>
                  <a:pt x="310" y="360"/>
                </a:lnTo>
                <a:lnTo>
                  <a:pt x="310" y="360"/>
                </a:lnTo>
                <a:lnTo>
                  <a:pt x="310" y="356"/>
                </a:lnTo>
                <a:lnTo>
                  <a:pt x="310" y="356"/>
                </a:lnTo>
                <a:lnTo>
                  <a:pt x="308" y="344"/>
                </a:lnTo>
                <a:lnTo>
                  <a:pt x="308" y="344"/>
                </a:lnTo>
                <a:lnTo>
                  <a:pt x="308" y="334"/>
                </a:lnTo>
                <a:lnTo>
                  <a:pt x="308" y="334"/>
                </a:lnTo>
                <a:lnTo>
                  <a:pt x="306" y="324"/>
                </a:lnTo>
                <a:lnTo>
                  <a:pt x="306" y="324"/>
                </a:lnTo>
                <a:lnTo>
                  <a:pt x="306" y="324"/>
                </a:lnTo>
                <a:lnTo>
                  <a:pt x="306" y="324"/>
                </a:lnTo>
                <a:lnTo>
                  <a:pt x="306" y="320"/>
                </a:lnTo>
                <a:lnTo>
                  <a:pt x="306" y="320"/>
                </a:lnTo>
                <a:lnTo>
                  <a:pt x="306" y="318"/>
                </a:lnTo>
                <a:lnTo>
                  <a:pt x="306" y="314"/>
                </a:lnTo>
                <a:lnTo>
                  <a:pt x="306" y="314"/>
                </a:lnTo>
                <a:lnTo>
                  <a:pt x="302" y="312"/>
                </a:lnTo>
                <a:lnTo>
                  <a:pt x="302" y="312"/>
                </a:lnTo>
                <a:lnTo>
                  <a:pt x="304" y="308"/>
                </a:lnTo>
                <a:lnTo>
                  <a:pt x="304" y="308"/>
                </a:lnTo>
                <a:lnTo>
                  <a:pt x="304" y="308"/>
                </a:lnTo>
                <a:lnTo>
                  <a:pt x="306" y="306"/>
                </a:lnTo>
                <a:lnTo>
                  <a:pt x="306" y="306"/>
                </a:lnTo>
                <a:lnTo>
                  <a:pt x="306" y="302"/>
                </a:lnTo>
                <a:lnTo>
                  <a:pt x="306" y="302"/>
                </a:lnTo>
                <a:lnTo>
                  <a:pt x="306" y="300"/>
                </a:lnTo>
                <a:lnTo>
                  <a:pt x="306" y="300"/>
                </a:lnTo>
                <a:lnTo>
                  <a:pt x="308" y="296"/>
                </a:lnTo>
                <a:lnTo>
                  <a:pt x="308" y="296"/>
                </a:lnTo>
                <a:lnTo>
                  <a:pt x="308" y="294"/>
                </a:lnTo>
                <a:lnTo>
                  <a:pt x="308" y="294"/>
                </a:lnTo>
                <a:lnTo>
                  <a:pt x="310" y="294"/>
                </a:lnTo>
                <a:lnTo>
                  <a:pt x="310" y="294"/>
                </a:lnTo>
                <a:lnTo>
                  <a:pt x="314" y="294"/>
                </a:lnTo>
                <a:lnTo>
                  <a:pt x="314" y="294"/>
                </a:lnTo>
                <a:lnTo>
                  <a:pt x="322" y="292"/>
                </a:lnTo>
                <a:lnTo>
                  <a:pt x="322" y="292"/>
                </a:lnTo>
                <a:lnTo>
                  <a:pt x="328" y="288"/>
                </a:lnTo>
                <a:lnTo>
                  <a:pt x="328" y="288"/>
                </a:lnTo>
                <a:lnTo>
                  <a:pt x="334" y="280"/>
                </a:lnTo>
                <a:lnTo>
                  <a:pt x="334" y="280"/>
                </a:lnTo>
                <a:lnTo>
                  <a:pt x="338" y="274"/>
                </a:lnTo>
                <a:lnTo>
                  <a:pt x="338" y="274"/>
                </a:lnTo>
                <a:lnTo>
                  <a:pt x="340" y="270"/>
                </a:lnTo>
                <a:lnTo>
                  <a:pt x="342" y="268"/>
                </a:lnTo>
                <a:lnTo>
                  <a:pt x="342" y="268"/>
                </a:lnTo>
                <a:lnTo>
                  <a:pt x="342" y="264"/>
                </a:lnTo>
                <a:lnTo>
                  <a:pt x="342" y="264"/>
                </a:lnTo>
                <a:lnTo>
                  <a:pt x="344" y="260"/>
                </a:lnTo>
                <a:lnTo>
                  <a:pt x="344" y="260"/>
                </a:lnTo>
                <a:lnTo>
                  <a:pt x="348" y="256"/>
                </a:lnTo>
                <a:lnTo>
                  <a:pt x="348" y="254"/>
                </a:lnTo>
                <a:lnTo>
                  <a:pt x="348" y="254"/>
                </a:lnTo>
                <a:lnTo>
                  <a:pt x="346" y="252"/>
                </a:lnTo>
                <a:lnTo>
                  <a:pt x="346" y="252"/>
                </a:lnTo>
                <a:lnTo>
                  <a:pt x="348" y="250"/>
                </a:lnTo>
                <a:lnTo>
                  <a:pt x="348" y="250"/>
                </a:lnTo>
                <a:lnTo>
                  <a:pt x="352" y="246"/>
                </a:lnTo>
                <a:lnTo>
                  <a:pt x="352" y="246"/>
                </a:lnTo>
                <a:lnTo>
                  <a:pt x="354" y="244"/>
                </a:lnTo>
                <a:lnTo>
                  <a:pt x="354" y="242"/>
                </a:lnTo>
                <a:lnTo>
                  <a:pt x="354" y="242"/>
                </a:lnTo>
                <a:lnTo>
                  <a:pt x="350" y="236"/>
                </a:lnTo>
                <a:lnTo>
                  <a:pt x="350" y="236"/>
                </a:lnTo>
                <a:lnTo>
                  <a:pt x="342" y="222"/>
                </a:lnTo>
                <a:lnTo>
                  <a:pt x="342" y="222"/>
                </a:lnTo>
                <a:lnTo>
                  <a:pt x="332" y="208"/>
                </a:lnTo>
                <a:lnTo>
                  <a:pt x="332" y="208"/>
                </a:lnTo>
                <a:lnTo>
                  <a:pt x="322" y="190"/>
                </a:lnTo>
                <a:lnTo>
                  <a:pt x="322" y="190"/>
                </a:lnTo>
                <a:lnTo>
                  <a:pt x="308" y="168"/>
                </a:lnTo>
                <a:lnTo>
                  <a:pt x="308" y="168"/>
                </a:lnTo>
                <a:lnTo>
                  <a:pt x="302" y="160"/>
                </a:lnTo>
                <a:lnTo>
                  <a:pt x="302" y="160"/>
                </a:lnTo>
                <a:lnTo>
                  <a:pt x="296" y="158"/>
                </a:lnTo>
                <a:lnTo>
                  <a:pt x="296" y="158"/>
                </a:lnTo>
                <a:lnTo>
                  <a:pt x="294" y="156"/>
                </a:lnTo>
                <a:lnTo>
                  <a:pt x="294" y="156"/>
                </a:lnTo>
                <a:lnTo>
                  <a:pt x="286" y="148"/>
                </a:lnTo>
                <a:lnTo>
                  <a:pt x="286" y="148"/>
                </a:lnTo>
                <a:lnTo>
                  <a:pt x="278" y="138"/>
                </a:lnTo>
                <a:lnTo>
                  <a:pt x="278" y="138"/>
                </a:lnTo>
                <a:lnTo>
                  <a:pt x="274" y="130"/>
                </a:lnTo>
                <a:lnTo>
                  <a:pt x="274" y="130"/>
                </a:lnTo>
                <a:lnTo>
                  <a:pt x="272" y="124"/>
                </a:lnTo>
                <a:lnTo>
                  <a:pt x="272" y="124"/>
                </a:lnTo>
                <a:lnTo>
                  <a:pt x="272" y="120"/>
                </a:lnTo>
                <a:lnTo>
                  <a:pt x="272" y="120"/>
                </a:lnTo>
                <a:lnTo>
                  <a:pt x="270" y="120"/>
                </a:lnTo>
                <a:lnTo>
                  <a:pt x="270" y="120"/>
                </a:lnTo>
                <a:lnTo>
                  <a:pt x="274" y="120"/>
                </a:lnTo>
                <a:lnTo>
                  <a:pt x="274" y="120"/>
                </a:lnTo>
                <a:lnTo>
                  <a:pt x="286" y="122"/>
                </a:lnTo>
                <a:lnTo>
                  <a:pt x="286" y="122"/>
                </a:lnTo>
                <a:lnTo>
                  <a:pt x="296" y="124"/>
                </a:lnTo>
                <a:lnTo>
                  <a:pt x="296" y="124"/>
                </a:lnTo>
                <a:lnTo>
                  <a:pt x="300" y="124"/>
                </a:lnTo>
                <a:lnTo>
                  <a:pt x="300" y="124"/>
                </a:lnTo>
                <a:lnTo>
                  <a:pt x="304" y="126"/>
                </a:lnTo>
                <a:lnTo>
                  <a:pt x="304" y="126"/>
                </a:lnTo>
                <a:lnTo>
                  <a:pt x="312" y="128"/>
                </a:lnTo>
                <a:lnTo>
                  <a:pt x="312" y="128"/>
                </a:lnTo>
                <a:lnTo>
                  <a:pt x="314" y="128"/>
                </a:lnTo>
                <a:lnTo>
                  <a:pt x="314" y="128"/>
                </a:lnTo>
                <a:lnTo>
                  <a:pt x="316" y="132"/>
                </a:lnTo>
                <a:lnTo>
                  <a:pt x="316" y="132"/>
                </a:lnTo>
                <a:lnTo>
                  <a:pt x="318" y="136"/>
                </a:lnTo>
                <a:lnTo>
                  <a:pt x="318" y="136"/>
                </a:lnTo>
                <a:lnTo>
                  <a:pt x="322" y="138"/>
                </a:lnTo>
                <a:lnTo>
                  <a:pt x="322" y="138"/>
                </a:lnTo>
                <a:lnTo>
                  <a:pt x="326" y="142"/>
                </a:lnTo>
                <a:lnTo>
                  <a:pt x="326" y="142"/>
                </a:lnTo>
                <a:lnTo>
                  <a:pt x="328" y="144"/>
                </a:lnTo>
                <a:lnTo>
                  <a:pt x="328" y="144"/>
                </a:lnTo>
                <a:lnTo>
                  <a:pt x="330" y="148"/>
                </a:lnTo>
                <a:lnTo>
                  <a:pt x="330" y="148"/>
                </a:lnTo>
                <a:lnTo>
                  <a:pt x="332" y="152"/>
                </a:lnTo>
                <a:lnTo>
                  <a:pt x="332" y="152"/>
                </a:lnTo>
                <a:lnTo>
                  <a:pt x="336" y="154"/>
                </a:lnTo>
                <a:lnTo>
                  <a:pt x="336" y="154"/>
                </a:lnTo>
                <a:lnTo>
                  <a:pt x="342" y="162"/>
                </a:lnTo>
                <a:lnTo>
                  <a:pt x="342" y="162"/>
                </a:lnTo>
                <a:lnTo>
                  <a:pt x="346" y="168"/>
                </a:lnTo>
                <a:lnTo>
                  <a:pt x="346" y="168"/>
                </a:lnTo>
                <a:lnTo>
                  <a:pt x="352" y="176"/>
                </a:lnTo>
                <a:lnTo>
                  <a:pt x="352" y="176"/>
                </a:lnTo>
                <a:lnTo>
                  <a:pt x="356" y="180"/>
                </a:lnTo>
                <a:lnTo>
                  <a:pt x="356" y="180"/>
                </a:lnTo>
                <a:lnTo>
                  <a:pt x="358" y="182"/>
                </a:lnTo>
                <a:lnTo>
                  <a:pt x="358" y="182"/>
                </a:lnTo>
                <a:lnTo>
                  <a:pt x="358" y="182"/>
                </a:lnTo>
                <a:lnTo>
                  <a:pt x="358" y="182"/>
                </a:lnTo>
                <a:lnTo>
                  <a:pt x="358" y="184"/>
                </a:lnTo>
                <a:lnTo>
                  <a:pt x="358" y="184"/>
                </a:lnTo>
                <a:lnTo>
                  <a:pt x="358" y="186"/>
                </a:lnTo>
                <a:lnTo>
                  <a:pt x="358" y="186"/>
                </a:lnTo>
                <a:lnTo>
                  <a:pt x="358" y="188"/>
                </a:lnTo>
                <a:lnTo>
                  <a:pt x="358" y="188"/>
                </a:lnTo>
                <a:lnTo>
                  <a:pt x="356" y="192"/>
                </a:lnTo>
                <a:lnTo>
                  <a:pt x="356" y="192"/>
                </a:lnTo>
                <a:lnTo>
                  <a:pt x="358" y="198"/>
                </a:lnTo>
                <a:lnTo>
                  <a:pt x="358" y="198"/>
                </a:lnTo>
                <a:lnTo>
                  <a:pt x="360" y="200"/>
                </a:lnTo>
                <a:lnTo>
                  <a:pt x="360" y="200"/>
                </a:lnTo>
                <a:lnTo>
                  <a:pt x="360" y="204"/>
                </a:lnTo>
                <a:lnTo>
                  <a:pt x="360" y="204"/>
                </a:lnTo>
                <a:lnTo>
                  <a:pt x="362" y="208"/>
                </a:lnTo>
                <a:lnTo>
                  <a:pt x="362" y="208"/>
                </a:lnTo>
                <a:lnTo>
                  <a:pt x="364" y="212"/>
                </a:lnTo>
                <a:lnTo>
                  <a:pt x="364" y="212"/>
                </a:lnTo>
                <a:lnTo>
                  <a:pt x="364" y="212"/>
                </a:lnTo>
                <a:lnTo>
                  <a:pt x="364" y="212"/>
                </a:lnTo>
                <a:lnTo>
                  <a:pt x="366" y="216"/>
                </a:lnTo>
                <a:lnTo>
                  <a:pt x="366" y="216"/>
                </a:lnTo>
                <a:lnTo>
                  <a:pt x="366" y="218"/>
                </a:lnTo>
                <a:lnTo>
                  <a:pt x="366" y="218"/>
                </a:lnTo>
                <a:lnTo>
                  <a:pt x="368" y="216"/>
                </a:lnTo>
                <a:lnTo>
                  <a:pt x="368" y="216"/>
                </a:lnTo>
                <a:lnTo>
                  <a:pt x="370" y="214"/>
                </a:lnTo>
                <a:lnTo>
                  <a:pt x="370" y="214"/>
                </a:lnTo>
                <a:lnTo>
                  <a:pt x="370" y="214"/>
                </a:lnTo>
                <a:lnTo>
                  <a:pt x="370" y="214"/>
                </a:lnTo>
                <a:lnTo>
                  <a:pt x="374" y="218"/>
                </a:lnTo>
                <a:lnTo>
                  <a:pt x="374" y="218"/>
                </a:lnTo>
                <a:lnTo>
                  <a:pt x="378" y="218"/>
                </a:lnTo>
                <a:lnTo>
                  <a:pt x="378" y="218"/>
                </a:lnTo>
                <a:lnTo>
                  <a:pt x="380" y="218"/>
                </a:lnTo>
                <a:lnTo>
                  <a:pt x="380" y="218"/>
                </a:lnTo>
                <a:lnTo>
                  <a:pt x="380" y="218"/>
                </a:lnTo>
                <a:lnTo>
                  <a:pt x="380" y="218"/>
                </a:lnTo>
                <a:lnTo>
                  <a:pt x="380" y="220"/>
                </a:lnTo>
                <a:lnTo>
                  <a:pt x="380" y="220"/>
                </a:lnTo>
                <a:lnTo>
                  <a:pt x="382" y="220"/>
                </a:lnTo>
                <a:lnTo>
                  <a:pt x="382" y="220"/>
                </a:lnTo>
                <a:lnTo>
                  <a:pt x="380" y="226"/>
                </a:lnTo>
                <a:lnTo>
                  <a:pt x="380" y="226"/>
                </a:lnTo>
                <a:lnTo>
                  <a:pt x="368" y="248"/>
                </a:lnTo>
                <a:lnTo>
                  <a:pt x="368" y="248"/>
                </a:lnTo>
                <a:lnTo>
                  <a:pt x="366" y="250"/>
                </a:lnTo>
                <a:lnTo>
                  <a:pt x="366" y="250"/>
                </a:lnTo>
                <a:lnTo>
                  <a:pt x="364" y="250"/>
                </a:lnTo>
                <a:lnTo>
                  <a:pt x="364" y="250"/>
                </a:lnTo>
                <a:lnTo>
                  <a:pt x="362" y="254"/>
                </a:lnTo>
                <a:lnTo>
                  <a:pt x="362" y="254"/>
                </a:lnTo>
                <a:lnTo>
                  <a:pt x="362" y="256"/>
                </a:lnTo>
                <a:lnTo>
                  <a:pt x="362" y="256"/>
                </a:lnTo>
                <a:lnTo>
                  <a:pt x="362" y="256"/>
                </a:lnTo>
                <a:lnTo>
                  <a:pt x="362" y="256"/>
                </a:lnTo>
                <a:lnTo>
                  <a:pt x="364" y="258"/>
                </a:lnTo>
                <a:lnTo>
                  <a:pt x="364" y="258"/>
                </a:lnTo>
                <a:lnTo>
                  <a:pt x="360" y="264"/>
                </a:lnTo>
                <a:lnTo>
                  <a:pt x="360" y="264"/>
                </a:lnTo>
                <a:lnTo>
                  <a:pt x="356" y="272"/>
                </a:lnTo>
                <a:lnTo>
                  <a:pt x="356" y="272"/>
                </a:lnTo>
                <a:lnTo>
                  <a:pt x="354" y="274"/>
                </a:lnTo>
                <a:lnTo>
                  <a:pt x="354" y="274"/>
                </a:lnTo>
                <a:lnTo>
                  <a:pt x="354" y="276"/>
                </a:lnTo>
                <a:lnTo>
                  <a:pt x="354" y="276"/>
                </a:lnTo>
                <a:lnTo>
                  <a:pt x="352" y="280"/>
                </a:lnTo>
                <a:lnTo>
                  <a:pt x="352" y="280"/>
                </a:lnTo>
                <a:lnTo>
                  <a:pt x="354" y="282"/>
                </a:lnTo>
                <a:lnTo>
                  <a:pt x="354" y="282"/>
                </a:lnTo>
                <a:lnTo>
                  <a:pt x="356" y="282"/>
                </a:lnTo>
                <a:lnTo>
                  <a:pt x="356" y="282"/>
                </a:lnTo>
                <a:lnTo>
                  <a:pt x="358" y="282"/>
                </a:lnTo>
                <a:lnTo>
                  <a:pt x="358" y="282"/>
                </a:lnTo>
                <a:lnTo>
                  <a:pt x="360" y="284"/>
                </a:lnTo>
                <a:lnTo>
                  <a:pt x="360" y="284"/>
                </a:lnTo>
                <a:lnTo>
                  <a:pt x="382" y="296"/>
                </a:lnTo>
                <a:lnTo>
                  <a:pt x="382" y="296"/>
                </a:lnTo>
                <a:lnTo>
                  <a:pt x="410" y="312"/>
                </a:lnTo>
                <a:lnTo>
                  <a:pt x="410" y="312"/>
                </a:lnTo>
                <a:lnTo>
                  <a:pt x="442" y="330"/>
                </a:lnTo>
                <a:lnTo>
                  <a:pt x="442" y="330"/>
                </a:lnTo>
                <a:lnTo>
                  <a:pt x="460" y="340"/>
                </a:lnTo>
                <a:lnTo>
                  <a:pt x="460" y="340"/>
                </a:lnTo>
                <a:lnTo>
                  <a:pt x="462" y="342"/>
                </a:lnTo>
                <a:lnTo>
                  <a:pt x="462" y="342"/>
                </a:lnTo>
                <a:lnTo>
                  <a:pt x="464" y="344"/>
                </a:lnTo>
                <a:lnTo>
                  <a:pt x="464" y="344"/>
                </a:lnTo>
                <a:lnTo>
                  <a:pt x="466" y="344"/>
                </a:lnTo>
                <a:lnTo>
                  <a:pt x="466" y="344"/>
                </a:lnTo>
                <a:lnTo>
                  <a:pt x="468" y="344"/>
                </a:lnTo>
                <a:lnTo>
                  <a:pt x="468" y="344"/>
                </a:lnTo>
                <a:lnTo>
                  <a:pt x="470" y="344"/>
                </a:lnTo>
                <a:lnTo>
                  <a:pt x="470" y="344"/>
                </a:lnTo>
                <a:lnTo>
                  <a:pt x="470" y="342"/>
                </a:lnTo>
                <a:lnTo>
                  <a:pt x="470" y="342"/>
                </a:lnTo>
                <a:lnTo>
                  <a:pt x="472" y="342"/>
                </a:lnTo>
                <a:lnTo>
                  <a:pt x="472" y="342"/>
                </a:lnTo>
                <a:lnTo>
                  <a:pt x="472" y="342"/>
                </a:lnTo>
                <a:lnTo>
                  <a:pt x="472" y="342"/>
                </a:lnTo>
                <a:lnTo>
                  <a:pt x="474" y="342"/>
                </a:lnTo>
                <a:lnTo>
                  <a:pt x="474" y="342"/>
                </a:lnTo>
                <a:lnTo>
                  <a:pt x="476" y="342"/>
                </a:lnTo>
                <a:lnTo>
                  <a:pt x="476" y="342"/>
                </a:lnTo>
                <a:lnTo>
                  <a:pt x="476" y="342"/>
                </a:lnTo>
                <a:lnTo>
                  <a:pt x="476" y="342"/>
                </a:lnTo>
                <a:lnTo>
                  <a:pt x="478" y="340"/>
                </a:lnTo>
                <a:lnTo>
                  <a:pt x="478" y="340"/>
                </a:lnTo>
                <a:lnTo>
                  <a:pt x="478" y="338"/>
                </a:lnTo>
                <a:lnTo>
                  <a:pt x="478" y="338"/>
                </a:lnTo>
                <a:lnTo>
                  <a:pt x="480" y="336"/>
                </a:lnTo>
                <a:lnTo>
                  <a:pt x="480" y="336"/>
                </a:lnTo>
                <a:lnTo>
                  <a:pt x="480" y="336"/>
                </a:lnTo>
                <a:lnTo>
                  <a:pt x="480" y="336"/>
                </a:lnTo>
                <a:lnTo>
                  <a:pt x="482" y="334"/>
                </a:lnTo>
                <a:lnTo>
                  <a:pt x="482" y="334"/>
                </a:lnTo>
                <a:lnTo>
                  <a:pt x="484" y="332"/>
                </a:lnTo>
                <a:lnTo>
                  <a:pt x="484" y="332"/>
                </a:lnTo>
                <a:lnTo>
                  <a:pt x="482" y="330"/>
                </a:lnTo>
                <a:lnTo>
                  <a:pt x="482" y="330"/>
                </a:lnTo>
                <a:lnTo>
                  <a:pt x="482" y="330"/>
                </a:lnTo>
                <a:lnTo>
                  <a:pt x="482" y="330"/>
                </a:lnTo>
                <a:lnTo>
                  <a:pt x="486" y="324"/>
                </a:lnTo>
                <a:lnTo>
                  <a:pt x="486" y="324"/>
                </a:lnTo>
                <a:lnTo>
                  <a:pt x="492" y="308"/>
                </a:lnTo>
                <a:lnTo>
                  <a:pt x="492" y="308"/>
                </a:lnTo>
                <a:lnTo>
                  <a:pt x="506" y="282"/>
                </a:lnTo>
                <a:lnTo>
                  <a:pt x="506" y="282"/>
                </a:lnTo>
                <a:lnTo>
                  <a:pt x="522" y="248"/>
                </a:lnTo>
                <a:lnTo>
                  <a:pt x="522" y="248"/>
                </a:lnTo>
                <a:lnTo>
                  <a:pt x="544" y="208"/>
                </a:lnTo>
                <a:lnTo>
                  <a:pt x="544" y="208"/>
                </a:lnTo>
                <a:lnTo>
                  <a:pt x="546" y="206"/>
                </a:lnTo>
                <a:lnTo>
                  <a:pt x="546" y="206"/>
                </a:lnTo>
                <a:lnTo>
                  <a:pt x="546" y="204"/>
                </a:lnTo>
                <a:lnTo>
                  <a:pt x="546" y="202"/>
                </a:lnTo>
                <a:lnTo>
                  <a:pt x="546" y="202"/>
                </a:lnTo>
                <a:lnTo>
                  <a:pt x="546" y="202"/>
                </a:lnTo>
                <a:lnTo>
                  <a:pt x="546" y="202"/>
                </a:lnTo>
                <a:lnTo>
                  <a:pt x="546" y="200"/>
                </a:lnTo>
                <a:lnTo>
                  <a:pt x="546" y="200"/>
                </a:lnTo>
                <a:lnTo>
                  <a:pt x="548" y="196"/>
                </a:lnTo>
                <a:lnTo>
                  <a:pt x="548" y="196"/>
                </a:lnTo>
                <a:lnTo>
                  <a:pt x="550" y="196"/>
                </a:lnTo>
                <a:lnTo>
                  <a:pt x="550" y="194"/>
                </a:lnTo>
                <a:lnTo>
                  <a:pt x="550" y="194"/>
                </a:lnTo>
                <a:close/>
                <a:moveTo>
                  <a:pt x="388" y="208"/>
                </a:moveTo>
                <a:lnTo>
                  <a:pt x="388" y="208"/>
                </a:lnTo>
                <a:lnTo>
                  <a:pt x="386" y="214"/>
                </a:lnTo>
                <a:lnTo>
                  <a:pt x="386" y="214"/>
                </a:lnTo>
                <a:lnTo>
                  <a:pt x="384" y="214"/>
                </a:lnTo>
                <a:lnTo>
                  <a:pt x="384" y="214"/>
                </a:lnTo>
                <a:lnTo>
                  <a:pt x="382" y="214"/>
                </a:lnTo>
                <a:lnTo>
                  <a:pt x="382" y="214"/>
                </a:lnTo>
                <a:lnTo>
                  <a:pt x="382" y="214"/>
                </a:lnTo>
                <a:lnTo>
                  <a:pt x="382" y="214"/>
                </a:lnTo>
                <a:lnTo>
                  <a:pt x="378" y="212"/>
                </a:lnTo>
                <a:lnTo>
                  <a:pt x="378" y="212"/>
                </a:lnTo>
                <a:lnTo>
                  <a:pt x="376" y="210"/>
                </a:lnTo>
                <a:lnTo>
                  <a:pt x="376" y="210"/>
                </a:lnTo>
                <a:lnTo>
                  <a:pt x="378" y="210"/>
                </a:lnTo>
                <a:lnTo>
                  <a:pt x="378" y="210"/>
                </a:lnTo>
                <a:lnTo>
                  <a:pt x="380" y="210"/>
                </a:lnTo>
                <a:lnTo>
                  <a:pt x="380" y="210"/>
                </a:lnTo>
                <a:lnTo>
                  <a:pt x="382" y="208"/>
                </a:lnTo>
                <a:lnTo>
                  <a:pt x="382" y="208"/>
                </a:lnTo>
                <a:lnTo>
                  <a:pt x="384" y="206"/>
                </a:lnTo>
                <a:lnTo>
                  <a:pt x="384" y="206"/>
                </a:lnTo>
                <a:lnTo>
                  <a:pt x="382" y="204"/>
                </a:lnTo>
                <a:lnTo>
                  <a:pt x="382" y="204"/>
                </a:lnTo>
                <a:lnTo>
                  <a:pt x="384" y="204"/>
                </a:lnTo>
                <a:lnTo>
                  <a:pt x="384" y="204"/>
                </a:lnTo>
                <a:lnTo>
                  <a:pt x="384" y="202"/>
                </a:lnTo>
                <a:lnTo>
                  <a:pt x="384" y="202"/>
                </a:lnTo>
                <a:lnTo>
                  <a:pt x="386" y="200"/>
                </a:lnTo>
                <a:lnTo>
                  <a:pt x="386" y="200"/>
                </a:lnTo>
                <a:lnTo>
                  <a:pt x="386" y="196"/>
                </a:lnTo>
                <a:lnTo>
                  <a:pt x="386" y="196"/>
                </a:lnTo>
                <a:lnTo>
                  <a:pt x="386" y="196"/>
                </a:lnTo>
                <a:lnTo>
                  <a:pt x="386" y="196"/>
                </a:lnTo>
                <a:lnTo>
                  <a:pt x="388" y="196"/>
                </a:lnTo>
                <a:lnTo>
                  <a:pt x="388" y="196"/>
                </a:lnTo>
                <a:lnTo>
                  <a:pt x="390" y="194"/>
                </a:lnTo>
                <a:lnTo>
                  <a:pt x="390" y="194"/>
                </a:lnTo>
                <a:lnTo>
                  <a:pt x="390" y="192"/>
                </a:lnTo>
                <a:lnTo>
                  <a:pt x="390" y="190"/>
                </a:lnTo>
                <a:lnTo>
                  <a:pt x="390" y="190"/>
                </a:lnTo>
                <a:lnTo>
                  <a:pt x="390" y="190"/>
                </a:lnTo>
                <a:lnTo>
                  <a:pt x="390" y="190"/>
                </a:lnTo>
                <a:lnTo>
                  <a:pt x="392" y="190"/>
                </a:lnTo>
                <a:lnTo>
                  <a:pt x="392" y="190"/>
                </a:lnTo>
                <a:lnTo>
                  <a:pt x="392" y="188"/>
                </a:lnTo>
                <a:lnTo>
                  <a:pt x="392" y="188"/>
                </a:lnTo>
                <a:lnTo>
                  <a:pt x="392" y="186"/>
                </a:lnTo>
                <a:lnTo>
                  <a:pt x="392" y="186"/>
                </a:lnTo>
                <a:lnTo>
                  <a:pt x="392" y="184"/>
                </a:lnTo>
                <a:lnTo>
                  <a:pt x="392" y="184"/>
                </a:lnTo>
                <a:lnTo>
                  <a:pt x="392" y="182"/>
                </a:lnTo>
                <a:lnTo>
                  <a:pt x="392" y="182"/>
                </a:lnTo>
                <a:lnTo>
                  <a:pt x="394" y="182"/>
                </a:lnTo>
                <a:lnTo>
                  <a:pt x="394" y="182"/>
                </a:lnTo>
                <a:lnTo>
                  <a:pt x="396" y="184"/>
                </a:lnTo>
                <a:lnTo>
                  <a:pt x="396" y="184"/>
                </a:lnTo>
                <a:lnTo>
                  <a:pt x="398" y="186"/>
                </a:lnTo>
                <a:lnTo>
                  <a:pt x="398" y="186"/>
                </a:lnTo>
                <a:lnTo>
                  <a:pt x="400" y="186"/>
                </a:lnTo>
                <a:lnTo>
                  <a:pt x="400" y="186"/>
                </a:lnTo>
                <a:lnTo>
                  <a:pt x="388" y="208"/>
                </a:lnTo>
                <a:lnTo>
                  <a:pt x="388" y="20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grpSp>
        <p:nvGrpSpPr>
          <p:cNvPr id="5" name="Group 41">
            <a:extLst>
              <a:ext uri="{FF2B5EF4-FFF2-40B4-BE49-F238E27FC236}">
                <a16:creationId xmlns:a16="http://schemas.microsoft.com/office/drawing/2014/main" id="{C48BFCC8-4981-4C4D-8750-EC3514A9E046}"/>
              </a:ext>
            </a:extLst>
          </p:cNvPr>
          <p:cNvGrpSpPr/>
          <p:nvPr/>
        </p:nvGrpSpPr>
        <p:grpSpPr>
          <a:xfrm>
            <a:off x="4095736" y="1142984"/>
            <a:ext cx="4969732" cy="449176"/>
            <a:chOff x="5791200" y="1752600"/>
            <a:chExt cx="4207180" cy="449176"/>
          </a:xfrm>
          <a:solidFill>
            <a:schemeClr val="bg1"/>
          </a:solidFill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3D4E8D3-F88E-4C3C-A692-8EBE4EFA4A5A}"/>
                </a:ext>
              </a:extLst>
            </p:cNvPr>
            <p:cNvSpPr/>
            <p:nvPr/>
          </p:nvSpPr>
          <p:spPr>
            <a:xfrm>
              <a:off x="5791200" y="1820776"/>
              <a:ext cx="381000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57988F5-E435-4986-80F4-EC1789925FFF}"/>
                </a:ext>
              </a:extLst>
            </p:cNvPr>
            <p:cNvCxnSpPr/>
            <p:nvPr/>
          </p:nvCxnSpPr>
          <p:spPr>
            <a:xfrm>
              <a:off x="6324600" y="2173704"/>
              <a:ext cx="23622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03EBD3E-C94E-4682-AD81-1FD73FB5E337}"/>
                </a:ext>
              </a:extLst>
            </p:cNvPr>
            <p:cNvSpPr txBox="1"/>
            <p:nvPr/>
          </p:nvSpPr>
          <p:spPr>
            <a:xfrm>
              <a:off x="6324603" y="1752600"/>
              <a:ext cx="3673777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BPM :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Imron</a:t>
              </a: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Rosyidi</a:t>
              </a: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,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S.Kep</a:t>
              </a: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., Ns.,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K,Kep</a:t>
              </a:r>
              <a:endParaRPr lang="en-US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6" name="Group 42">
            <a:extLst>
              <a:ext uri="{FF2B5EF4-FFF2-40B4-BE49-F238E27FC236}">
                <a16:creationId xmlns:a16="http://schemas.microsoft.com/office/drawing/2014/main" id="{79884E48-8E48-496E-AE89-9EF209C8A8B4}"/>
              </a:ext>
            </a:extLst>
          </p:cNvPr>
          <p:cNvGrpSpPr/>
          <p:nvPr/>
        </p:nvGrpSpPr>
        <p:grpSpPr>
          <a:xfrm>
            <a:off x="5310177" y="2143116"/>
            <a:ext cx="4354176" cy="448030"/>
            <a:chOff x="5791200" y="2514600"/>
            <a:chExt cx="3686077" cy="448030"/>
          </a:xfrm>
          <a:solidFill>
            <a:schemeClr val="bg1"/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16C1268-474E-4F40-9E86-70E5A803CD69}"/>
                </a:ext>
              </a:extLst>
            </p:cNvPr>
            <p:cNvSpPr/>
            <p:nvPr/>
          </p:nvSpPr>
          <p:spPr>
            <a:xfrm>
              <a:off x="5791200" y="2581630"/>
              <a:ext cx="381000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1F4CF0C-7359-401C-9E9C-C281EC728D30}"/>
                </a:ext>
              </a:extLst>
            </p:cNvPr>
            <p:cNvCxnSpPr/>
            <p:nvPr/>
          </p:nvCxnSpPr>
          <p:spPr>
            <a:xfrm>
              <a:off x="6324600" y="2932840"/>
              <a:ext cx="23622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4F4377F-273C-4389-951E-F698C127B3F9}"/>
                </a:ext>
              </a:extLst>
            </p:cNvPr>
            <p:cNvSpPr txBox="1"/>
            <p:nvPr/>
          </p:nvSpPr>
          <p:spPr>
            <a:xfrm>
              <a:off x="6324601" y="2514600"/>
              <a:ext cx="3152676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BPTIK : Hasan Nor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Faozi</a:t>
              </a: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,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S.Kom</a:t>
              </a: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, 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4330DD71-EED5-41E5-96B0-93CF0D1F4C85}"/>
              </a:ext>
            </a:extLst>
          </p:cNvPr>
          <p:cNvGrpSpPr/>
          <p:nvPr/>
        </p:nvGrpSpPr>
        <p:grpSpPr>
          <a:xfrm>
            <a:off x="6810380" y="2845755"/>
            <a:ext cx="4521016" cy="446884"/>
            <a:chOff x="5791200" y="3178058"/>
            <a:chExt cx="3827314" cy="446884"/>
          </a:xfrm>
          <a:solidFill>
            <a:schemeClr val="bg1"/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AB5C5C2-959E-497A-A474-520641D281AA}"/>
                </a:ext>
              </a:extLst>
            </p:cNvPr>
            <p:cNvSpPr/>
            <p:nvPr/>
          </p:nvSpPr>
          <p:spPr>
            <a:xfrm>
              <a:off x="5791200" y="3243942"/>
              <a:ext cx="381000" cy="381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B53CAD0-33C3-44C9-A312-BCFD398D5406}"/>
                </a:ext>
              </a:extLst>
            </p:cNvPr>
            <p:cNvCxnSpPr/>
            <p:nvPr/>
          </p:nvCxnSpPr>
          <p:spPr>
            <a:xfrm>
              <a:off x="6324600" y="3593434"/>
              <a:ext cx="23622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6BA388B-4113-4D95-B834-8C3FA8F7C2FC}"/>
                </a:ext>
              </a:extLst>
            </p:cNvPr>
            <p:cNvSpPr txBox="1"/>
            <p:nvPr/>
          </p:nvSpPr>
          <p:spPr>
            <a:xfrm>
              <a:off x="6324600" y="3178058"/>
              <a:ext cx="3293914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Perpustakaan</a:t>
              </a: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 :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Anik</a:t>
              </a:r>
              <a:r>
                <a:rPr lang="en-US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Arial" charset="0"/>
                  <a:cs typeface="Arial" charset="0"/>
                </a:rPr>
                <a:t>AbarwatiS.Hum</a:t>
              </a:r>
              <a:endParaRPr lang="en-US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5609" name="TextBox 49">
            <a:extLst>
              <a:ext uri="{FF2B5EF4-FFF2-40B4-BE49-F238E27FC236}">
                <a16:creationId xmlns:a16="http://schemas.microsoft.com/office/drawing/2014/main" id="{8CB45EBB-1E8A-401D-B491-60D259EC9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9713" y="6318250"/>
            <a:ext cx="3124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</a:rPr>
              <a:t>© Presentation-Process.com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A8A0C0D7-4846-408C-B41E-0AAD7B9BC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8913"/>
            <a:ext cx="9144000" cy="9271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PELANTIKAN PEJABAT STRUKTURAL  TAHUN 2019</a:t>
            </a:r>
          </a:p>
        </p:txBody>
      </p:sp>
      <p:pic>
        <p:nvPicPr>
          <p:cNvPr id="26627" name="Picture 2" descr="D:\STIKES NWU\Users\Lenovo\Downloads\WhatsApp Image 2019-09-02 at 12.10.28.jpeg">
            <a:extLst>
              <a:ext uri="{FF2B5EF4-FFF2-40B4-BE49-F238E27FC236}">
                <a16:creationId xmlns:a16="http://schemas.microsoft.com/office/drawing/2014/main" id="{387635D2-88B3-4773-B5E7-0EADCF964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025" y="765176"/>
            <a:ext cx="972185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7978DB5C-D9AD-49D8-8826-8BC5C30CB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414338"/>
            <a:ext cx="8713788" cy="927100"/>
          </a:xfrm>
          <a:solidFill>
            <a:schemeClr val="tx1"/>
          </a:solidFill>
        </p:spPr>
        <p:txBody>
          <a:bodyPr/>
          <a:lstStyle/>
          <a:p>
            <a:r>
              <a:rPr lang="en-US" altLang="en-US" sz="2500" dirty="0">
                <a:solidFill>
                  <a:srgbClr val="C00000"/>
                </a:solidFill>
              </a:rPr>
              <a:t>KEBERSAMAAN ANTARA:</a:t>
            </a:r>
            <a:br>
              <a:rPr lang="en-US" altLang="en-US" sz="2500" dirty="0">
                <a:solidFill>
                  <a:srgbClr val="C00000"/>
                </a:solidFill>
              </a:rPr>
            </a:br>
            <a:r>
              <a:rPr lang="en-US" altLang="en-US" sz="2500" dirty="0">
                <a:solidFill>
                  <a:srgbClr val="C00000"/>
                </a:solidFill>
              </a:rPr>
              <a:t> YAYASAN, DOSEN DAN TENAGA KEPENDIDIKAN </a:t>
            </a:r>
          </a:p>
        </p:txBody>
      </p:sp>
      <p:pic>
        <p:nvPicPr>
          <p:cNvPr id="27651" name="Picture 2" descr="D:\STIKES NWU\Users\Lenovo\Downloads\WhatsApp Image 2019-09-02 at 12.11.24.jpeg">
            <a:extLst>
              <a:ext uri="{FF2B5EF4-FFF2-40B4-BE49-F238E27FC236}">
                <a16:creationId xmlns:a16="http://schemas.microsoft.com/office/drawing/2014/main" id="{91C0730F-BE80-452C-A2DA-C22BC9644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1484314"/>
            <a:ext cx="93218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Kesekretariatan\NGudiwaluyoppt\f.jpg">
            <a:extLst>
              <a:ext uri="{FF2B5EF4-FFF2-40B4-BE49-F238E27FC236}">
                <a16:creationId xmlns:a16="http://schemas.microsoft.com/office/drawing/2014/main" id="{31600FDD-542B-443F-95BE-F372C3EE5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903" y="285729"/>
            <a:ext cx="2786081" cy="16054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2A04DB-1873-4C46-BA14-DDB51ACD8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4438" y="785813"/>
            <a:ext cx="7442200" cy="9271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dirty="0">
                <a:solidFill>
                  <a:srgbClr val="C00000"/>
                </a:solidFill>
              </a:rPr>
              <a:t>SARANA PRASARANA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670C5-0AE6-43D5-86A0-CC7A6A469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4439" y="1714501"/>
            <a:ext cx="6715125" cy="4525963"/>
          </a:xfrm>
        </p:spPr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Dosen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minimal </a:t>
            </a:r>
            <a:r>
              <a:rPr lang="id-ID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S-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2</a:t>
            </a: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Gedung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memadai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j-lt"/>
              <a:ea typeface="Adobe Fan Heiti Std B" pitchFamily="34" charset="-128"/>
            </a:endParaRP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Hot spot 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area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kampus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j-lt"/>
              <a:ea typeface="Adobe Fan Heiti Std B" pitchFamily="34" charset="-128"/>
            </a:endParaRP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Perpustakaan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</a:t>
            </a: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Laboratorium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untuk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 program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studi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j-lt"/>
              <a:ea typeface="Adobe Fan Heiti Std B" pitchFamily="34" charset="-128"/>
            </a:endParaRP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Sarana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olah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raga</a:t>
            </a: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Asrama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mahasiswa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j-lt"/>
              <a:ea typeface="Adobe Fan Heiti Std B" pitchFamily="34" charset="-128"/>
            </a:endParaRP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Bus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kampus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j-lt"/>
              <a:ea typeface="Adobe Fan Heiti Std B" pitchFamily="34" charset="-128"/>
            </a:endParaRPr>
          </a:p>
          <a:p>
            <a:pPr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Pusat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kegiatan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Adobe Fan Heiti Std B" pitchFamily="34" charset="-128"/>
              </a:rPr>
              <a:t>mahasiswa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j-lt"/>
              <a:ea typeface="Adobe Fan Heiti Std B" pitchFamily="34" charset="-128"/>
            </a:endParaRPr>
          </a:p>
        </p:txBody>
      </p:sp>
      <p:pic>
        <p:nvPicPr>
          <p:cNvPr id="2053" name="Picture 5" descr="C:\Users\astro-ed01\Pictures\12.jpg">
            <a:extLst>
              <a:ext uri="{FF2B5EF4-FFF2-40B4-BE49-F238E27FC236}">
                <a16:creationId xmlns:a16="http://schemas.microsoft.com/office/drawing/2014/main" id="{64A88502-723D-4987-94EC-0D15E456F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3901" y="1571612"/>
            <a:ext cx="2571744" cy="19288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4" name="Picture 6" descr="C:\Users\astro-ed01\Pictures\a.jpg">
            <a:extLst>
              <a:ext uri="{FF2B5EF4-FFF2-40B4-BE49-F238E27FC236}">
                <a16:creationId xmlns:a16="http://schemas.microsoft.com/office/drawing/2014/main" id="{EBAFC22B-C407-46FD-9B7C-17E20BCDD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5406" y="3214686"/>
            <a:ext cx="2946826" cy="165457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5" name="Picture 7" descr="C:\Users\astro-ed01\Pictures\Picture19.jpg">
            <a:extLst>
              <a:ext uri="{FF2B5EF4-FFF2-40B4-BE49-F238E27FC236}">
                <a16:creationId xmlns:a16="http://schemas.microsoft.com/office/drawing/2014/main" id="{1AF2F236-A9A2-4D44-A726-DC9A8D584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9654" y="4714884"/>
            <a:ext cx="2786082" cy="170735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>
            <a:extLst>
              <a:ext uri="{FF2B5EF4-FFF2-40B4-BE49-F238E27FC236}">
                <a16:creationId xmlns:a16="http://schemas.microsoft.com/office/drawing/2014/main" id="{BA237EA4-0AA0-4564-BD97-F6840D890B0A}"/>
              </a:ext>
            </a:extLst>
          </p:cNvPr>
          <p:cNvSpPr>
            <a:spLocks/>
          </p:cNvSpPr>
          <p:nvPr/>
        </p:nvSpPr>
        <p:spPr bwMode="auto">
          <a:xfrm>
            <a:off x="4154488" y="2357439"/>
            <a:ext cx="2616200" cy="1285875"/>
          </a:xfrm>
          <a:custGeom>
            <a:avLst/>
            <a:gdLst/>
            <a:ahLst/>
            <a:cxnLst>
              <a:cxn ang="0">
                <a:pos x="2251" y="527"/>
              </a:cxn>
              <a:cxn ang="0">
                <a:pos x="2146" y="472"/>
              </a:cxn>
              <a:cxn ang="0">
                <a:pos x="2075" y="439"/>
              </a:cxn>
              <a:cxn ang="0">
                <a:pos x="2024" y="379"/>
              </a:cxn>
              <a:cxn ang="0">
                <a:pos x="1960" y="335"/>
              </a:cxn>
              <a:cxn ang="0">
                <a:pos x="1888" y="306"/>
              </a:cxn>
              <a:cxn ang="0">
                <a:pos x="1830" y="296"/>
              </a:cxn>
              <a:cxn ang="0">
                <a:pos x="1810" y="236"/>
              </a:cxn>
              <a:cxn ang="0">
                <a:pos x="1724" y="128"/>
              </a:cxn>
              <a:cxn ang="0">
                <a:pos x="1585" y="49"/>
              </a:cxn>
              <a:cxn ang="0">
                <a:pos x="1410" y="5"/>
              </a:cxn>
              <a:cxn ang="0">
                <a:pos x="1259" y="1"/>
              </a:cxn>
              <a:cxn ang="0">
                <a:pos x="1063" y="40"/>
              </a:cxn>
              <a:cxn ang="0">
                <a:pos x="909" y="121"/>
              </a:cxn>
              <a:cxn ang="0">
                <a:pos x="830" y="204"/>
              </a:cxn>
              <a:cxn ang="0">
                <a:pos x="800" y="268"/>
              </a:cxn>
              <a:cxn ang="0">
                <a:pos x="790" y="335"/>
              </a:cxn>
              <a:cxn ang="0">
                <a:pos x="795" y="386"/>
              </a:cxn>
              <a:cxn ang="0">
                <a:pos x="775" y="402"/>
              </a:cxn>
              <a:cxn ang="0">
                <a:pos x="580" y="432"/>
              </a:cxn>
              <a:cxn ang="0">
                <a:pos x="421" y="516"/>
              </a:cxn>
              <a:cxn ang="0">
                <a:pos x="335" y="606"/>
              </a:cxn>
              <a:cxn ang="0">
                <a:pos x="298" y="677"/>
              </a:cxn>
              <a:cxn ang="0">
                <a:pos x="276" y="752"/>
              </a:cxn>
              <a:cxn ang="0">
                <a:pos x="275" y="812"/>
              </a:cxn>
              <a:cxn ang="0">
                <a:pos x="283" y="867"/>
              </a:cxn>
              <a:cxn ang="0">
                <a:pos x="165" y="918"/>
              </a:cxn>
              <a:cxn ang="0">
                <a:pos x="77" y="978"/>
              </a:cxn>
              <a:cxn ang="0">
                <a:pos x="19" y="1047"/>
              </a:cxn>
              <a:cxn ang="0">
                <a:pos x="0" y="1121"/>
              </a:cxn>
              <a:cxn ang="0">
                <a:pos x="8" y="1172"/>
              </a:cxn>
              <a:cxn ang="0">
                <a:pos x="47" y="1236"/>
              </a:cxn>
              <a:cxn ang="0">
                <a:pos x="114" y="1292"/>
              </a:cxn>
              <a:cxn ang="0">
                <a:pos x="232" y="1356"/>
              </a:cxn>
              <a:cxn ang="0">
                <a:pos x="484" y="1426"/>
              </a:cxn>
              <a:cxn ang="0">
                <a:pos x="793" y="1453"/>
              </a:cxn>
              <a:cxn ang="0">
                <a:pos x="841" y="1479"/>
              </a:cxn>
              <a:cxn ang="0">
                <a:pos x="931" y="1576"/>
              </a:cxn>
              <a:cxn ang="0">
                <a:pos x="1059" y="1650"/>
              </a:cxn>
              <a:cxn ang="0">
                <a:pos x="1220" y="1696"/>
              </a:cxn>
              <a:cxn ang="0">
                <a:pos x="1354" y="1706"/>
              </a:cxn>
              <a:cxn ang="0">
                <a:pos x="1546" y="1684"/>
              </a:cxn>
              <a:cxn ang="0">
                <a:pos x="1708" y="1622"/>
              </a:cxn>
              <a:cxn ang="0">
                <a:pos x="1830" y="1528"/>
              </a:cxn>
              <a:cxn ang="0">
                <a:pos x="1900" y="1410"/>
              </a:cxn>
              <a:cxn ang="0">
                <a:pos x="2047" y="1350"/>
              </a:cxn>
              <a:cxn ang="0">
                <a:pos x="2165" y="1264"/>
              </a:cxn>
              <a:cxn ang="0">
                <a:pos x="2225" y="1195"/>
              </a:cxn>
              <a:cxn ang="0">
                <a:pos x="2288" y="1199"/>
              </a:cxn>
              <a:cxn ang="0">
                <a:pos x="2474" y="1174"/>
              </a:cxn>
              <a:cxn ang="0">
                <a:pos x="2625" y="1105"/>
              </a:cxn>
              <a:cxn ang="0">
                <a:pos x="2727" y="1005"/>
              </a:cxn>
              <a:cxn ang="0">
                <a:pos x="2756" y="945"/>
              </a:cxn>
              <a:cxn ang="0">
                <a:pos x="2764" y="881"/>
              </a:cxn>
              <a:cxn ang="0">
                <a:pos x="2759" y="834"/>
              </a:cxn>
              <a:cxn ang="0">
                <a:pos x="2736" y="772"/>
              </a:cxn>
              <a:cxn ang="0">
                <a:pos x="2657" y="680"/>
              </a:cxn>
              <a:cxn ang="0">
                <a:pos x="2518" y="603"/>
              </a:cxn>
              <a:cxn ang="0">
                <a:pos x="2341" y="566"/>
              </a:cxn>
            </a:cxnLst>
            <a:rect l="0" t="0" r="r" b="b"/>
            <a:pathLst>
              <a:path w="2764" h="1706">
                <a:moveTo>
                  <a:pt x="2292" y="564"/>
                </a:moveTo>
                <a:lnTo>
                  <a:pt x="2292" y="564"/>
                </a:lnTo>
                <a:lnTo>
                  <a:pt x="2272" y="544"/>
                </a:lnTo>
                <a:lnTo>
                  <a:pt x="2251" y="527"/>
                </a:lnTo>
                <a:lnTo>
                  <a:pt x="2227" y="511"/>
                </a:lnTo>
                <a:lnTo>
                  <a:pt x="2202" y="497"/>
                </a:lnTo>
                <a:lnTo>
                  <a:pt x="2174" y="483"/>
                </a:lnTo>
                <a:lnTo>
                  <a:pt x="2146" y="472"/>
                </a:lnTo>
                <a:lnTo>
                  <a:pt x="2116" y="462"/>
                </a:lnTo>
                <a:lnTo>
                  <a:pt x="2086" y="454"/>
                </a:lnTo>
                <a:lnTo>
                  <a:pt x="2086" y="454"/>
                </a:lnTo>
                <a:lnTo>
                  <a:pt x="2075" y="439"/>
                </a:lnTo>
                <a:lnTo>
                  <a:pt x="2063" y="423"/>
                </a:lnTo>
                <a:lnTo>
                  <a:pt x="2050" y="407"/>
                </a:lnTo>
                <a:lnTo>
                  <a:pt x="2038" y="393"/>
                </a:lnTo>
                <a:lnTo>
                  <a:pt x="2024" y="379"/>
                </a:lnTo>
                <a:lnTo>
                  <a:pt x="2010" y="366"/>
                </a:lnTo>
                <a:lnTo>
                  <a:pt x="1994" y="356"/>
                </a:lnTo>
                <a:lnTo>
                  <a:pt x="1978" y="345"/>
                </a:lnTo>
                <a:lnTo>
                  <a:pt x="1960" y="335"/>
                </a:lnTo>
                <a:lnTo>
                  <a:pt x="1943" y="326"/>
                </a:lnTo>
                <a:lnTo>
                  <a:pt x="1925" y="319"/>
                </a:lnTo>
                <a:lnTo>
                  <a:pt x="1907" y="312"/>
                </a:lnTo>
                <a:lnTo>
                  <a:pt x="1888" y="306"/>
                </a:lnTo>
                <a:lnTo>
                  <a:pt x="1870" y="301"/>
                </a:lnTo>
                <a:lnTo>
                  <a:pt x="1849" y="299"/>
                </a:lnTo>
                <a:lnTo>
                  <a:pt x="1830" y="296"/>
                </a:lnTo>
                <a:lnTo>
                  <a:pt x="1830" y="296"/>
                </a:lnTo>
                <a:lnTo>
                  <a:pt x="1826" y="282"/>
                </a:lnTo>
                <a:lnTo>
                  <a:pt x="1823" y="266"/>
                </a:lnTo>
                <a:lnTo>
                  <a:pt x="1818" y="250"/>
                </a:lnTo>
                <a:lnTo>
                  <a:pt x="1810" y="236"/>
                </a:lnTo>
                <a:lnTo>
                  <a:pt x="1795" y="208"/>
                </a:lnTo>
                <a:lnTo>
                  <a:pt x="1773" y="179"/>
                </a:lnTo>
                <a:lnTo>
                  <a:pt x="1751" y="153"/>
                </a:lnTo>
                <a:lnTo>
                  <a:pt x="1724" y="128"/>
                </a:lnTo>
                <a:lnTo>
                  <a:pt x="1694" y="107"/>
                </a:lnTo>
                <a:lnTo>
                  <a:pt x="1661" y="86"/>
                </a:lnTo>
                <a:lnTo>
                  <a:pt x="1624" y="67"/>
                </a:lnTo>
                <a:lnTo>
                  <a:pt x="1585" y="49"/>
                </a:lnTo>
                <a:lnTo>
                  <a:pt x="1544" y="35"/>
                </a:lnTo>
                <a:lnTo>
                  <a:pt x="1502" y="22"/>
                </a:lnTo>
                <a:lnTo>
                  <a:pt x="1456" y="12"/>
                </a:lnTo>
                <a:lnTo>
                  <a:pt x="1410" y="5"/>
                </a:lnTo>
                <a:lnTo>
                  <a:pt x="1361" y="1"/>
                </a:lnTo>
                <a:lnTo>
                  <a:pt x="1311" y="0"/>
                </a:lnTo>
                <a:lnTo>
                  <a:pt x="1311" y="0"/>
                </a:lnTo>
                <a:lnTo>
                  <a:pt x="1259" y="1"/>
                </a:lnTo>
                <a:lnTo>
                  <a:pt x="1206" y="7"/>
                </a:lnTo>
                <a:lnTo>
                  <a:pt x="1156" y="15"/>
                </a:lnTo>
                <a:lnTo>
                  <a:pt x="1109" y="26"/>
                </a:lnTo>
                <a:lnTo>
                  <a:pt x="1063" y="40"/>
                </a:lnTo>
                <a:lnTo>
                  <a:pt x="1021" y="56"/>
                </a:lnTo>
                <a:lnTo>
                  <a:pt x="980" y="75"/>
                </a:lnTo>
                <a:lnTo>
                  <a:pt x="943" y="98"/>
                </a:lnTo>
                <a:lnTo>
                  <a:pt x="909" y="121"/>
                </a:lnTo>
                <a:lnTo>
                  <a:pt x="879" y="148"/>
                </a:lnTo>
                <a:lnTo>
                  <a:pt x="853" y="174"/>
                </a:lnTo>
                <a:lnTo>
                  <a:pt x="841" y="190"/>
                </a:lnTo>
                <a:lnTo>
                  <a:pt x="830" y="204"/>
                </a:lnTo>
                <a:lnTo>
                  <a:pt x="821" y="220"/>
                </a:lnTo>
                <a:lnTo>
                  <a:pt x="812" y="234"/>
                </a:lnTo>
                <a:lnTo>
                  <a:pt x="805" y="252"/>
                </a:lnTo>
                <a:lnTo>
                  <a:pt x="800" y="268"/>
                </a:lnTo>
                <a:lnTo>
                  <a:pt x="795" y="283"/>
                </a:lnTo>
                <a:lnTo>
                  <a:pt x="793" y="301"/>
                </a:lnTo>
                <a:lnTo>
                  <a:pt x="790" y="317"/>
                </a:lnTo>
                <a:lnTo>
                  <a:pt x="790" y="335"/>
                </a:lnTo>
                <a:lnTo>
                  <a:pt x="790" y="335"/>
                </a:lnTo>
                <a:lnTo>
                  <a:pt x="790" y="352"/>
                </a:lnTo>
                <a:lnTo>
                  <a:pt x="793" y="368"/>
                </a:lnTo>
                <a:lnTo>
                  <a:pt x="795" y="386"/>
                </a:lnTo>
                <a:lnTo>
                  <a:pt x="800" y="402"/>
                </a:lnTo>
                <a:lnTo>
                  <a:pt x="800" y="402"/>
                </a:lnTo>
                <a:lnTo>
                  <a:pt x="775" y="402"/>
                </a:lnTo>
                <a:lnTo>
                  <a:pt x="775" y="402"/>
                </a:lnTo>
                <a:lnTo>
                  <a:pt x="724" y="403"/>
                </a:lnTo>
                <a:lnTo>
                  <a:pt x="675" y="410"/>
                </a:lnTo>
                <a:lnTo>
                  <a:pt x="627" y="419"/>
                </a:lnTo>
                <a:lnTo>
                  <a:pt x="580" y="432"/>
                </a:lnTo>
                <a:lnTo>
                  <a:pt x="537" y="449"/>
                </a:lnTo>
                <a:lnTo>
                  <a:pt x="495" y="469"/>
                </a:lnTo>
                <a:lnTo>
                  <a:pt x="456" y="492"/>
                </a:lnTo>
                <a:lnTo>
                  <a:pt x="421" y="516"/>
                </a:lnTo>
                <a:lnTo>
                  <a:pt x="389" y="544"/>
                </a:lnTo>
                <a:lnTo>
                  <a:pt x="361" y="574"/>
                </a:lnTo>
                <a:lnTo>
                  <a:pt x="347" y="590"/>
                </a:lnTo>
                <a:lnTo>
                  <a:pt x="335" y="606"/>
                </a:lnTo>
                <a:lnTo>
                  <a:pt x="324" y="624"/>
                </a:lnTo>
                <a:lnTo>
                  <a:pt x="313" y="641"/>
                </a:lnTo>
                <a:lnTo>
                  <a:pt x="305" y="659"/>
                </a:lnTo>
                <a:lnTo>
                  <a:pt x="298" y="677"/>
                </a:lnTo>
                <a:lnTo>
                  <a:pt x="290" y="696"/>
                </a:lnTo>
                <a:lnTo>
                  <a:pt x="285" y="714"/>
                </a:lnTo>
                <a:lnTo>
                  <a:pt x="280" y="733"/>
                </a:lnTo>
                <a:lnTo>
                  <a:pt x="276" y="752"/>
                </a:lnTo>
                <a:lnTo>
                  <a:pt x="275" y="774"/>
                </a:lnTo>
                <a:lnTo>
                  <a:pt x="275" y="793"/>
                </a:lnTo>
                <a:lnTo>
                  <a:pt x="275" y="793"/>
                </a:lnTo>
                <a:lnTo>
                  <a:pt x="275" y="812"/>
                </a:lnTo>
                <a:lnTo>
                  <a:pt x="276" y="830"/>
                </a:lnTo>
                <a:lnTo>
                  <a:pt x="280" y="849"/>
                </a:lnTo>
                <a:lnTo>
                  <a:pt x="283" y="867"/>
                </a:lnTo>
                <a:lnTo>
                  <a:pt x="283" y="867"/>
                </a:lnTo>
                <a:lnTo>
                  <a:pt x="252" y="879"/>
                </a:lnTo>
                <a:lnTo>
                  <a:pt x="222" y="892"/>
                </a:lnTo>
                <a:lnTo>
                  <a:pt x="193" y="904"/>
                </a:lnTo>
                <a:lnTo>
                  <a:pt x="165" y="918"/>
                </a:lnTo>
                <a:lnTo>
                  <a:pt x="141" y="932"/>
                </a:lnTo>
                <a:lnTo>
                  <a:pt x="118" y="946"/>
                </a:lnTo>
                <a:lnTo>
                  <a:pt x="97" y="962"/>
                </a:lnTo>
                <a:lnTo>
                  <a:pt x="77" y="978"/>
                </a:lnTo>
                <a:lnTo>
                  <a:pt x="59" y="994"/>
                </a:lnTo>
                <a:lnTo>
                  <a:pt x="44" y="1012"/>
                </a:lnTo>
                <a:lnTo>
                  <a:pt x="31" y="1029"/>
                </a:lnTo>
                <a:lnTo>
                  <a:pt x="19" y="1047"/>
                </a:lnTo>
                <a:lnTo>
                  <a:pt x="10" y="1065"/>
                </a:lnTo>
                <a:lnTo>
                  <a:pt x="5" y="1084"/>
                </a:lnTo>
                <a:lnTo>
                  <a:pt x="1" y="1102"/>
                </a:lnTo>
                <a:lnTo>
                  <a:pt x="0" y="1121"/>
                </a:lnTo>
                <a:lnTo>
                  <a:pt x="0" y="1121"/>
                </a:lnTo>
                <a:lnTo>
                  <a:pt x="1" y="1139"/>
                </a:lnTo>
                <a:lnTo>
                  <a:pt x="3" y="1155"/>
                </a:lnTo>
                <a:lnTo>
                  <a:pt x="8" y="1172"/>
                </a:lnTo>
                <a:lnTo>
                  <a:pt x="15" y="1188"/>
                </a:lnTo>
                <a:lnTo>
                  <a:pt x="24" y="1204"/>
                </a:lnTo>
                <a:lnTo>
                  <a:pt x="35" y="1220"/>
                </a:lnTo>
                <a:lnTo>
                  <a:pt x="47" y="1236"/>
                </a:lnTo>
                <a:lnTo>
                  <a:pt x="61" y="1250"/>
                </a:lnTo>
                <a:lnTo>
                  <a:pt x="77" y="1266"/>
                </a:lnTo>
                <a:lnTo>
                  <a:pt x="95" y="1280"/>
                </a:lnTo>
                <a:lnTo>
                  <a:pt x="114" y="1292"/>
                </a:lnTo>
                <a:lnTo>
                  <a:pt x="135" y="1306"/>
                </a:lnTo>
                <a:lnTo>
                  <a:pt x="156" y="1319"/>
                </a:lnTo>
                <a:lnTo>
                  <a:pt x="181" y="1333"/>
                </a:lnTo>
                <a:lnTo>
                  <a:pt x="232" y="1356"/>
                </a:lnTo>
                <a:lnTo>
                  <a:pt x="289" y="1377"/>
                </a:lnTo>
                <a:lnTo>
                  <a:pt x="349" y="1396"/>
                </a:lnTo>
                <a:lnTo>
                  <a:pt x="416" y="1412"/>
                </a:lnTo>
                <a:lnTo>
                  <a:pt x="484" y="1426"/>
                </a:lnTo>
                <a:lnTo>
                  <a:pt x="557" y="1438"/>
                </a:lnTo>
                <a:lnTo>
                  <a:pt x="633" y="1445"/>
                </a:lnTo>
                <a:lnTo>
                  <a:pt x="712" y="1451"/>
                </a:lnTo>
                <a:lnTo>
                  <a:pt x="793" y="1453"/>
                </a:lnTo>
                <a:lnTo>
                  <a:pt x="793" y="1453"/>
                </a:lnTo>
                <a:lnTo>
                  <a:pt x="825" y="1453"/>
                </a:lnTo>
                <a:lnTo>
                  <a:pt x="825" y="1453"/>
                </a:lnTo>
                <a:lnTo>
                  <a:pt x="841" y="1479"/>
                </a:lnTo>
                <a:lnTo>
                  <a:pt x="858" y="1505"/>
                </a:lnTo>
                <a:lnTo>
                  <a:pt x="879" y="1530"/>
                </a:lnTo>
                <a:lnTo>
                  <a:pt x="904" y="1555"/>
                </a:lnTo>
                <a:lnTo>
                  <a:pt x="931" y="1576"/>
                </a:lnTo>
                <a:lnTo>
                  <a:pt x="959" y="1597"/>
                </a:lnTo>
                <a:lnTo>
                  <a:pt x="991" y="1617"/>
                </a:lnTo>
                <a:lnTo>
                  <a:pt x="1024" y="1634"/>
                </a:lnTo>
                <a:lnTo>
                  <a:pt x="1059" y="1650"/>
                </a:lnTo>
                <a:lnTo>
                  <a:pt x="1098" y="1664"/>
                </a:lnTo>
                <a:lnTo>
                  <a:pt x="1137" y="1676"/>
                </a:lnTo>
                <a:lnTo>
                  <a:pt x="1177" y="1687"/>
                </a:lnTo>
                <a:lnTo>
                  <a:pt x="1220" y="1696"/>
                </a:lnTo>
                <a:lnTo>
                  <a:pt x="1264" y="1701"/>
                </a:lnTo>
                <a:lnTo>
                  <a:pt x="1308" y="1705"/>
                </a:lnTo>
                <a:lnTo>
                  <a:pt x="1354" y="1706"/>
                </a:lnTo>
                <a:lnTo>
                  <a:pt x="1354" y="1706"/>
                </a:lnTo>
                <a:lnTo>
                  <a:pt x="1403" y="1705"/>
                </a:lnTo>
                <a:lnTo>
                  <a:pt x="1453" y="1701"/>
                </a:lnTo>
                <a:lnTo>
                  <a:pt x="1500" y="1694"/>
                </a:lnTo>
                <a:lnTo>
                  <a:pt x="1546" y="1684"/>
                </a:lnTo>
                <a:lnTo>
                  <a:pt x="1588" y="1671"/>
                </a:lnTo>
                <a:lnTo>
                  <a:pt x="1631" y="1657"/>
                </a:lnTo>
                <a:lnTo>
                  <a:pt x="1671" y="1641"/>
                </a:lnTo>
                <a:lnTo>
                  <a:pt x="1708" y="1622"/>
                </a:lnTo>
                <a:lnTo>
                  <a:pt x="1743" y="1601"/>
                </a:lnTo>
                <a:lnTo>
                  <a:pt x="1775" y="1578"/>
                </a:lnTo>
                <a:lnTo>
                  <a:pt x="1803" y="1555"/>
                </a:lnTo>
                <a:lnTo>
                  <a:pt x="1830" y="1528"/>
                </a:lnTo>
                <a:lnTo>
                  <a:pt x="1853" y="1500"/>
                </a:lnTo>
                <a:lnTo>
                  <a:pt x="1872" y="1472"/>
                </a:lnTo>
                <a:lnTo>
                  <a:pt x="1888" y="1442"/>
                </a:lnTo>
                <a:lnTo>
                  <a:pt x="1900" y="1410"/>
                </a:lnTo>
                <a:lnTo>
                  <a:pt x="1900" y="1410"/>
                </a:lnTo>
                <a:lnTo>
                  <a:pt x="1952" y="1394"/>
                </a:lnTo>
                <a:lnTo>
                  <a:pt x="2001" y="1373"/>
                </a:lnTo>
                <a:lnTo>
                  <a:pt x="2047" y="1350"/>
                </a:lnTo>
                <a:lnTo>
                  <a:pt x="2091" y="1324"/>
                </a:lnTo>
                <a:lnTo>
                  <a:pt x="2130" y="1296"/>
                </a:lnTo>
                <a:lnTo>
                  <a:pt x="2147" y="1280"/>
                </a:lnTo>
                <a:lnTo>
                  <a:pt x="2165" y="1264"/>
                </a:lnTo>
                <a:lnTo>
                  <a:pt x="2183" y="1248"/>
                </a:lnTo>
                <a:lnTo>
                  <a:pt x="2197" y="1230"/>
                </a:lnTo>
                <a:lnTo>
                  <a:pt x="2211" y="1213"/>
                </a:lnTo>
                <a:lnTo>
                  <a:pt x="2225" y="1195"/>
                </a:lnTo>
                <a:lnTo>
                  <a:pt x="2225" y="1195"/>
                </a:lnTo>
                <a:lnTo>
                  <a:pt x="2257" y="1199"/>
                </a:lnTo>
                <a:lnTo>
                  <a:pt x="2288" y="1199"/>
                </a:lnTo>
                <a:lnTo>
                  <a:pt x="2288" y="1199"/>
                </a:lnTo>
                <a:lnTo>
                  <a:pt x="2338" y="1197"/>
                </a:lnTo>
                <a:lnTo>
                  <a:pt x="2384" y="1192"/>
                </a:lnTo>
                <a:lnTo>
                  <a:pt x="2429" y="1185"/>
                </a:lnTo>
                <a:lnTo>
                  <a:pt x="2474" y="1174"/>
                </a:lnTo>
                <a:lnTo>
                  <a:pt x="2516" y="1160"/>
                </a:lnTo>
                <a:lnTo>
                  <a:pt x="2555" y="1144"/>
                </a:lnTo>
                <a:lnTo>
                  <a:pt x="2592" y="1126"/>
                </a:lnTo>
                <a:lnTo>
                  <a:pt x="2625" y="1105"/>
                </a:lnTo>
                <a:lnTo>
                  <a:pt x="2655" y="1082"/>
                </a:lnTo>
                <a:lnTo>
                  <a:pt x="2683" y="1059"/>
                </a:lnTo>
                <a:lnTo>
                  <a:pt x="2706" y="1033"/>
                </a:lnTo>
                <a:lnTo>
                  <a:pt x="2727" y="1005"/>
                </a:lnTo>
                <a:lnTo>
                  <a:pt x="2736" y="991"/>
                </a:lnTo>
                <a:lnTo>
                  <a:pt x="2743" y="976"/>
                </a:lnTo>
                <a:lnTo>
                  <a:pt x="2749" y="961"/>
                </a:lnTo>
                <a:lnTo>
                  <a:pt x="2756" y="945"/>
                </a:lnTo>
                <a:lnTo>
                  <a:pt x="2759" y="929"/>
                </a:lnTo>
                <a:lnTo>
                  <a:pt x="2763" y="913"/>
                </a:lnTo>
                <a:lnTo>
                  <a:pt x="2764" y="897"/>
                </a:lnTo>
                <a:lnTo>
                  <a:pt x="2764" y="881"/>
                </a:lnTo>
                <a:lnTo>
                  <a:pt x="2764" y="881"/>
                </a:lnTo>
                <a:lnTo>
                  <a:pt x="2764" y="865"/>
                </a:lnTo>
                <a:lnTo>
                  <a:pt x="2763" y="849"/>
                </a:lnTo>
                <a:lnTo>
                  <a:pt x="2759" y="834"/>
                </a:lnTo>
                <a:lnTo>
                  <a:pt x="2756" y="818"/>
                </a:lnTo>
                <a:lnTo>
                  <a:pt x="2750" y="802"/>
                </a:lnTo>
                <a:lnTo>
                  <a:pt x="2743" y="788"/>
                </a:lnTo>
                <a:lnTo>
                  <a:pt x="2736" y="772"/>
                </a:lnTo>
                <a:lnTo>
                  <a:pt x="2727" y="758"/>
                </a:lnTo>
                <a:lnTo>
                  <a:pt x="2708" y="731"/>
                </a:lnTo>
                <a:lnTo>
                  <a:pt x="2683" y="705"/>
                </a:lnTo>
                <a:lnTo>
                  <a:pt x="2657" y="680"/>
                </a:lnTo>
                <a:lnTo>
                  <a:pt x="2627" y="657"/>
                </a:lnTo>
                <a:lnTo>
                  <a:pt x="2593" y="638"/>
                </a:lnTo>
                <a:lnTo>
                  <a:pt x="2556" y="618"/>
                </a:lnTo>
                <a:lnTo>
                  <a:pt x="2518" y="603"/>
                </a:lnTo>
                <a:lnTo>
                  <a:pt x="2477" y="590"/>
                </a:lnTo>
                <a:lnTo>
                  <a:pt x="2433" y="580"/>
                </a:lnTo>
                <a:lnTo>
                  <a:pt x="2387" y="571"/>
                </a:lnTo>
                <a:lnTo>
                  <a:pt x="2341" y="566"/>
                </a:lnTo>
                <a:lnTo>
                  <a:pt x="2292" y="564"/>
                </a:lnTo>
                <a:lnTo>
                  <a:pt x="2292" y="564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7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9699" name="TextBox 13">
            <a:extLst>
              <a:ext uri="{FF2B5EF4-FFF2-40B4-BE49-F238E27FC236}">
                <a16:creationId xmlns:a16="http://schemas.microsoft.com/office/drawing/2014/main" id="{E27BD3CA-B5F8-4107-8284-E0F2FC407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1" y="1"/>
            <a:ext cx="2784475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FF"/>
                </a:solidFill>
              </a:rPr>
              <a:t>Gedung C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Fak. Keperawatan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Prodi Kep.(S1) &amp; Ners</a:t>
            </a:r>
          </a:p>
        </p:txBody>
      </p:sp>
      <p:sp>
        <p:nvSpPr>
          <p:cNvPr id="29700" name="TextBox 14">
            <a:extLst>
              <a:ext uri="{FF2B5EF4-FFF2-40B4-BE49-F238E27FC236}">
                <a16:creationId xmlns:a16="http://schemas.microsoft.com/office/drawing/2014/main" id="{6947BECC-59D5-40D0-979A-01C3E9446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1039" y="3286126"/>
            <a:ext cx="3195637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FF"/>
                </a:solidFill>
              </a:rPr>
              <a:t>Gedung 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Prodi Kep (D3)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3 R.Kelas&amp;-Perpus/aula</a:t>
            </a:r>
          </a:p>
        </p:txBody>
      </p:sp>
      <p:grpSp>
        <p:nvGrpSpPr>
          <p:cNvPr id="2" name="Group 22">
            <a:extLst>
              <a:ext uri="{FF2B5EF4-FFF2-40B4-BE49-F238E27FC236}">
                <a16:creationId xmlns:a16="http://schemas.microsoft.com/office/drawing/2014/main" id="{99CCFA79-A733-4021-8D9A-275721BB1C1D}"/>
              </a:ext>
            </a:extLst>
          </p:cNvPr>
          <p:cNvGrpSpPr>
            <a:grpSpLocks/>
          </p:cNvGrpSpPr>
          <p:nvPr/>
        </p:nvGrpSpPr>
        <p:grpSpPr bwMode="auto">
          <a:xfrm>
            <a:off x="7446963" y="4714876"/>
            <a:ext cx="4049712" cy="1928813"/>
            <a:chOff x="5791200" y="4876800"/>
            <a:chExt cx="3352800" cy="1524000"/>
          </a:xfrm>
        </p:grpSpPr>
        <p:pic>
          <p:nvPicPr>
            <p:cNvPr id="29727" name="Picture 8" descr="123440510361688352buggi_server.svg.hi.png">
              <a:extLst>
                <a:ext uri="{FF2B5EF4-FFF2-40B4-BE49-F238E27FC236}">
                  <a16:creationId xmlns:a16="http://schemas.microsoft.com/office/drawing/2014/main" id="{E565D8E0-16DD-43D3-9984-AA02595AE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876800"/>
              <a:ext cx="791161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8" name="TextBox 15">
              <a:extLst>
                <a:ext uri="{FF2B5EF4-FFF2-40B4-BE49-F238E27FC236}">
                  <a16:creationId xmlns:a16="http://schemas.microsoft.com/office/drawing/2014/main" id="{26B7AE7B-9699-4B70-9C5E-1A0C68F65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6644" y="4876800"/>
              <a:ext cx="1857356" cy="13379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>
                  <a:solidFill>
                    <a:srgbClr val="FFFFFF"/>
                  </a:solidFill>
                </a:rPr>
                <a:t>Gedung F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altLang="en-US" sz="2000">
                  <a:solidFill>
                    <a:srgbClr val="FFFFFF"/>
                  </a:solidFill>
                </a:rPr>
                <a:t>Prodi Kebidanan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FFFFF"/>
                  </a:solidFill>
                </a:rPr>
                <a:t>(D4 &amp; D3)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FFFFF"/>
                  </a:solidFill>
                </a:rPr>
                <a:t>-3 R.Kelas &amp; Lab Bhs</a:t>
              </a:r>
            </a:p>
          </p:txBody>
        </p:sp>
      </p:grpSp>
      <p:grpSp>
        <p:nvGrpSpPr>
          <p:cNvPr id="3" name="Group 23">
            <a:extLst>
              <a:ext uri="{FF2B5EF4-FFF2-40B4-BE49-F238E27FC236}">
                <a16:creationId xmlns:a16="http://schemas.microsoft.com/office/drawing/2014/main" id="{CC641FCE-D48E-489C-A614-ABA94A4B2825}"/>
              </a:ext>
            </a:extLst>
          </p:cNvPr>
          <p:cNvGrpSpPr>
            <a:grpSpLocks/>
          </p:cNvGrpSpPr>
          <p:nvPr/>
        </p:nvGrpSpPr>
        <p:grpSpPr bwMode="auto">
          <a:xfrm>
            <a:off x="4492625" y="4286250"/>
            <a:ext cx="2362200" cy="2609850"/>
            <a:chOff x="3595686" y="5105400"/>
            <a:chExt cx="2000264" cy="2893692"/>
          </a:xfrm>
        </p:grpSpPr>
        <p:pic>
          <p:nvPicPr>
            <p:cNvPr id="29725" name="Picture 10" descr="11971055981382663610sagar_ns_database.svg.hi.png">
              <a:extLst>
                <a:ext uri="{FF2B5EF4-FFF2-40B4-BE49-F238E27FC236}">
                  <a16:creationId xmlns:a16="http://schemas.microsoft.com/office/drawing/2014/main" id="{1B3A4F21-4549-4471-A049-B8F988C58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5105400"/>
              <a:ext cx="911336" cy="1295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6" name="TextBox 16">
              <a:extLst>
                <a:ext uri="{FF2B5EF4-FFF2-40B4-BE49-F238E27FC236}">
                  <a16:creationId xmlns:a16="http://schemas.microsoft.com/office/drawing/2014/main" id="{2DB80AC4-EFA9-4206-BCE7-FADEE0B25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5686" y="6531422"/>
              <a:ext cx="2000264" cy="1467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>
                  <a:solidFill>
                    <a:srgbClr val="FFFFFF"/>
                  </a:solidFill>
                </a:rPr>
                <a:t>Gedung G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>
                  <a:solidFill>
                    <a:srgbClr val="FFFFFF"/>
                  </a:solidFill>
                </a:rPr>
                <a:t>-</a:t>
              </a:r>
              <a:r>
                <a:rPr lang="en-US" altLang="en-US" sz="1600">
                  <a:solidFill>
                    <a:srgbClr val="FFFFFF"/>
                  </a:solidFill>
                </a:rPr>
                <a:t>Prodi Kesmas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FFFFF"/>
                  </a:solidFill>
                </a:rPr>
                <a:t>-Prodi K3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FFFFF"/>
                  </a:solidFill>
                </a:rPr>
                <a:t>-5 Kelas &amp; 6 Lab</a:t>
              </a:r>
            </a:p>
          </p:txBody>
        </p:sp>
      </p:grpSp>
      <p:grpSp>
        <p:nvGrpSpPr>
          <p:cNvPr id="4" name="Group 24">
            <a:extLst>
              <a:ext uri="{FF2B5EF4-FFF2-40B4-BE49-F238E27FC236}">
                <a16:creationId xmlns:a16="http://schemas.microsoft.com/office/drawing/2014/main" id="{5B2B4AE1-645F-4469-B49F-ECB4292531F8}"/>
              </a:ext>
            </a:extLst>
          </p:cNvPr>
          <p:cNvGrpSpPr>
            <a:grpSpLocks/>
          </p:cNvGrpSpPr>
          <p:nvPr/>
        </p:nvGrpSpPr>
        <p:grpSpPr bwMode="auto">
          <a:xfrm>
            <a:off x="695326" y="4714876"/>
            <a:ext cx="3038475" cy="2244725"/>
            <a:chOff x="0" y="4724401"/>
            <a:chExt cx="2928926" cy="2234862"/>
          </a:xfrm>
        </p:grpSpPr>
        <p:pic>
          <p:nvPicPr>
            <p:cNvPr id="29723" name="Picture 7" descr="computer-hi.png">
              <a:extLst>
                <a:ext uri="{FF2B5EF4-FFF2-40B4-BE49-F238E27FC236}">
                  <a16:creationId xmlns:a16="http://schemas.microsoft.com/office/drawing/2014/main" id="{381205A5-3C04-4A73-AFD1-4B39497A1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24401"/>
              <a:ext cx="2895600" cy="120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4" name="TextBox 17">
              <a:extLst>
                <a:ext uri="{FF2B5EF4-FFF2-40B4-BE49-F238E27FC236}">
                  <a16:creationId xmlns:a16="http://schemas.microsoft.com/office/drawing/2014/main" id="{477C6BA8-30F6-48C7-B723-AFD6731483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943600"/>
              <a:ext cx="2928926" cy="10156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>
                  <a:solidFill>
                    <a:srgbClr val="FFFFFF"/>
                  </a:solidFill>
                </a:rPr>
                <a:t>Gedung H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FFFFFF"/>
                  </a:solidFill>
                </a:rPr>
                <a:t>-Lab. Terpadu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altLang="en-US">
                  <a:solidFill>
                    <a:srgbClr val="FFFFFF"/>
                  </a:solidFill>
                </a:rPr>
                <a:t>16 R.Tutorial &amp; 4 R.Kelas</a:t>
              </a:r>
            </a:p>
          </p:txBody>
        </p:sp>
      </p:grpSp>
      <p:grpSp>
        <p:nvGrpSpPr>
          <p:cNvPr id="5" name="Group 25">
            <a:extLst>
              <a:ext uri="{FF2B5EF4-FFF2-40B4-BE49-F238E27FC236}">
                <a16:creationId xmlns:a16="http://schemas.microsoft.com/office/drawing/2014/main" id="{EBAC9B82-3C73-49D3-A90C-89FC55B5988E}"/>
              </a:ext>
            </a:extLst>
          </p:cNvPr>
          <p:cNvGrpSpPr>
            <a:grpSpLocks/>
          </p:cNvGrpSpPr>
          <p:nvPr/>
        </p:nvGrpSpPr>
        <p:grpSpPr bwMode="auto">
          <a:xfrm>
            <a:off x="947738" y="2286000"/>
            <a:ext cx="2279650" cy="2185988"/>
            <a:chOff x="214282" y="1928802"/>
            <a:chExt cx="1857388" cy="2185998"/>
          </a:xfrm>
        </p:grpSpPr>
        <p:pic>
          <p:nvPicPr>
            <p:cNvPr id="29721" name="Picture 6" descr="1197107206400036309metalmarious_Laptop.svg.hi.png">
              <a:extLst>
                <a:ext uri="{FF2B5EF4-FFF2-40B4-BE49-F238E27FC236}">
                  <a16:creationId xmlns:a16="http://schemas.microsoft.com/office/drawing/2014/main" id="{56D6AFF7-0030-4978-89B9-F69805A5F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590800"/>
              <a:ext cx="1526570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2" name="TextBox 18">
              <a:extLst>
                <a:ext uri="{FF2B5EF4-FFF2-40B4-BE49-F238E27FC236}">
                  <a16:creationId xmlns:a16="http://schemas.microsoft.com/office/drawing/2014/main" id="{C8DC4A8D-5CD9-4442-B87B-628D194FB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282" y="1928802"/>
              <a:ext cx="1857388" cy="738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>
                  <a:solidFill>
                    <a:srgbClr val="FFFFFF"/>
                  </a:solidFill>
                </a:rPr>
                <a:t>Gedung J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FFFFFF"/>
                  </a:solidFill>
                </a:rPr>
                <a:t>-4 R.Kelas</a:t>
              </a:r>
            </a:p>
          </p:txBody>
        </p:sp>
      </p:grpSp>
      <p:sp>
        <p:nvSpPr>
          <p:cNvPr id="29705" name="TextBox 19">
            <a:extLst>
              <a:ext uri="{FF2B5EF4-FFF2-40B4-BE49-F238E27FC236}">
                <a16:creationId xmlns:a16="http://schemas.microsoft.com/office/drawing/2014/main" id="{372B1055-8FCE-44DE-88AD-85E9F3D7B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0"/>
            <a:ext cx="2151063" cy="1538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FF"/>
                </a:solidFill>
              </a:rPr>
              <a:t>Gedung 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1400">
                <a:solidFill>
                  <a:srgbClr val="FFFFFF"/>
                </a:solidFill>
              </a:rPr>
              <a:t> R.Dekan Fak.Kesht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1400">
                <a:solidFill>
                  <a:srgbClr val="FFFFFF"/>
                </a:solidFill>
              </a:rPr>
              <a:t>-5 Ruang Kelas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en-US" sz="1400">
              <a:solidFill>
                <a:srgbClr val="FFFFFF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en-US" sz="1400">
              <a:solidFill>
                <a:srgbClr val="FFFFFF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en-US" sz="1400">
              <a:solidFill>
                <a:srgbClr val="FFFFFF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C62E5E9-ED04-4236-843C-ED0D11D65DFB}"/>
              </a:ext>
            </a:extLst>
          </p:cNvPr>
          <p:cNvCxnSpPr/>
          <p:nvPr/>
        </p:nvCxnSpPr>
        <p:spPr>
          <a:xfrm>
            <a:off x="3733800" y="1500189"/>
            <a:ext cx="1377950" cy="8143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C00891F-E510-4D15-9868-1AC9F8D005BD}"/>
              </a:ext>
            </a:extLst>
          </p:cNvPr>
          <p:cNvCxnSpPr/>
          <p:nvPr/>
        </p:nvCxnSpPr>
        <p:spPr>
          <a:xfrm flipV="1">
            <a:off x="6348413" y="1428750"/>
            <a:ext cx="2195512" cy="102393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3CE01BA-8F5F-4E4F-A8C4-04CB2B997F02}"/>
              </a:ext>
            </a:extLst>
          </p:cNvPr>
          <p:cNvCxnSpPr/>
          <p:nvPr/>
        </p:nvCxnSpPr>
        <p:spPr>
          <a:xfrm>
            <a:off x="6602413" y="2857500"/>
            <a:ext cx="1687512" cy="3571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E149E02-FC08-49EA-A907-523735F49B95}"/>
              </a:ext>
            </a:extLst>
          </p:cNvPr>
          <p:cNvCxnSpPr/>
          <p:nvPr/>
        </p:nvCxnSpPr>
        <p:spPr>
          <a:xfrm>
            <a:off x="6434139" y="3429001"/>
            <a:ext cx="1855787" cy="1285875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09FED8E-EC66-438B-801F-77E0B31562C7}"/>
              </a:ext>
            </a:extLst>
          </p:cNvPr>
          <p:cNvCxnSpPr/>
          <p:nvPr/>
        </p:nvCxnSpPr>
        <p:spPr>
          <a:xfrm rot="16200000" flipH="1">
            <a:off x="5210970" y="4009232"/>
            <a:ext cx="600075" cy="11113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8104C23-257E-444A-82C1-B8B65D2B9F6D}"/>
              </a:ext>
            </a:extLst>
          </p:cNvPr>
          <p:cNvCxnSpPr/>
          <p:nvPr/>
        </p:nvCxnSpPr>
        <p:spPr>
          <a:xfrm rot="5400000">
            <a:off x="3385345" y="3607595"/>
            <a:ext cx="1285875" cy="9286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4F31887-6494-44FC-9A94-04CF5544B118}"/>
              </a:ext>
            </a:extLst>
          </p:cNvPr>
          <p:cNvCxnSpPr/>
          <p:nvPr/>
        </p:nvCxnSpPr>
        <p:spPr>
          <a:xfrm rot="10800000" flipV="1">
            <a:off x="3227388" y="2859089"/>
            <a:ext cx="1096962" cy="212725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13" name="Picture 31" descr="D:\Prodi Hukum\Gedung se NWU\_MG_0257.JPG">
            <a:extLst>
              <a:ext uri="{FF2B5EF4-FFF2-40B4-BE49-F238E27FC236}">
                <a16:creationId xmlns:a16="http://schemas.microsoft.com/office/drawing/2014/main" id="{3608A938-331C-47D7-AD93-ABFDDFD14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600" y="1"/>
            <a:ext cx="26162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4" name="Picture 32" descr="F:\pilihan gedung\_MG_5280.jpg">
            <a:extLst>
              <a:ext uri="{FF2B5EF4-FFF2-40B4-BE49-F238E27FC236}">
                <a16:creationId xmlns:a16="http://schemas.microsoft.com/office/drawing/2014/main" id="{D7B76B91-4124-400C-A4B8-2CB61948A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4138" y="0"/>
            <a:ext cx="227806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Picture 34" descr="D:\Prodi Hukum\Gedung se NWU\_MG_0298.JPG">
            <a:extLst>
              <a:ext uri="{FF2B5EF4-FFF2-40B4-BE49-F238E27FC236}">
                <a16:creationId xmlns:a16="http://schemas.microsoft.com/office/drawing/2014/main" id="{3A3998DB-55CE-41C6-88F8-077E29F6E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9925" y="2000251"/>
            <a:ext cx="32067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6" name="Picture 36" descr="D:\Prodi Hukum\Gedung se NWU\_MG_0263.JPG">
            <a:extLst>
              <a:ext uri="{FF2B5EF4-FFF2-40B4-BE49-F238E27FC236}">
                <a16:creationId xmlns:a16="http://schemas.microsoft.com/office/drawing/2014/main" id="{DAC1ED6B-A795-4915-BD63-AA72DF265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1239" y="4714875"/>
            <a:ext cx="18573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7" name="Picture 38" descr="D:\Prodi Hukum\Gedung se NWU\_MG_0275.JPG">
            <a:extLst>
              <a:ext uri="{FF2B5EF4-FFF2-40B4-BE49-F238E27FC236}">
                <a16:creationId xmlns:a16="http://schemas.microsoft.com/office/drawing/2014/main" id="{DC26941E-0B6D-4809-A52F-6B34D2B9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8489" y="4286251"/>
            <a:ext cx="24463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8" name="Picture 40" descr="D:\Prodi Hukum\Gedung se NWU\_MG_0397.JPG">
            <a:extLst>
              <a:ext uri="{FF2B5EF4-FFF2-40B4-BE49-F238E27FC236}">
                <a16:creationId xmlns:a16="http://schemas.microsoft.com/office/drawing/2014/main" id="{8BAA30EE-A5CC-4F0C-B69D-D64C3E6EE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326" y="4714876"/>
            <a:ext cx="3038475" cy="1285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9" name="Picture 42" descr="F:\pilihan gedung\_MG_5261.jpg">
            <a:extLst>
              <a:ext uri="{FF2B5EF4-FFF2-40B4-BE49-F238E27FC236}">
                <a16:creationId xmlns:a16="http://schemas.microsoft.com/office/drawing/2014/main" id="{6893F0FC-2B7F-4349-BF67-390D60A7F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738" y="3071813"/>
            <a:ext cx="227965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7-Point Star 43">
            <a:extLst>
              <a:ext uri="{FF2B5EF4-FFF2-40B4-BE49-F238E27FC236}">
                <a16:creationId xmlns:a16="http://schemas.microsoft.com/office/drawing/2014/main" id="{B3A80BD7-10B5-4C65-BD32-24754335A971}"/>
              </a:ext>
            </a:extLst>
          </p:cNvPr>
          <p:cNvSpPr/>
          <p:nvPr/>
        </p:nvSpPr>
        <p:spPr>
          <a:xfrm>
            <a:off x="3817939" y="2071689"/>
            <a:ext cx="3375025" cy="1857375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srgbClr val="FFFF00"/>
                </a:solidFill>
                <a:latin typeface="Arial"/>
              </a:rPr>
              <a:t>Universitas</a:t>
            </a:r>
            <a:r>
              <a:rPr lang="en-US" b="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"/>
              </a:rPr>
              <a:t>Ngudi</a:t>
            </a:r>
            <a:r>
              <a:rPr lang="en-US" b="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"/>
              </a:rPr>
              <a:t>Waluyo</a:t>
            </a:r>
            <a:endParaRPr lang="en-US" b="1" dirty="0">
              <a:solidFill>
                <a:srgbClr val="FFFF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2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3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4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0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7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4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7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8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8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2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8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0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9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>
            <a:extLst>
              <a:ext uri="{FF2B5EF4-FFF2-40B4-BE49-F238E27FC236}">
                <a16:creationId xmlns:a16="http://schemas.microsoft.com/office/drawing/2014/main" id="{BAC4F076-2C02-42CA-AF68-FF1D824A1AEE}"/>
              </a:ext>
            </a:extLst>
          </p:cNvPr>
          <p:cNvSpPr>
            <a:spLocks/>
          </p:cNvSpPr>
          <p:nvPr/>
        </p:nvSpPr>
        <p:spPr bwMode="auto">
          <a:xfrm>
            <a:off x="4154488" y="2357439"/>
            <a:ext cx="2616200" cy="1285875"/>
          </a:xfrm>
          <a:custGeom>
            <a:avLst/>
            <a:gdLst/>
            <a:ahLst/>
            <a:cxnLst>
              <a:cxn ang="0">
                <a:pos x="2251" y="527"/>
              </a:cxn>
              <a:cxn ang="0">
                <a:pos x="2146" y="472"/>
              </a:cxn>
              <a:cxn ang="0">
                <a:pos x="2075" y="439"/>
              </a:cxn>
              <a:cxn ang="0">
                <a:pos x="2024" y="379"/>
              </a:cxn>
              <a:cxn ang="0">
                <a:pos x="1960" y="335"/>
              </a:cxn>
              <a:cxn ang="0">
                <a:pos x="1888" y="306"/>
              </a:cxn>
              <a:cxn ang="0">
                <a:pos x="1830" y="296"/>
              </a:cxn>
              <a:cxn ang="0">
                <a:pos x="1810" y="236"/>
              </a:cxn>
              <a:cxn ang="0">
                <a:pos x="1724" y="128"/>
              </a:cxn>
              <a:cxn ang="0">
                <a:pos x="1585" y="49"/>
              </a:cxn>
              <a:cxn ang="0">
                <a:pos x="1410" y="5"/>
              </a:cxn>
              <a:cxn ang="0">
                <a:pos x="1259" y="1"/>
              </a:cxn>
              <a:cxn ang="0">
                <a:pos x="1063" y="40"/>
              </a:cxn>
              <a:cxn ang="0">
                <a:pos x="909" y="121"/>
              </a:cxn>
              <a:cxn ang="0">
                <a:pos x="830" y="204"/>
              </a:cxn>
              <a:cxn ang="0">
                <a:pos x="800" y="268"/>
              </a:cxn>
              <a:cxn ang="0">
                <a:pos x="790" y="335"/>
              </a:cxn>
              <a:cxn ang="0">
                <a:pos x="795" y="386"/>
              </a:cxn>
              <a:cxn ang="0">
                <a:pos x="775" y="402"/>
              </a:cxn>
              <a:cxn ang="0">
                <a:pos x="580" y="432"/>
              </a:cxn>
              <a:cxn ang="0">
                <a:pos x="421" y="516"/>
              </a:cxn>
              <a:cxn ang="0">
                <a:pos x="335" y="606"/>
              </a:cxn>
              <a:cxn ang="0">
                <a:pos x="298" y="677"/>
              </a:cxn>
              <a:cxn ang="0">
                <a:pos x="276" y="752"/>
              </a:cxn>
              <a:cxn ang="0">
                <a:pos x="275" y="812"/>
              </a:cxn>
              <a:cxn ang="0">
                <a:pos x="283" y="867"/>
              </a:cxn>
              <a:cxn ang="0">
                <a:pos x="165" y="918"/>
              </a:cxn>
              <a:cxn ang="0">
                <a:pos x="77" y="978"/>
              </a:cxn>
              <a:cxn ang="0">
                <a:pos x="19" y="1047"/>
              </a:cxn>
              <a:cxn ang="0">
                <a:pos x="0" y="1121"/>
              </a:cxn>
              <a:cxn ang="0">
                <a:pos x="8" y="1172"/>
              </a:cxn>
              <a:cxn ang="0">
                <a:pos x="47" y="1236"/>
              </a:cxn>
              <a:cxn ang="0">
                <a:pos x="114" y="1292"/>
              </a:cxn>
              <a:cxn ang="0">
                <a:pos x="232" y="1356"/>
              </a:cxn>
              <a:cxn ang="0">
                <a:pos x="484" y="1426"/>
              </a:cxn>
              <a:cxn ang="0">
                <a:pos x="793" y="1453"/>
              </a:cxn>
              <a:cxn ang="0">
                <a:pos x="841" y="1479"/>
              </a:cxn>
              <a:cxn ang="0">
                <a:pos x="931" y="1576"/>
              </a:cxn>
              <a:cxn ang="0">
                <a:pos x="1059" y="1650"/>
              </a:cxn>
              <a:cxn ang="0">
                <a:pos x="1220" y="1696"/>
              </a:cxn>
              <a:cxn ang="0">
                <a:pos x="1354" y="1706"/>
              </a:cxn>
              <a:cxn ang="0">
                <a:pos x="1546" y="1684"/>
              </a:cxn>
              <a:cxn ang="0">
                <a:pos x="1708" y="1622"/>
              </a:cxn>
              <a:cxn ang="0">
                <a:pos x="1830" y="1528"/>
              </a:cxn>
              <a:cxn ang="0">
                <a:pos x="1900" y="1410"/>
              </a:cxn>
              <a:cxn ang="0">
                <a:pos x="2047" y="1350"/>
              </a:cxn>
              <a:cxn ang="0">
                <a:pos x="2165" y="1264"/>
              </a:cxn>
              <a:cxn ang="0">
                <a:pos x="2225" y="1195"/>
              </a:cxn>
              <a:cxn ang="0">
                <a:pos x="2288" y="1199"/>
              </a:cxn>
              <a:cxn ang="0">
                <a:pos x="2474" y="1174"/>
              </a:cxn>
              <a:cxn ang="0">
                <a:pos x="2625" y="1105"/>
              </a:cxn>
              <a:cxn ang="0">
                <a:pos x="2727" y="1005"/>
              </a:cxn>
              <a:cxn ang="0">
                <a:pos x="2756" y="945"/>
              </a:cxn>
              <a:cxn ang="0">
                <a:pos x="2764" y="881"/>
              </a:cxn>
              <a:cxn ang="0">
                <a:pos x="2759" y="834"/>
              </a:cxn>
              <a:cxn ang="0">
                <a:pos x="2736" y="772"/>
              </a:cxn>
              <a:cxn ang="0">
                <a:pos x="2657" y="680"/>
              </a:cxn>
              <a:cxn ang="0">
                <a:pos x="2518" y="603"/>
              </a:cxn>
              <a:cxn ang="0">
                <a:pos x="2341" y="566"/>
              </a:cxn>
            </a:cxnLst>
            <a:rect l="0" t="0" r="r" b="b"/>
            <a:pathLst>
              <a:path w="2764" h="1706">
                <a:moveTo>
                  <a:pt x="2292" y="564"/>
                </a:moveTo>
                <a:lnTo>
                  <a:pt x="2292" y="564"/>
                </a:lnTo>
                <a:lnTo>
                  <a:pt x="2272" y="544"/>
                </a:lnTo>
                <a:lnTo>
                  <a:pt x="2251" y="527"/>
                </a:lnTo>
                <a:lnTo>
                  <a:pt x="2227" y="511"/>
                </a:lnTo>
                <a:lnTo>
                  <a:pt x="2202" y="497"/>
                </a:lnTo>
                <a:lnTo>
                  <a:pt x="2174" y="483"/>
                </a:lnTo>
                <a:lnTo>
                  <a:pt x="2146" y="472"/>
                </a:lnTo>
                <a:lnTo>
                  <a:pt x="2116" y="462"/>
                </a:lnTo>
                <a:lnTo>
                  <a:pt x="2086" y="454"/>
                </a:lnTo>
                <a:lnTo>
                  <a:pt x="2086" y="454"/>
                </a:lnTo>
                <a:lnTo>
                  <a:pt x="2075" y="439"/>
                </a:lnTo>
                <a:lnTo>
                  <a:pt x="2063" y="423"/>
                </a:lnTo>
                <a:lnTo>
                  <a:pt x="2050" y="407"/>
                </a:lnTo>
                <a:lnTo>
                  <a:pt x="2038" y="393"/>
                </a:lnTo>
                <a:lnTo>
                  <a:pt x="2024" y="379"/>
                </a:lnTo>
                <a:lnTo>
                  <a:pt x="2010" y="366"/>
                </a:lnTo>
                <a:lnTo>
                  <a:pt x="1994" y="356"/>
                </a:lnTo>
                <a:lnTo>
                  <a:pt x="1978" y="345"/>
                </a:lnTo>
                <a:lnTo>
                  <a:pt x="1960" y="335"/>
                </a:lnTo>
                <a:lnTo>
                  <a:pt x="1943" y="326"/>
                </a:lnTo>
                <a:lnTo>
                  <a:pt x="1925" y="319"/>
                </a:lnTo>
                <a:lnTo>
                  <a:pt x="1907" y="312"/>
                </a:lnTo>
                <a:lnTo>
                  <a:pt x="1888" y="306"/>
                </a:lnTo>
                <a:lnTo>
                  <a:pt x="1870" y="301"/>
                </a:lnTo>
                <a:lnTo>
                  <a:pt x="1849" y="299"/>
                </a:lnTo>
                <a:lnTo>
                  <a:pt x="1830" y="296"/>
                </a:lnTo>
                <a:lnTo>
                  <a:pt x="1830" y="296"/>
                </a:lnTo>
                <a:lnTo>
                  <a:pt x="1826" y="282"/>
                </a:lnTo>
                <a:lnTo>
                  <a:pt x="1823" y="266"/>
                </a:lnTo>
                <a:lnTo>
                  <a:pt x="1818" y="250"/>
                </a:lnTo>
                <a:lnTo>
                  <a:pt x="1810" y="236"/>
                </a:lnTo>
                <a:lnTo>
                  <a:pt x="1795" y="208"/>
                </a:lnTo>
                <a:lnTo>
                  <a:pt x="1773" y="179"/>
                </a:lnTo>
                <a:lnTo>
                  <a:pt x="1751" y="153"/>
                </a:lnTo>
                <a:lnTo>
                  <a:pt x="1724" y="128"/>
                </a:lnTo>
                <a:lnTo>
                  <a:pt x="1694" y="107"/>
                </a:lnTo>
                <a:lnTo>
                  <a:pt x="1661" y="86"/>
                </a:lnTo>
                <a:lnTo>
                  <a:pt x="1624" y="67"/>
                </a:lnTo>
                <a:lnTo>
                  <a:pt x="1585" y="49"/>
                </a:lnTo>
                <a:lnTo>
                  <a:pt x="1544" y="35"/>
                </a:lnTo>
                <a:lnTo>
                  <a:pt x="1502" y="22"/>
                </a:lnTo>
                <a:lnTo>
                  <a:pt x="1456" y="12"/>
                </a:lnTo>
                <a:lnTo>
                  <a:pt x="1410" y="5"/>
                </a:lnTo>
                <a:lnTo>
                  <a:pt x="1361" y="1"/>
                </a:lnTo>
                <a:lnTo>
                  <a:pt x="1311" y="0"/>
                </a:lnTo>
                <a:lnTo>
                  <a:pt x="1311" y="0"/>
                </a:lnTo>
                <a:lnTo>
                  <a:pt x="1259" y="1"/>
                </a:lnTo>
                <a:lnTo>
                  <a:pt x="1206" y="7"/>
                </a:lnTo>
                <a:lnTo>
                  <a:pt x="1156" y="15"/>
                </a:lnTo>
                <a:lnTo>
                  <a:pt x="1109" y="26"/>
                </a:lnTo>
                <a:lnTo>
                  <a:pt x="1063" y="40"/>
                </a:lnTo>
                <a:lnTo>
                  <a:pt x="1021" y="56"/>
                </a:lnTo>
                <a:lnTo>
                  <a:pt x="980" y="75"/>
                </a:lnTo>
                <a:lnTo>
                  <a:pt x="943" y="98"/>
                </a:lnTo>
                <a:lnTo>
                  <a:pt x="909" y="121"/>
                </a:lnTo>
                <a:lnTo>
                  <a:pt x="879" y="148"/>
                </a:lnTo>
                <a:lnTo>
                  <a:pt x="853" y="174"/>
                </a:lnTo>
                <a:lnTo>
                  <a:pt x="841" y="190"/>
                </a:lnTo>
                <a:lnTo>
                  <a:pt x="830" y="204"/>
                </a:lnTo>
                <a:lnTo>
                  <a:pt x="821" y="220"/>
                </a:lnTo>
                <a:lnTo>
                  <a:pt x="812" y="234"/>
                </a:lnTo>
                <a:lnTo>
                  <a:pt x="805" y="252"/>
                </a:lnTo>
                <a:lnTo>
                  <a:pt x="800" y="268"/>
                </a:lnTo>
                <a:lnTo>
                  <a:pt x="795" y="283"/>
                </a:lnTo>
                <a:lnTo>
                  <a:pt x="793" y="301"/>
                </a:lnTo>
                <a:lnTo>
                  <a:pt x="790" y="317"/>
                </a:lnTo>
                <a:lnTo>
                  <a:pt x="790" y="335"/>
                </a:lnTo>
                <a:lnTo>
                  <a:pt x="790" y="335"/>
                </a:lnTo>
                <a:lnTo>
                  <a:pt x="790" y="352"/>
                </a:lnTo>
                <a:lnTo>
                  <a:pt x="793" y="368"/>
                </a:lnTo>
                <a:lnTo>
                  <a:pt x="795" y="386"/>
                </a:lnTo>
                <a:lnTo>
                  <a:pt x="800" y="402"/>
                </a:lnTo>
                <a:lnTo>
                  <a:pt x="800" y="402"/>
                </a:lnTo>
                <a:lnTo>
                  <a:pt x="775" y="402"/>
                </a:lnTo>
                <a:lnTo>
                  <a:pt x="775" y="402"/>
                </a:lnTo>
                <a:lnTo>
                  <a:pt x="724" y="403"/>
                </a:lnTo>
                <a:lnTo>
                  <a:pt x="675" y="410"/>
                </a:lnTo>
                <a:lnTo>
                  <a:pt x="627" y="419"/>
                </a:lnTo>
                <a:lnTo>
                  <a:pt x="580" y="432"/>
                </a:lnTo>
                <a:lnTo>
                  <a:pt x="537" y="449"/>
                </a:lnTo>
                <a:lnTo>
                  <a:pt x="495" y="469"/>
                </a:lnTo>
                <a:lnTo>
                  <a:pt x="456" y="492"/>
                </a:lnTo>
                <a:lnTo>
                  <a:pt x="421" y="516"/>
                </a:lnTo>
                <a:lnTo>
                  <a:pt x="389" y="544"/>
                </a:lnTo>
                <a:lnTo>
                  <a:pt x="361" y="574"/>
                </a:lnTo>
                <a:lnTo>
                  <a:pt x="347" y="590"/>
                </a:lnTo>
                <a:lnTo>
                  <a:pt x="335" y="606"/>
                </a:lnTo>
                <a:lnTo>
                  <a:pt x="324" y="624"/>
                </a:lnTo>
                <a:lnTo>
                  <a:pt x="313" y="641"/>
                </a:lnTo>
                <a:lnTo>
                  <a:pt x="305" y="659"/>
                </a:lnTo>
                <a:lnTo>
                  <a:pt x="298" y="677"/>
                </a:lnTo>
                <a:lnTo>
                  <a:pt x="290" y="696"/>
                </a:lnTo>
                <a:lnTo>
                  <a:pt x="285" y="714"/>
                </a:lnTo>
                <a:lnTo>
                  <a:pt x="280" y="733"/>
                </a:lnTo>
                <a:lnTo>
                  <a:pt x="276" y="752"/>
                </a:lnTo>
                <a:lnTo>
                  <a:pt x="275" y="774"/>
                </a:lnTo>
                <a:lnTo>
                  <a:pt x="275" y="793"/>
                </a:lnTo>
                <a:lnTo>
                  <a:pt x="275" y="793"/>
                </a:lnTo>
                <a:lnTo>
                  <a:pt x="275" y="812"/>
                </a:lnTo>
                <a:lnTo>
                  <a:pt x="276" y="830"/>
                </a:lnTo>
                <a:lnTo>
                  <a:pt x="280" y="849"/>
                </a:lnTo>
                <a:lnTo>
                  <a:pt x="283" y="867"/>
                </a:lnTo>
                <a:lnTo>
                  <a:pt x="283" y="867"/>
                </a:lnTo>
                <a:lnTo>
                  <a:pt x="252" y="879"/>
                </a:lnTo>
                <a:lnTo>
                  <a:pt x="222" y="892"/>
                </a:lnTo>
                <a:lnTo>
                  <a:pt x="193" y="904"/>
                </a:lnTo>
                <a:lnTo>
                  <a:pt x="165" y="918"/>
                </a:lnTo>
                <a:lnTo>
                  <a:pt x="141" y="932"/>
                </a:lnTo>
                <a:lnTo>
                  <a:pt x="118" y="946"/>
                </a:lnTo>
                <a:lnTo>
                  <a:pt x="97" y="962"/>
                </a:lnTo>
                <a:lnTo>
                  <a:pt x="77" y="978"/>
                </a:lnTo>
                <a:lnTo>
                  <a:pt x="59" y="994"/>
                </a:lnTo>
                <a:lnTo>
                  <a:pt x="44" y="1012"/>
                </a:lnTo>
                <a:lnTo>
                  <a:pt x="31" y="1029"/>
                </a:lnTo>
                <a:lnTo>
                  <a:pt x="19" y="1047"/>
                </a:lnTo>
                <a:lnTo>
                  <a:pt x="10" y="1065"/>
                </a:lnTo>
                <a:lnTo>
                  <a:pt x="5" y="1084"/>
                </a:lnTo>
                <a:lnTo>
                  <a:pt x="1" y="1102"/>
                </a:lnTo>
                <a:lnTo>
                  <a:pt x="0" y="1121"/>
                </a:lnTo>
                <a:lnTo>
                  <a:pt x="0" y="1121"/>
                </a:lnTo>
                <a:lnTo>
                  <a:pt x="1" y="1139"/>
                </a:lnTo>
                <a:lnTo>
                  <a:pt x="3" y="1155"/>
                </a:lnTo>
                <a:lnTo>
                  <a:pt x="8" y="1172"/>
                </a:lnTo>
                <a:lnTo>
                  <a:pt x="15" y="1188"/>
                </a:lnTo>
                <a:lnTo>
                  <a:pt x="24" y="1204"/>
                </a:lnTo>
                <a:lnTo>
                  <a:pt x="35" y="1220"/>
                </a:lnTo>
                <a:lnTo>
                  <a:pt x="47" y="1236"/>
                </a:lnTo>
                <a:lnTo>
                  <a:pt x="61" y="1250"/>
                </a:lnTo>
                <a:lnTo>
                  <a:pt x="77" y="1266"/>
                </a:lnTo>
                <a:lnTo>
                  <a:pt x="95" y="1280"/>
                </a:lnTo>
                <a:lnTo>
                  <a:pt x="114" y="1292"/>
                </a:lnTo>
                <a:lnTo>
                  <a:pt x="135" y="1306"/>
                </a:lnTo>
                <a:lnTo>
                  <a:pt x="156" y="1319"/>
                </a:lnTo>
                <a:lnTo>
                  <a:pt x="181" y="1333"/>
                </a:lnTo>
                <a:lnTo>
                  <a:pt x="232" y="1356"/>
                </a:lnTo>
                <a:lnTo>
                  <a:pt x="289" y="1377"/>
                </a:lnTo>
                <a:lnTo>
                  <a:pt x="349" y="1396"/>
                </a:lnTo>
                <a:lnTo>
                  <a:pt x="416" y="1412"/>
                </a:lnTo>
                <a:lnTo>
                  <a:pt x="484" y="1426"/>
                </a:lnTo>
                <a:lnTo>
                  <a:pt x="557" y="1438"/>
                </a:lnTo>
                <a:lnTo>
                  <a:pt x="633" y="1445"/>
                </a:lnTo>
                <a:lnTo>
                  <a:pt x="712" y="1451"/>
                </a:lnTo>
                <a:lnTo>
                  <a:pt x="793" y="1453"/>
                </a:lnTo>
                <a:lnTo>
                  <a:pt x="793" y="1453"/>
                </a:lnTo>
                <a:lnTo>
                  <a:pt x="825" y="1453"/>
                </a:lnTo>
                <a:lnTo>
                  <a:pt x="825" y="1453"/>
                </a:lnTo>
                <a:lnTo>
                  <a:pt x="841" y="1479"/>
                </a:lnTo>
                <a:lnTo>
                  <a:pt x="858" y="1505"/>
                </a:lnTo>
                <a:lnTo>
                  <a:pt x="879" y="1530"/>
                </a:lnTo>
                <a:lnTo>
                  <a:pt x="904" y="1555"/>
                </a:lnTo>
                <a:lnTo>
                  <a:pt x="931" y="1576"/>
                </a:lnTo>
                <a:lnTo>
                  <a:pt x="959" y="1597"/>
                </a:lnTo>
                <a:lnTo>
                  <a:pt x="991" y="1617"/>
                </a:lnTo>
                <a:lnTo>
                  <a:pt x="1024" y="1634"/>
                </a:lnTo>
                <a:lnTo>
                  <a:pt x="1059" y="1650"/>
                </a:lnTo>
                <a:lnTo>
                  <a:pt x="1098" y="1664"/>
                </a:lnTo>
                <a:lnTo>
                  <a:pt x="1137" y="1676"/>
                </a:lnTo>
                <a:lnTo>
                  <a:pt x="1177" y="1687"/>
                </a:lnTo>
                <a:lnTo>
                  <a:pt x="1220" y="1696"/>
                </a:lnTo>
                <a:lnTo>
                  <a:pt x="1264" y="1701"/>
                </a:lnTo>
                <a:lnTo>
                  <a:pt x="1308" y="1705"/>
                </a:lnTo>
                <a:lnTo>
                  <a:pt x="1354" y="1706"/>
                </a:lnTo>
                <a:lnTo>
                  <a:pt x="1354" y="1706"/>
                </a:lnTo>
                <a:lnTo>
                  <a:pt x="1403" y="1705"/>
                </a:lnTo>
                <a:lnTo>
                  <a:pt x="1453" y="1701"/>
                </a:lnTo>
                <a:lnTo>
                  <a:pt x="1500" y="1694"/>
                </a:lnTo>
                <a:lnTo>
                  <a:pt x="1546" y="1684"/>
                </a:lnTo>
                <a:lnTo>
                  <a:pt x="1588" y="1671"/>
                </a:lnTo>
                <a:lnTo>
                  <a:pt x="1631" y="1657"/>
                </a:lnTo>
                <a:lnTo>
                  <a:pt x="1671" y="1641"/>
                </a:lnTo>
                <a:lnTo>
                  <a:pt x="1708" y="1622"/>
                </a:lnTo>
                <a:lnTo>
                  <a:pt x="1743" y="1601"/>
                </a:lnTo>
                <a:lnTo>
                  <a:pt x="1775" y="1578"/>
                </a:lnTo>
                <a:lnTo>
                  <a:pt x="1803" y="1555"/>
                </a:lnTo>
                <a:lnTo>
                  <a:pt x="1830" y="1528"/>
                </a:lnTo>
                <a:lnTo>
                  <a:pt x="1853" y="1500"/>
                </a:lnTo>
                <a:lnTo>
                  <a:pt x="1872" y="1472"/>
                </a:lnTo>
                <a:lnTo>
                  <a:pt x="1888" y="1442"/>
                </a:lnTo>
                <a:lnTo>
                  <a:pt x="1900" y="1410"/>
                </a:lnTo>
                <a:lnTo>
                  <a:pt x="1900" y="1410"/>
                </a:lnTo>
                <a:lnTo>
                  <a:pt x="1952" y="1394"/>
                </a:lnTo>
                <a:lnTo>
                  <a:pt x="2001" y="1373"/>
                </a:lnTo>
                <a:lnTo>
                  <a:pt x="2047" y="1350"/>
                </a:lnTo>
                <a:lnTo>
                  <a:pt x="2091" y="1324"/>
                </a:lnTo>
                <a:lnTo>
                  <a:pt x="2130" y="1296"/>
                </a:lnTo>
                <a:lnTo>
                  <a:pt x="2147" y="1280"/>
                </a:lnTo>
                <a:lnTo>
                  <a:pt x="2165" y="1264"/>
                </a:lnTo>
                <a:lnTo>
                  <a:pt x="2183" y="1248"/>
                </a:lnTo>
                <a:lnTo>
                  <a:pt x="2197" y="1230"/>
                </a:lnTo>
                <a:lnTo>
                  <a:pt x="2211" y="1213"/>
                </a:lnTo>
                <a:lnTo>
                  <a:pt x="2225" y="1195"/>
                </a:lnTo>
                <a:lnTo>
                  <a:pt x="2225" y="1195"/>
                </a:lnTo>
                <a:lnTo>
                  <a:pt x="2257" y="1199"/>
                </a:lnTo>
                <a:lnTo>
                  <a:pt x="2288" y="1199"/>
                </a:lnTo>
                <a:lnTo>
                  <a:pt x="2288" y="1199"/>
                </a:lnTo>
                <a:lnTo>
                  <a:pt x="2338" y="1197"/>
                </a:lnTo>
                <a:lnTo>
                  <a:pt x="2384" y="1192"/>
                </a:lnTo>
                <a:lnTo>
                  <a:pt x="2429" y="1185"/>
                </a:lnTo>
                <a:lnTo>
                  <a:pt x="2474" y="1174"/>
                </a:lnTo>
                <a:lnTo>
                  <a:pt x="2516" y="1160"/>
                </a:lnTo>
                <a:lnTo>
                  <a:pt x="2555" y="1144"/>
                </a:lnTo>
                <a:lnTo>
                  <a:pt x="2592" y="1126"/>
                </a:lnTo>
                <a:lnTo>
                  <a:pt x="2625" y="1105"/>
                </a:lnTo>
                <a:lnTo>
                  <a:pt x="2655" y="1082"/>
                </a:lnTo>
                <a:lnTo>
                  <a:pt x="2683" y="1059"/>
                </a:lnTo>
                <a:lnTo>
                  <a:pt x="2706" y="1033"/>
                </a:lnTo>
                <a:lnTo>
                  <a:pt x="2727" y="1005"/>
                </a:lnTo>
                <a:lnTo>
                  <a:pt x="2736" y="991"/>
                </a:lnTo>
                <a:lnTo>
                  <a:pt x="2743" y="976"/>
                </a:lnTo>
                <a:lnTo>
                  <a:pt x="2749" y="961"/>
                </a:lnTo>
                <a:lnTo>
                  <a:pt x="2756" y="945"/>
                </a:lnTo>
                <a:lnTo>
                  <a:pt x="2759" y="929"/>
                </a:lnTo>
                <a:lnTo>
                  <a:pt x="2763" y="913"/>
                </a:lnTo>
                <a:lnTo>
                  <a:pt x="2764" y="897"/>
                </a:lnTo>
                <a:lnTo>
                  <a:pt x="2764" y="881"/>
                </a:lnTo>
                <a:lnTo>
                  <a:pt x="2764" y="881"/>
                </a:lnTo>
                <a:lnTo>
                  <a:pt x="2764" y="865"/>
                </a:lnTo>
                <a:lnTo>
                  <a:pt x="2763" y="849"/>
                </a:lnTo>
                <a:lnTo>
                  <a:pt x="2759" y="834"/>
                </a:lnTo>
                <a:lnTo>
                  <a:pt x="2756" y="818"/>
                </a:lnTo>
                <a:lnTo>
                  <a:pt x="2750" y="802"/>
                </a:lnTo>
                <a:lnTo>
                  <a:pt x="2743" y="788"/>
                </a:lnTo>
                <a:lnTo>
                  <a:pt x="2736" y="772"/>
                </a:lnTo>
                <a:lnTo>
                  <a:pt x="2727" y="758"/>
                </a:lnTo>
                <a:lnTo>
                  <a:pt x="2708" y="731"/>
                </a:lnTo>
                <a:lnTo>
                  <a:pt x="2683" y="705"/>
                </a:lnTo>
                <a:lnTo>
                  <a:pt x="2657" y="680"/>
                </a:lnTo>
                <a:lnTo>
                  <a:pt x="2627" y="657"/>
                </a:lnTo>
                <a:lnTo>
                  <a:pt x="2593" y="638"/>
                </a:lnTo>
                <a:lnTo>
                  <a:pt x="2556" y="618"/>
                </a:lnTo>
                <a:lnTo>
                  <a:pt x="2518" y="603"/>
                </a:lnTo>
                <a:lnTo>
                  <a:pt x="2477" y="590"/>
                </a:lnTo>
                <a:lnTo>
                  <a:pt x="2433" y="580"/>
                </a:lnTo>
                <a:lnTo>
                  <a:pt x="2387" y="571"/>
                </a:lnTo>
                <a:lnTo>
                  <a:pt x="2341" y="566"/>
                </a:lnTo>
                <a:lnTo>
                  <a:pt x="2292" y="564"/>
                </a:lnTo>
                <a:lnTo>
                  <a:pt x="2292" y="564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7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0723" name="TextBox 13">
            <a:extLst>
              <a:ext uri="{FF2B5EF4-FFF2-40B4-BE49-F238E27FC236}">
                <a16:creationId xmlns:a16="http://schemas.microsoft.com/office/drawing/2014/main" id="{B6E70839-8761-4214-8B1D-5D534DDCA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1525" y="0"/>
            <a:ext cx="1835150" cy="200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FF"/>
                </a:solidFill>
              </a:rPr>
              <a:t>Gedung 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Prodi Gizi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-4 R.Kelas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Lab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en-US" sz="2000">
              <a:solidFill>
                <a:srgbClr val="FFFFFF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en-US" sz="2000">
              <a:solidFill>
                <a:srgbClr val="FFFFFF"/>
              </a:solidFill>
            </a:endParaRPr>
          </a:p>
        </p:txBody>
      </p:sp>
      <p:sp>
        <p:nvSpPr>
          <p:cNvPr id="30724" name="TextBox 14">
            <a:extLst>
              <a:ext uri="{FF2B5EF4-FFF2-40B4-BE49-F238E27FC236}">
                <a16:creationId xmlns:a16="http://schemas.microsoft.com/office/drawing/2014/main" id="{F7081A0F-6CA6-4836-BD66-54C7F32D7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4350" y="4549776"/>
            <a:ext cx="3278188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FF"/>
                </a:solidFill>
              </a:rPr>
              <a:t>Gedung 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Fak. Ilmu Pendidikan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Fak. Ilmu Budaya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Fak. Ekonomi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Fak. Hukum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Fak. Komputer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000">
                <a:solidFill>
                  <a:srgbClr val="FFFFFF"/>
                </a:solidFill>
              </a:rPr>
              <a:t>R. Serabguna</a:t>
            </a:r>
          </a:p>
        </p:txBody>
      </p:sp>
      <p:sp>
        <p:nvSpPr>
          <p:cNvPr id="30725" name="TextBox 17">
            <a:extLst>
              <a:ext uri="{FF2B5EF4-FFF2-40B4-BE49-F238E27FC236}">
                <a16:creationId xmlns:a16="http://schemas.microsoft.com/office/drawing/2014/main" id="{59DA7A9E-CC92-4687-B822-F82674A78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6" y="5715000"/>
            <a:ext cx="2784475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FF"/>
                </a:solidFill>
              </a:rPr>
              <a:t>Gedung 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</a:rPr>
              <a:t>-Prodi. Farmasi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</a:rPr>
              <a:t>-Lab &amp; 4 R.Kelas</a:t>
            </a:r>
          </a:p>
        </p:txBody>
      </p:sp>
      <p:sp>
        <p:nvSpPr>
          <p:cNvPr id="30726" name="TextBox 19">
            <a:extLst>
              <a:ext uri="{FF2B5EF4-FFF2-40B4-BE49-F238E27FC236}">
                <a16:creationId xmlns:a16="http://schemas.microsoft.com/office/drawing/2014/main" id="{29E5E93C-91B1-4F28-9EF6-F504051DC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7938" y="0"/>
            <a:ext cx="2151062" cy="1538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FF"/>
                </a:solidFill>
              </a:rPr>
              <a:t>Gedung 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1400">
                <a:solidFill>
                  <a:srgbClr val="FFFFFF"/>
                </a:solidFill>
              </a:rPr>
              <a:t> Rektorat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1400">
                <a:solidFill>
                  <a:srgbClr val="FFFFFF"/>
                </a:solidFill>
              </a:rPr>
              <a:t>-R. Administrasi Univ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1400">
                <a:solidFill>
                  <a:srgbClr val="FFFFFF"/>
                </a:solidFill>
              </a:rPr>
              <a:t>R. Perpustakaan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1400">
                <a:solidFill>
                  <a:srgbClr val="FFFFFF"/>
                </a:solidFill>
              </a:rPr>
              <a:t>R. Tata usaha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1400">
                <a:solidFill>
                  <a:srgbClr val="FFFFFF"/>
                </a:solidFill>
              </a:rPr>
              <a:t>R. Lab .Kom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3AB6AC5-2CE7-4819-A657-AD4F79126798}"/>
              </a:ext>
            </a:extLst>
          </p:cNvPr>
          <p:cNvCxnSpPr/>
          <p:nvPr/>
        </p:nvCxnSpPr>
        <p:spPr>
          <a:xfrm>
            <a:off x="3817938" y="1571625"/>
            <a:ext cx="1181100" cy="9286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BD25AC4-F785-4A86-9144-2A0003740DFE}"/>
              </a:ext>
            </a:extLst>
          </p:cNvPr>
          <p:cNvCxnSpPr>
            <a:stCxn id="44" idx="0"/>
          </p:cNvCxnSpPr>
          <p:nvPr/>
        </p:nvCxnSpPr>
        <p:spPr>
          <a:xfrm flipV="1">
            <a:off x="6858001" y="2000251"/>
            <a:ext cx="2022475" cy="511175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A867166-8553-4CFF-90A4-CAF37907F4CC}"/>
              </a:ext>
            </a:extLst>
          </p:cNvPr>
          <p:cNvCxnSpPr/>
          <p:nvPr/>
        </p:nvCxnSpPr>
        <p:spPr>
          <a:xfrm>
            <a:off x="6434138" y="3500439"/>
            <a:ext cx="1687512" cy="1000125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D3A63C7-C7BA-4AA2-9592-5042ED4BA9A8}"/>
              </a:ext>
            </a:extLst>
          </p:cNvPr>
          <p:cNvCxnSpPr/>
          <p:nvPr/>
        </p:nvCxnSpPr>
        <p:spPr>
          <a:xfrm rot="5400000">
            <a:off x="3421063" y="3630613"/>
            <a:ext cx="1214438" cy="1096963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7-Point Star 43">
            <a:extLst>
              <a:ext uri="{FF2B5EF4-FFF2-40B4-BE49-F238E27FC236}">
                <a16:creationId xmlns:a16="http://schemas.microsoft.com/office/drawing/2014/main" id="{9BC13074-D1EF-47CD-8F20-F36FBFE5109E}"/>
              </a:ext>
            </a:extLst>
          </p:cNvPr>
          <p:cNvSpPr/>
          <p:nvPr/>
        </p:nvSpPr>
        <p:spPr>
          <a:xfrm>
            <a:off x="3817939" y="2143126"/>
            <a:ext cx="3375025" cy="1857375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srgbClr val="FFFF00"/>
                </a:solidFill>
                <a:latin typeface="Arial"/>
              </a:rPr>
              <a:t>Universitas</a:t>
            </a:r>
            <a:r>
              <a:rPr lang="en-US" b="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"/>
              </a:rPr>
              <a:t>Ngudi</a:t>
            </a:r>
            <a:r>
              <a:rPr lang="en-US" b="1" dirty="0">
                <a:solidFill>
                  <a:srgbClr val="FFFF00"/>
                </a:solidFill>
                <a:latin typeface="Arial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"/>
              </a:rPr>
              <a:t>Waluyo</a:t>
            </a:r>
            <a:endParaRPr lang="en-US" b="1" dirty="0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30732" name="Picture 44" descr="D:\Prodi Hukum\Gedung se NWU\_MG_0158.JPG">
            <a:extLst>
              <a:ext uri="{FF2B5EF4-FFF2-40B4-BE49-F238E27FC236}">
                <a16:creationId xmlns:a16="http://schemas.microsoft.com/office/drawing/2014/main" id="{FA3F06A4-AA98-4507-B3D5-C93A90363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600" y="1"/>
            <a:ext cx="295433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3" name="Picture 45" descr="D:\Prodi Hukum\Gedung se NWU\_MG_0165.JPG">
            <a:extLst>
              <a:ext uri="{FF2B5EF4-FFF2-40B4-BE49-F238E27FC236}">
                <a16:creationId xmlns:a16="http://schemas.microsoft.com/office/drawing/2014/main" id="{87A440C0-0D9E-437B-A1A0-09467500A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7101" y="0"/>
            <a:ext cx="2447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4" name="Picture 46" descr="F:\pilihan gedung\_MG_5271.jpg">
            <a:extLst>
              <a:ext uri="{FF2B5EF4-FFF2-40B4-BE49-F238E27FC236}">
                <a16:creationId xmlns:a16="http://schemas.microsoft.com/office/drawing/2014/main" id="{BF052391-4033-4F69-8227-BB0C903A1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5788" y="2857500"/>
            <a:ext cx="3122612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5" name="Picture 47" descr="D:\Prodi Hukum\Gedung se NWU\_MG_0329.JPG">
            <a:extLst>
              <a:ext uri="{FF2B5EF4-FFF2-40B4-BE49-F238E27FC236}">
                <a16:creationId xmlns:a16="http://schemas.microsoft.com/office/drawing/2014/main" id="{663491FA-9F4E-449A-8D1E-49EDEE71D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326" y="3857626"/>
            <a:ext cx="27844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EAF1-C17F-43C1-A758-8F7CB015E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5213"/>
          </a:xfrm>
          <a:solidFill>
            <a:srgbClr val="FFFF00"/>
          </a:solidFill>
        </p:spPr>
        <p:txBody>
          <a:bodyPr/>
          <a:lstStyle/>
          <a:p>
            <a:br>
              <a:rPr lang="en-US" sz="4500" dirty="0">
                <a:solidFill>
                  <a:srgbClr val="C00000"/>
                </a:solidFill>
              </a:rPr>
            </a:br>
            <a:r>
              <a:rPr lang="en-US" sz="4500" dirty="0" err="1">
                <a:solidFill>
                  <a:srgbClr val="C00000"/>
                </a:solidFill>
              </a:rPr>
              <a:t>GeNose</a:t>
            </a:r>
            <a:r>
              <a:rPr lang="en-US" sz="4500" dirty="0">
                <a:solidFill>
                  <a:srgbClr val="C00000"/>
                </a:solidFill>
              </a:rPr>
              <a:t> C19</a:t>
            </a:r>
            <a:br>
              <a:rPr lang="en-US" sz="4500" dirty="0">
                <a:solidFill>
                  <a:srgbClr val="C00000"/>
                </a:solidFill>
              </a:rPr>
            </a:br>
            <a:endParaRPr lang="en-ID" sz="4500" dirty="0">
              <a:solidFill>
                <a:srgbClr val="C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E44A27-96BA-437D-8F9D-2986C6365A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" y="1790700"/>
            <a:ext cx="4559300" cy="4951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2227B8-F03C-4829-84FF-5908FCCA11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599" y="2331560"/>
            <a:ext cx="6887101" cy="3869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7D008D-C693-4950-827D-91D352F6CAA8}"/>
              </a:ext>
            </a:extLst>
          </p:cNvPr>
          <p:cNvSpPr txBox="1"/>
          <p:nvPr/>
        </p:nvSpPr>
        <p:spPr>
          <a:xfrm>
            <a:off x="0" y="1057373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300" b="1" dirty="0" err="1">
                <a:solidFill>
                  <a:srgbClr val="002060"/>
                </a:solidFill>
              </a:rPr>
              <a:t>GeNose</a:t>
            </a:r>
            <a:r>
              <a:rPr lang="en-ID" sz="2300" b="1" dirty="0">
                <a:solidFill>
                  <a:srgbClr val="002060"/>
                </a:solidFill>
              </a:rPr>
              <a:t> 19 </a:t>
            </a:r>
            <a:r>
              <a:rPr lang="en-ID" sz="2300" b="1" dirty="0" err="1">
                <a:solidFill>
                  <a:srgbClr val="002060"/>
                </a:solidFill>
              </a:rPr>
              <a:t>adalah</a:t>
            </a:r>
            <a:r>
              <a:rPr lang="en-ID" sz="2300" b="1" dirty="0">
                <a:solidFill>
                  <a:srgbClr val="002060"/>
                </a:solidFill>
              </a:rPr>
              <a:t> </a:t>
            </a:r>
            <a:r>
              <a:rPr lang="en-ID" sz="2300" b="1" dirty="0" err="1">
                <a:solidFill>
                  <a:srgbClr val="002060"/>
                </a:solidFill>
              </a:rPr>
              <a:t>alat</a:t>
            </a:r>
            <a:r>
              <a:rPr lang="en-ID" sz="2300" b="1" dirty="0">
                <a:solidFill>
                  <a:srgbClr val="002060"/>
                </a:solidFill>
              </a:rPr>
              <a:t> screening </a:t>
            </a:r>
            <a:r>
              <a:rPr lang="en-ID" sz="2300" b="1" dirty="0" err="1">
                <a:solidFill>
                  <a:srgbClr val="002060"/>
                </a:solidFill>
              </a:rPr>
              <a:t>cepat</a:t>
            </a:r>
            <a:r>
              <a:rPr lang="en-ID" sz="2300" b="1" dirty="0">
                <a:solidFill>
                  <a:srgbClr val="002060"/>
                </a:solidFill>
              </a:rPr>
              <a:t> </a:t>
            </a:r>
            <a:r>
              <a:rPr lang="en-ID" sz="2300" b="1" dirty="0" err="1">
                <a:solidFill>
                  <a:srgbClr val="002060"/>
                </a:solidFill>
              </a:rPr>
              <a:t>untuk</a:t>
            </a:r>
            <a:r>
              <a:rPr lang="en-ID" sz="2300" b="1" dirty="0">
                <a:solidFill>
                  <a:srgbClr val="002060"/>
                </a:solidFill>
              </a:rPr>
              <a:t> </a:t>
            </a:r>
            <a:r>
              <a:rPr lang="en-ID" sz="2300" b="1" dirty="0" err="1">
                <a:solidFill>
                  <a:srgbClr val="002060"/>
                </a:solidFill>
              </a:rPr>
              <a:t>mendeteksi</a:t>
            </a:r>
            <a:r>
              <a:rPr lang="en-ID" sz="2300" b="1" dirty="0">
                <a:solidFill>
                  <a:srgbClr val="002060"/>
                </a:solidFill>
              </a:rPr>
              <a:t> </a:t>
            </a:r>
            <a:r>
              <a:rPr lang="en-ID" sz="2300" b="1" dirty="0" err="1">
                <a:solidFill>
                  <a:srgbClr val="002060"/>
                </a:solidFill>
              </a:rPr>
              <a:t>infeksi</a:t>
            </a:r>
            <a:r>
              <a:rPr lang="en-ID" sz="2300" b="1" dirty="0">
                <a:solidFill>
                  <a:srgbClr val="002060"/>
                </a:solidFill>
              </a:rPr>
              <a:t> Sars-Cov2 </a:t>
            </a:r>
            <a:r>
              <a:rPr lang="en-ID" sz="2300" b="1" dirty="0" err="1">
                <a:solidFill>
                  <a:srgbClr val="002060"/>
                </a:solidFill>
              </a:rPr>
              <a:t>melalui</a:t>
            </a:r>
            <a:r>
              <a:rPr lang="en-ID" sz="2300" b="1" dirty="0">
                <a:solidFill>
                  <a:srgbClr val="002060"/>
                </a:solidFill>
              </a:rPr>
              <a:t> </a:t>
            </a:r>
            <a:r>
              <a:rPr lang="en-ID" sz="2300" b="1" dirty="0" err="1">
                <a:solidFill>
                  <a:srgbClr val="002060"/>
                </a:solidFill>
              </a:rPr>
              <a:t>hembusan</a:t>
            </a:r>
            <a:r>
              <a:rPr lang="en-ID" sz="2300" b="1" dirty="0">
                <a:solidFill>
                  <a:srgbClr val="002060"/>
                </a:solidFill>
              </a:rPr>
              <a:t> </a:t>
            </a:r>
            <a:r>
              <a:rPr lang="en-ID" sz="2300" b="1" dirty="0" err="1">
                <a:solidFill>
                  <a:srgbClr val="002060"/>
                </a:solidFill>
              </a:rPr>
              <a:t>nafas</a:t>
            </a:r>
            <a:endParaRPr lang="en-ID" sz="23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91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718F-6796-4F0D-BA21-F0CD2A5F3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92199"/>
          </a:xfrm>
          <a:solidFill>
            <a:srgbClr val="FFFF00"/>
          </a:solidFill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MOBIL AMBULANCE UNTUK LAYANAN MASYARAKAT</a:t>
            </a:r>
            <a:endParaRPr lang="en-ID" sz="3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2EFBD6-26C2-46B4-9464-71EE70E76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92199"/>
            <a:ext cx="4446728" cy="4940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B6D65D-4148-4E69-87E1-0EAE2DC2B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699" y="1092199"/>
            <a:ext cx="7545527" cy="494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50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ACF7B2C9-5569-4086-BBA6-19BAA0030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608" y="341313"/>
            <a:ext cx="10194952" cy="927100"/>
          </a:xfrm>
          <a:noFill/>
        </p:spPr>
        <p:txBody>
          <a:bodyPr/>
          <a:lstStyle/>
          <a:p>
            <a:r>
              <a:rPr lang="en-US" altLang="en-US" dirty="0">
                <a:solidFill>
                  <a:srgbClr val="002060"/>
                </a:solidFill>
              </a:rPr>
              <a:t>	</a:t>
            </a:r>
            <a:r>
              <a:rPr lang="en-US" altLang="en-US" sz="3500" dirty="0">
                <a:solidFill>
                  <a:srgbClr val="FFFF00"/>
                </a:solidFill>
              </a:rPr>
              <a:t>Calon </a:t>
            </a:r>
            <a:r>
              <a:rPr lang="en-US" altLang="en-US" sz="3500" dirty="0" err="1">
                <a:solidFill>
                  <a:srgbClr val="FFFF00"/>
                </a:solidFill>
              </a:rPr>
              <a:t>Mahasiswa</a:t>
            </a:r>
            <a:r>
              <a:rPr lang="en-US" altLang="en-US" sz="3500" dirty="0">
                <a:solidFill>
                  <a:srgbClr val="FFFF00"/>
                </a:solidFill>
              </a:rPr>
              <a:t> UNW di Era </a:t>
            </a:r>
            <a:r>
              <a:rPr lang="en-US" altLang="en-US" sz="3500" dirty="0" err="1">
                <a:solidFill>
                  <a:srgbClr val="FFFF00"/>
                </a:solidFill>
              </a:rPr>
              <a:t>Pandemi</a:t>
            </a:r>
            <a:r>
              <a:rPr lang="en-US" altLang="en-US" sz="35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33796" name="Picture 3">
            <a:extLst>
              <a:ext uri="{FF2B5EF4-FFF2-40B4-BE49-F238E27FC236}">
                <a16:creationId xmlns:a16="http://schemas.microsoft.com/office/drawing/2014/main" id="{A4F6DF2D-DC64-4E77-B121-C34BBB1EB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207" y="1590619"/>
            <a:ext cx="2980481" cy="217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7F3C06-C300-43F1-9F4D-E78FCAF3CCC7}"/>
              </a:ext>
            </a:extLst>
          </p:cNvPr>
          <p:cNvCxnSpPr>
            <a:cxnSpLocks/>
          </p:cNvCxnSpPr>
          <p:nvPr/>
        </p:nvCxnSpPr>
        <p:spPr>
          <a:xfrm>
            <a:off x="2279576" y="3762592"/>
            <a:ext cx="0" cy="2114680"/>
          </a:xfrm>
          <a:prstGeom prst="line">
            <a:avLst/>
          </a:prstGeom>
          <a:ln w="762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8" name="Picture 4">
            <a:extLst>
              <a:ext uri="{FF2B5EF4-FFF2-40B4-BE49-F238E27FC236}">
                <a16:creationId xmlns:a16="http://schemas.microsoft.com/office/drawing/2014/main" id="{02C70E28-3D8E-4D0F-972B-21D382C0A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08" y="1562299"/>
            <a:ext cx="2914900" cy="2154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8CD0EA0D-6944-4BB8-82A8-9D85745DC5D4}"/>
              </a:ext>
            </a:extLst>
          </p:cNvPr>
          <p:cNvSpPr/>
          <p:nvPr/>
        </p:nvSpPr>
        <p:spPr>
          <a:xfrm>
            <a:off x="5658026" y="4902084"/>
            <a:ext cx="1625423" cy="5048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35E9A655-5F42-4AFC-9CE6-749CA00FA1A0}"/>
              </a:ext>
            </a:extLst>
          </p:cNvPr>
          <p:cNvSpPr/>
          <p:nvPr/>
        </p:nvSpPr>
        <p:spPr>
          <a:xfrm flipH="1">
            <a:off x="5639685" y="4235926"/>
            <a:ext cx="1625421" cy="554037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D2B39908-A27D-410E-A760-9116A4381E3A}"/>
              </a:ext>
            </a:extLst>
          </p:cNvPr>
          <p:cNvSpPr/>
          <p:nvPr/>
        </p:nvSpPr>
        <p:spPr>
          <a:xfrm>
            <a:off x="2362846" y="5295701"/>
            <a:ext cx="4920605" cy="5762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FCA979-6854-4A5E-8F0F-E40FC9AF3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944" y="1513757"/>
            <a:ext cx="4505272" cy="500292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0A34ECE-8F13-47DA-9960-D73B2166C2C9}"/>
              </a:ext>
            </a:extLst>
          </p:cNvPr>
          <p:cNvCxnSpPr>
            <a:cxnSpLocks/>
            <a:stCxn id="33796" idx="2"/>
          </p:cNvCxnSpPr>
          <p:nvPr/>
        </p:nvCxnSpPr>
        <p:spPr>
          <a:xfrm>
            <a:off x="5661448" y="3762592"/>
            <a:ext cx="16655" cy="1135043"/>
          </a:xfrm>
          <a:prstGeom prst="line">
            <a:avLst/>
          </a:prstGeom>
          <a:ln w="762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1031875" y="2722563"/>
            <a:ext cx="10515600" cy="1325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ID" sz="7200" dirty="0"/>
              <a:t>TERIMA KASIH</a:t>
            </a:r>
            <a:br>
              <a:rPr lang="en-ID" sz="7200" dirty="0"/>
            </a:br>
            <a:r>
              <a:rPr lang="en-ID" sz="7200" dirty="0"/>
              <a:t>Salam </a:t>
            </a:r>
            <a:r>
              <a:rPr lang="en-ID" sz="7200" dirty="0" err="1"/>
              <a:t>Prestasi</a:t>
            </a:r>
            <a:endParaRPr lang="en-US" sz="7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64"/>
            <a:ext cx="12192000" cy="6911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1527" y="1687132"/>
            <a:ext cx="79333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7200" b="1" dirty="0">
                <a:latin typeface="Atlantia Bold" panose="02000806000000020004" pitchFamily="50" charset="0"/>
              </a:rPr>
              <a:t>TERIMA KASIH</a:t>
            </a:r>
          </a:p>
          <a:p>
            <a:pPr algn="ctr"/>
            <a:endParaRPr lang="en-ID" sz="7200" b="1" dirty="0">
              <a:latin typeface="Atlantia Bold" panose="02000806000000020004" pitchFamily="50" charset="0"/>
            </a:endParaRPr>
          </a:p>
          <a:p>
            <a:pPr algn="ctr"/>
            <a:r>
              <a:rPr lang="en-ID" sz="7200" b="1" dirty="0">
                <a:latin typeface="Atlantia Bold" panose="02000806000000020004" pitchFamily="50" charset="0"/>
              </a:rPr>
              <a:t>SALAM SEHAT</a:t>
            </a:r>
            <a:endParaRPr lang="en-US" sz="7200" b="1" dirty="0">
              <a:latin typeface="Atlantia Bold" panose="02000806000000020004" pitchFamily="50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AAF2EA3-5DBF-46BD-8F2A-3074A664CC11}"/>
              </a:ext>
            </a:extLst>
          </p:cNvPr>
          <p:cNvSpPr txBox="1">
            <a:spLocks/>
          </p:cNvSpPr>
          <p:nvPr/>
        </p:nvSpPr>
        <p:spPr bwMode="auto">
          <a:xfrm>
            <a:off x="1415256" y="2722563"/>
            <a:ext cx="9361488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3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</a:rPr>
              <a:t>SELAMAT MENGIKUTI OKMABA 2021</a:t>
            </a:r>
            <a:br>
              <a:rPr kumimoji="0" lang="en-US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br>
              <a:rPr kumimoji="0" lang="en-US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</a:t>
            </a:r>
            <a:br>
              <a:rPr kumimoji="0" lang="en-US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alt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MASA DEPAN”</a:t>
            </a:r>
          </a:p>
        </p:txBody>
      </p:sp>
    </p:spTree>
    <p:extLst>
      <p:ext uri="{BB962C8B-B14F-4D97-AF65-F5344CB8AC3E}">
        <p14:creationId xmlns:p14="http://schemas.microsoft.com/office/powerpoint/2010/main" val="32319431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Custom Design">
  <a:themeElements>
    <a:clrScheme name="Custom Design 14">
      <a:dk1>
        <a:srgbClr val="808080"/>
      </a:dk1>
      <a:lt1>
        <a:srgbClr val="FFFFFF"/>
      </a:lt1>
      <a:dk2>
        <a:srgbClr val="035588"/>
      </a:dk2>
      <a:lt2>
        <a:srgbClr val="003366"/>
      </a:lt2>
      <a:accent1>
        <a:srgbClr val="5D5B72"/>
      </a:accent1>
      <a:accent2>
        <a:srgbClr val="3C3453"/>
      </a:accent2>
      <a:accent3>
        <a:srgbClr val="AAB4C3"/>
      </a:accent3>
      <a:accent4>
        <a:srgbClr val="DADADA"/>
      </a:accent4>
      <a:accent5>
        <a:srgbClr val="B6B5BC"/>
      </a:accent5>
      <a:accent6>
        <a:srgbClr val="352E4A"/>
      </a:accent6>
      <a:hlink>
        <a:srgbClr val="006594"/>
      </a:hlink>
      <a:folHlink>
        <a:srgbClr val="1795BB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FFFFFF"/>
        </a:dk1>
        <a:lt1>
          <a:srgbClr val="FFFFFF"/>
        </a:lt1>
        <a:dk2>
          <a:srgbClr val="003366"/>
        </a:dk2>
        <a:lt2>
          <a:srgbClr val="808080"/>
        </a:lt2>
        <a:accent1>
          <a:srgbClr val="5D5B72"/>
        </a:accent1>
        <a:accent2>
          <a:srgbClr val="3C3453"/>
        </a:accent2>
        <a:accent3>
          <a:srgbClr val="FFFFFF"/>
        </a:accent3>
        <a:accent4>
          <a:srgbClr val="DADADA"/>
        </a:accent4>
        <a:accent5>
          <a:srgbClr val="B6B5BC"/>
        </a:accent5>
        <a:accent6>
          <a:srgbClr val="352E4A"/>
        </a:accent6>
        <a:hlink>
          <a:srgbClr val="006594"/>
        </a:hlink>
        <a:folHlink>
          <a:srgbClr val="1795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808080"/>
        </a:dk1>
        <a:lt1>
          <a:srgbClr val="FFFFFF"/>
        </a:lt1>
        <a:dk2>
          <a:srgbClr val="035588"/>
        </a:dk2>
        <a:lt2>
          <a:srgbClr val="003366"/>
        </a:lt2>
        <a:accent1>
          <a:srgbClr val="5D5B72"/>
        </a:accent1>
        <a:accent2>
          <a:srgbClr val="3C3453"/>
        </a:accent2>
        <a:accent3>
          <a:srgbClr val="AAB4C3"/>
        </a:accent3>
        <a:accent4>
          <a:srgbClr val="DADADA"/>
        </a:accent4>
        <a:accent5>
          <a:srgbClr val="B6B5BC"/>
        </a:accent5>
        <a:accent6>
          <a:srgbClr val="352E4A"/>
        </a:accent6>
        <a:hlink>
          <a:srgbClr val="006594"/>
        </a:hlink>
        <a:folHlink>
          <a:srgbClr val="1795B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333</TotalTime>
  <Words>1244</Words>
  <Application>Microsoft Office PowerPoint</Application>
  <PresentationFormat>Widescreen</PresentationFormat>
  <Paragraphs>264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Aharoni</vt:lpstr>
      <vt:lpstr>Arial</vt:lpstr>
      <vt:lpstr>Arial Black</vt:lpstr>
      <vt:lpstr>Arial Rounded MT Bold</vt:lpstr>
      <vt:lpstr>Arial Unicode MS</vt:lpstr>
      <vt:lpstr>Atlantia Bold</vt:lpstr>
      <vt:lpstr>Calibri</vt:lpstr>
      <vt:lpstr>Calibri Light</vt:lpstr>
      <vt:lpstr>Corbel</vt:lpstr>
      <vt:lpstr>Franklin Gothic Medium Cond</vt:lpstr>
      <vt:lpstr>Times New Roman</vt:lpstr>
      <vt:lpstr>Wingdings</vt:lpstr>
      <vt:lpstr>Parallax</vt:lpstr>
      <vt:lpstr>Custom Design</vt:lpstr>
      <vt:lpstr>Office Theme</vt:lpstr>
      <vt:lpstr>PowerPoint Presentation</vt:lpstr>
      <vt:lpstr>STRUKTUR ORGANISASI UNW</vt:lpstr>
      <vt:lpstr>STRUKTUR ORGANISASI</vt:lpstr>
      <vt:lpstr>PowerPoint Presentation</vt:lpstr>
      <vt:lpstr>FAKULTAS KESEHATAN</vt:lpstr>
      <vt:lpstr>PowerPoint Presentation</vt:lpstr>
      <vt:lpstr>FAKULTAS KOMPUTER DAN PENDIDIKAN</vt:lpstr>
      <vt:lpstr>BIRO ADMINISTRASI UMUM DAN KEPEGAWAIAN (BAUK)</vt:lpstr>
      <vt:lpstr>BIRO ADMINISTRASI AKADEMIK DAN KEMAHASISWAAN (BAAK)</vt:lpstr>
      <vt:lpstr>LEMBAGA PENELITIAN DAN PENGABDIAN KEPADA MASYARAKAT  (LPPM)</vt:lpstr>
      <vt:lpstr>  UNIT PELAYANAN TERPADU (UPT)</vt:lpstr>
      <vt:lpstr> </vt:lpstr>
      <vt:lpstr>PELANTIKAN PEJABAT STRUKTURAL  TAHUN 2019</vt:lpstr>
      <vt:lpstr>KEBERSAMAAN ANTARA:  YAYASAN, DOSEN DAN TENAGA KEPENDIDIKAN </vt:lpstr>
      <vt:lpstr>SARANA PRASARANA</vt:lpstr>
      <vt:lpstr>PowerPoint Presentation</vt:lpstr>
      <vt:lpstr>PowerPoint Presentation</vt:lpstr>
      <vt:lpstr> GeNose C19 </vt:lpstr>
      <vt:lpstr>MOBIL AMBULANCE UNTUK LAYANAN MASYARAKAT</vt:lpstr>
      <vt:lpstr> Calon Mahasiswa UNW di Era Pandemi </vt:lpstr>
      <vt:lpstr>TERIMA KASIH Salam Prestasi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PEDOMAN AKADEMIK DAN KEMAHASISWAAN</dc:title>
  <dc:creator>Windows User</dc:creator>
  <cp:lastModifiedBy>Hasan Nurfaozi</cp:lastModifiedBy>
  <cp:revision>30</cp:revision>
  <dcterms:created xsi:type="dcterms:W3CDTF">2018-08-29T12:47:58Z</dcterms:created>
  <dcterms:modified xsi:type="dcterms:W3CDTF">2021-08-23T01:07:33Z</dcterms:modified>
</cp:coreProperties>
</file>