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56" r:id="rId3"/>
    <p:sldId id="263" r:id="rId4"/>
    <p:sldId id="262" r:id="rId5"/>
    <p:sldId id="257" r:id="rId6"/>
    <p:sldId id="259" r:id="rId7"/>
    <p:sldId id="260" r:id="rId8"/>
    <p:sldId id="258" r:id="rId9"/>
    <p:sldId id="261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>
        <p:scale>
          <a:sx n="50" d="100"/>
          <a:sy n="50" d="100"/>
        </p:scale>
        <p:origin x="59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e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kademik@unw.ac.id" TargetMode="External"/><Relationship Id="rId5" Type="http://schemas.openxmlformats.org/officeDocument/2006/relationships/hyperlink" Target="mailto:Kemahasiswaan@unw.ac.id" TargetMode="External"/><Relationship Id="rId4" Type="http://schemas.openxmlformats.org/officeDocument/2006/relationships/hyperlink" Target="mailto:baak@unw.ac.i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B45C93-D448-44ED-8860-BE770408C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1" y="38100"/>
            <a:ext cx="10658512" cy="67655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23DA87-0A03-49FA-AEC2-89032B2C7059}"/>
              </a:ext>
            </a:extLst>
          </p:cNvPr>
          <p:cNvSpPr/>
          <p:nvPr/>
        </p:nvSpPr>
        <p:spPr>
          <a:xfrm>
            <a:off x="1748813" y="3678535"/>
            <a:ext cx="924592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SELAMAT BERGABUNG DI UNW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559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5A4B52-F293-452C-A651-234F7B703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626" y="0"/>
            <a:ext cx="1842746" cy="183046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914C29-4DF0-4D02-9B86-F3B444787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651172"/>
            <a:ext cx="8361229" cy="2098226"/>
          </a:xfrm>
        </p:spPr>
        <p:txBody>
          <a:bodyPr/>
          <a:lstStyle/>
          <a:p>
            <a:r>
              <a:rPr lang="id-ID" dirty="0"/>
              <a:t>BIRO ADMINISTRASI AKADEMIK DAN KEMAHASISWAAN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A34FB-3FB7-4360-A992-7B85761D6A4C}"/>
              </a:ext>
            </a:extLst>
          </p:cNvPr>
          <p:cNvSpPr/>
          <p:nvPr/>
        </p:nvSpPr>
        <p:spPr>
          <a:xfrm>
            <a:off x="4681649" y="5127494"/>
            <a:ext cx="3397084" cy="92333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BAAK UNW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17863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6BFBC6-81EC-4C96-8881-9AF52A950919}"/>
              </a:ext>
            </a:extLst>
          </p:cNvPr>
          <p:cNvSpPr/>
          <p:nvPr/>
        </p:nvSpPr>
        <p:spPr>
          <a:xfrm>
            <a:off x="881380" y="4068050"/>
            <a:ext cx="1209675" cy="12954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9D02AC-AE57-4FC7-8533-8246C19D4AE7}"/>
              </a:ext>
            </a:extLst>
          </p:cNvPr>
          <p:cNvSpPr/>
          <p:nvPr/>
        </p:nvSpPr>
        <p:spPr>
          <a:xfrm>
            <a:off x="1947509" y="2005579"/>
            <a:ext cx="1330697" cy="178080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0E0564-20B1-44CB-B09D-1AE8D133B80C}"/>
              </a:ext>
            </a:extLst>
          </p:cNvPr>
          <p:cNvSpPr/>
          <p:nvPr/>
        </p:nvSpPr>
        <p:spPr>
          <a:xfrm>
            <a:off x="2554291" y="4035770"/>
            <a:ext cx="1141896" cy="1363282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98CE90-6979-4A02-AEB0-99EAD8C800B3}"/>
              </a:ext>
            </a:extLst>
          </p:cNvPr>
          <p:cNvSpPr/>
          <p:nvPr/>
        </p:nvSpPr>
        <p:spPr>
          <a:xfrm>
            <a:off x="4124022" y="4048883"/>
            <a:ext cx="1067409" cy="1363282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B7C74A-E4A4-4EC7-8CE1-E53BE727D590}"/>
              </a:ext>
            </a:extLst>
          </p:cNvPr>
          <p:cNvSpPr/>
          <p:nvPr/>
        </p:nvSpPr>
        <p:spPr>
          <a:xfrm>
            <a:off x="5580559" y="4035770"/>
            <a:ext cx="1209675" cy="1386574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12" name="Kotak Teks 2">
            <a:extLst>
              <a:ext uri="{FF2B5EF4-FFF2-40B4-BE49-F238E27FC236}">
                <a16:creationId xmlns:a16="http://schemas.microsoft.com/office/drawing/2014/main" id="{E65D9470-6EC9-4D68-B83F-7E525C885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8816" y="605562"/>
            <a:ext cx="1619251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Ka. Biro Admimistrasi Akademik dan Kemahasiswaan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Agung Wibowo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1E422F69-3B23-4E6C-98F7-360BFA1D8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846" y="2655873"/>
            <a:ext cx="16585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 Bagian Administrasi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Nurhidayati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491ADD2F-7A0E-47CC-B78F-7E47A957A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29981"/>
            <a:ext cx="1033109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d-ID" altLang="id-ID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 A</a:t>
            </a: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ntriyani</a:t>
            </a:r>
            <a:endParaRPr kumimoji="0" lang="id-ID" altLang="id-ID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5F5BA11E-428D-4F9F-9C04-3F159DAC7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970" y="5399052"/>
            <a:ext cx="136525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 dan Kemahasiswaan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Fakultas Kesehatan.</a:t>
            </a:r>
            <a:b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ISBANDI</a:t>
            </a:r>
            <a:endParaRPr kumimoji="0" lang="id-ID" altLang="id-ID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1E2A53F2-2B64-42C0-AFB4-E8CFA199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1178" y="5474562"/>
            <a:ext cx="13652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 dan Kemahasiswaan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Fakultas Kesehatan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Wina Febi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69A997-BA97-463B-859A-4DA398780332}"/>
              </a:ext>
            </a:extLst>
          </p:cNvPr>
          <p:cNvSpPr/>
          <p:nvPr/>
        </p:nvSpPr>
        <p:spPr>
          <a:xfrm>
            <a:off x="7011983" y="2049760"/>
            <a:ext cx="1408686" cy="1734579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588B284D-F869-492D-B2B6-D14BB3F94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9273" y="2598003"/>
            <a:ext cx="15061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 Bagian Administrasi Kemahasiswaan dan Alumni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Senja Dwi Prasetyani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82E216B6-211F-4632-AFE9-9281F5361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5427" y="5474562"/>
            <a:ext cx="2243005" cy="1292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 Kemahasiswaan Fakultas Ekonomi Hukum dan Humaniora, Fakultas Komputer dan Pendidikan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 Wuri Handayani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22F97E-4913-4006-A117-02513BAFBBEC}"/>
              </a:ext>
            </a:extLst>
          </p:cNvPr>
          <p:cNvCxnSpPr>
            <a:cxnSpLocks/>
          </p:cNvCxnSpPr>
          <p:nvPr/>
        </p:nvCxnSpPr>
        <p:spPr>
          <a:xfrm>
            <a:off x="2662555" y="1949705"/>
            <a:ext cx="8353585" cy="2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A82228B-D277-46A0-8D6A-6086A9AB3F66}"/>
              </a:ext>
            </a:extLst>
          </p:cNvPr>
          <p:cNvSpPr/>
          <p:nvPr/>
        </p:nvSpPr>
        <p:spPr>
          <a:xfrm>
            <a:off x="9095598" y="4070421"/>
            <a:ext cx="1084222" cy="1295400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26" name="Text Box 16">
            <a:extLst>
              <a:ext uri="{FF2B5EF4-FFF2-40B4-BE49-F238E27FC236}">
                <a16:creationId xmlns:a16="http://schemas.microsoft.com/office/drawing/2014/main" id="{A31EDF57-781B-4774-B8CC-FC5497152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4335" y="5435947"/>
            <a:ext cx="1567518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Kemahasiswaan Universitas 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Cahya Nugraheni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A0C164C-4426-4A9E-AF72-572ED9C93BE9}"/>
              </a:ext>
            </a:extLst>
          </p:cNvPr>
          <p:cNvCxnSpPr>
            <a:cxnSpLocks/>
          </p:cNvCxnSpPr>
          <p:nvPr/>
        </p:nvCxnSpPr>
        <p:spPr>
          <a:xfrm flipV="1">
            <a:off x="914400" y="3952009"/>
            <a:ext cx="5755640" cy="31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A28C71-DEB8-4C35-A0A0-3FA1DBC3CC22}"/>
              </a:ext>
            </a:extLst>
          </p:cNvPr>
          <p:cNvCxnSpPr>
            <a:cxnSpLocks/>
          </p:cNvCxnSpPr>
          <p:nvPr/>
        </p:nvCxnSpPr>
        <p:spPr>
          <a:xfrm>
            <a:off x="2599845" y="3954322"/>
            <a:ext cx="710295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315DA2-4914-4085-8895-EB8A5915BDD4}"/>
              </a:ext>
            </a:extLst>
          </p:cNvPr>
          <p:cNvSpPr/>
          <p:nvPr/>
        </p:nvSpPr>
        <p:spPr>
          <a:xfrm>
            <a:off x="10244490" y="2001661"/>
            <a:ext cx="1768475" cy="1780806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30" name="Text Box 25">
            <a:extLst>
              <a:ext uri="{FF2B5EF4-FFF2-40B4-BE49-F238E27FC236}">
                <a16:creationId xmlns:a16="http://schemas.microsoft.com/office/drawing/2014/main" id="{E7994E64-F7C3-4A57-90E1-0D2C20A5D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1780" y="2598003"/>
            <a:ext cx="1768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 Bagian Pengembangan dan </a:t>
            </a:r>
            <a:r>
              <a:rPr kumimoji="0" lang="id-ID" altLang="id-ID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Kerjasama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 </a:t>
            </a:r>
            <a:r>
              <a:rPr kumimoji="0" lang="id-ID" altLang="id-ID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Ismailiyanto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C28283AC-DD7A-4709-840E-C84A72041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96" y="-20291"/>
            <a:ext cx="12192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25B56D-573E-4E3A-BD8F-90E4216E5894}"/>
              </a:ext>
            </a:extLst>
          </p:cNvPr>
          <p:cNvSpPr txBox="1"/>
          <p:nvPr/>
        </p:nvSpPr>
        <p:spPr>
          <a:xfrm>
            <a:off x="914400" y="255428"/>
            <a:ext cx="3897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/>
              <a:t>STRUKTUR ORGANISASI</a:t>
            </a:r>
          </a:p>
          <a:p>
            <a:pPr algn="ctr"/>
            <a:r>
              <a:rPr lang="id-ID" sz="2800" b="1" dirty="0"/>
              <a:t>BAAK UNW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0D8B5B-88E0-418C-808D-EE8A8D8116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7708" y="0"/>
            <a:ext cx="1887308" cy="1887308"/>
          </a:xfrm>
          <a:prstGeom prst="rect">
            <a:avLst/>
          </a:prstGeom>
          <a:solidFill>
            <a:schemeClr val="tx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32" name="Text Box 10">
            <a:extLst>
              <a:ext uri="{FF2B5EF4-FFF2-40B4-BE49-F238E27FC236}">
                <a16:creationId xmlns:a16="http://schemas.microsoft.com/office/drawing/2014/main" id="{CD47EF2C-CA5E-43A8-A660-51AE6ED35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4872" y="5505072"/>
            <a:ext cx="1033109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d-ID" altLang="id-ID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Belva Fahrozi</a:t>
            </a:r>
            <a:endParaRPr kumimoji="0" lang="id-ID" altLang="id-ID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9CC3B26-D1B1-4466-BF7F-F0B2E4900784}"/>
              </a:ext>
            </a:extLst>
          </p:cNvPr>
          <p:cNvSpPr/>
          <p:nvPr/>
        </p:nvSpPr>
        <p:spPr>
          <a:xfrm>
            <a:off x="7259325" y="4063691"/>
            <a:ext cx="1152236" cy="1345008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076BE-C62C-4F8A-BB12-651989DB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PANDUAN AKADEMIK DAN KEMAHASISWAAN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918D2-3E4C-444D-BFE0-FD4A913A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sz="3600" dirty="0"/>
              <a:t>Dapat dilihat pada </a:t>
            </a:r>
            <a:r>
              <a:rPr lang="id-ID" sz="3600" u="sng" dirty="0"/>
              <a:t>siakad.unw.ac.id </a:t>
            </a:r>
            <a:r>
              <a:rPr lang="id-ID" sz="3600" dirty="0"/>
              <a:t>pada akun masing-masing mahasiswa di menu Informasi Panduan:</a:t>
            </a:r>
          </a:p>
          <a:p>
            <a:pPr lvl="1"/>
            <a:r>
              <a:rPr lang="id-ID" sz="3600" dirty="0"/>
              <a:t>Panduan Akademik</a:t>
            </a:r>
          </a:p>
          <a:p>
            <a:pPr lvl="1"/>
            <a:r>
              <a:rPr lang="id-ID" sz="3600" dirty="0"/>
              <a:t>Kode Etik Mahasiswa</a:t>
            </a:r>
          </a:p>
          <a:p>
            <a:pPr lvl="1"/>
            <a:r>
              <a:rPr lang="id-ID" sz="3600" dirty="0"/>
              <a:t>Panduan Penyusunan Tugas Akhir</a:t>
            </a:r>
          </a:p>
          <a:p>
            <a:pPr lvl="1"/>
            <a:r>
              <a:rPr lang="id-ID" sz="3600" dirty="0"/>
              <a:t>Panduan Registrasi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54540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0BEB49-9772-4583-8FEF-23035D7BF6C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7375550" y="48718"/>
            <a:ext cx="20182147" cy="6809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5BB8D-8A57-48F5-837E-2F5B963B0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88167"/>
          </a:xfrm>
        </p:spPr>
        <p:txBody>
          <a:bodyPr/>
          <a:lstStyle/>
          <a:p>
            <a:r>
              <a:rPr lang="id-ID" dirty="0"/>
              <a:t>ADMINISTRASI AKADEMIK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E7F85-F1C1-4627-90F9-B515C48A8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39056"/>
            <a:ext cx="9601200" cy="4428344"/>
          </a:xfrm>
        </p:spPr>
        <p:txBody>
          <a:bodyPr>
            <a:normAutofit fontScale="92500" lnSpcReduction="10000"/>
          </a:bodyPr>
          <a:lstStyle/>
          <a:p>
            <a:r>
              <a:rPr lang="id-ID" sz="4000" dirty="0"/>
              <a:t>Sistem Informasi Akademik  meliputi KRS, KHS, Transkrip Nilai, Ijazah dan alur registrasi dapat dilihat di </a:t>
            </a:r>
            <a:r>
              <a:rPr lang="id-ID" sz="4000" u="sng" dirty="0">
                <a:solidFill>
                  <a:srgbClr val="002060"/>
                </a:solidFill>
              </a:rPr>
              <a:t>siakad.unw.ac.id </a:t>
            </a:r>
            <a:endParaRPr lang="id-ID" sz="4000" dirty="0"/>
          </a:p>
          <a:p>
            <a:r>
              <a:rPr lang="id-ID" sz="4000" dirty="0"/>
              <a:t>Status Keaktifan Mahasiswa (Aktif, Cuti, Non-Aktif/Mangkir)</a:t>
            </a:r>
          </a:p>
          <a:p>
            <a:r>
              <a:rPr lang="id-ID" sz="4000" dirty="0"/>
              <a:t>Pencatatan Data Akademik mahasiswa di Pangkalan Data Pendidikan Tinggi</a:t>
            </a:r>
          </a:p>
          <a:p>
            <a:pPr marL="0" indent="0">
              <a:buNone/>
            </a:pPr>
            <a:r>
              <a:rPr lang="id-ID" sz="4000" dirty="0"/>
              <a:t>	(</a:t>
            </a:r>
            <a:r>
              <a:rPr lang="id-ID" sz="4000" u="sng" dirty="0">
                <a:solidFill>
                  <a:srgbClr val="002060"/>
                </a:solidFill>
              </a:rPr>
              <a:t>pddikti.kemendikbud.go.id</a:t>
            </a:r>
            <a:r>
              <a:rPr lang="id-ID" sz="4000" dirty="0"/>
              <a:t>)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8786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2CD4317-CE3A-4B5D-B855-067368520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4817" y="141967"/>
            <a:ext cx="11407183" cy="657406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F91C3F-8C0E-4BE2-87C5-FDB4E00C4A89}"/>
              </a:ext>
            </a:extLst>
          </p:cNvPr>
          <p:cNvSpPr txBox="1"/>
          <p:nvPr/>
        </p:nvSpPr>
        <p:spPr>
          <a:xfrm>
            <a:off x="2933701" y="5050065"/>
            <a:ext cx="5370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PANDUAN PENGISIAN BIODATA DAN KRS MAHASISWA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3731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0F34B8-4A94-40E0-874C-5A4CAA526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1213" y="284334"/>
            <a:ext cx="11002962" cy="618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6585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930BC7-5D33-44A5-A60E-6DB6C2E2B06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7557729" y="46221"/>
            <a:ext cx="20182147" cy="6809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1011-25BD-4745-A9FA-DA43F7E0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ADMINISTRASI KEMAHASISWAAN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051AF-1B5C-4934-B675-D348F4E6B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64105"/>
            <a:ext cx="9601200" cy="4503295"/>
          </a:xfrm>
        </p:spPr>
        <p:txBody>
          <a:bodyPr>
            <a:normAutofit/>
          </a:bodyPr>
          <a:lstStyle/>
          <a:p>
            <a:r>
              <a:rPr lang="id-ID" sz="4000" dirty="0"/>
              <a:t>Informasi Nomor Induk Mahasiswa (NIM) di siakad.unw.ac.id pada menu info akademik</a:t>
            </a:r>
          </a:p>
          <a:p>
            <a:r>
              <a:rPr lang="id-ID" sz="4000" dirty="0"/>
              <a:t>Keaktifan dalam mengikuti kegiatan kemahasiswaan          SKPI (Surat Keterangan Pendamping Ijazah)</a:t>
            </a:r>
          </a:p>
          <a:p>
            <a:r>
              <a:rPr lang="id-ID" sz="4000" dirty="0"/>
              <a:t>Beasiswa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5364818-F946-400D-8B0A-9B733E08D8E1}"/>
              </a:ext>
            </a:extLst>
          </p:cNvPr>
          <p:cNvSpPr/>
          <p:nvPr/>
        </p:nvSpPr>
        <p:spPr>
          <a:xfrm>
            <a:off x="5486400" y="3989257"/>
            <a:ext cx="944380" cy="314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005527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14F726-6F7B-4FE3-BED6-BBDA6333E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458" y="147381"/>
            <a:ext cx="11306241" cy="635665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77D8BF6-144A-40A0-9EA8-34267A8EA69B}"/>
              </a:ext>
            </a:extLst>
          </p:cNvPr>
          <p:cNvSpPr/>
          <p:nvPr/>
        </p:nvSpPr>
        <p:spPr>
          <a:xfrm>
            <a:off x="3802743" y="1957791"/>
            <a:ext cx="3947886" cy="4020457"/>
          </a:xfrm>
          <a:prstGeom prst="ellipse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1F515B-CEDC-49F5-8191-46C76ECB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30" y="1097846"/>
            <a:ext cx="5104170" cy="2777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EA10C8-8BEA-436D-93BB-6215E3055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2" y="789901"/>
            <a:ext cx="5653749" cy="30854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C13FED-1707-45F4-805D-20D6D7DA227D}"/>
              </a:ext>
            </a:extLst>
          </p:cNvPr>
          <p:cNvSpPr txBox="1"/>
          <p:nvPr/>
        </p:nvSpPr>
        <p:spPr>
          <a:xfrm>
            <a:off x="3831772" y="4183259"/>
            <a:ext cx="556068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dirty="0"/>
              <a:t>Mail to : </a:t>
            </a:r>
          </a:p>
          <a:p>
            <a:r>
              <a:rPr lang="id-ID" sz="3600" b="1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baak@unw.ac.id</a:t>
            </a:r>
            <a:endParaRPr lang="id-ID" sz="3600" b="1" dirty="0">
              <a:solidFill>
                <a:schemeClr val="tx2"/>
              </a:solidFill>
            </a:endParaRPr>
          </a:p>
          <a:p>
            <a:r>
              <a:rPr lang="id-ID" sz="3600" b="1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Kemahasiswaan@unw.ac.id</a:t>
            </a:r>
            <a:br>
              <a:rPr lang="id-ID" sz="3600" b="1" dirty="0">
                <a:solidFill>
                  <a:schemeClr val="tx2"/>
                </a:solidFill>
              </a:rPr>
            </a:br>
            <a:r>
              <a:rPr lang="id-ID" sz="3600" b="1" u="sng" dirty="0">
                <a:solidFill>
                  <a:schemeClr val="tx2"/>
                </a:solidFill>
              </a:rPr>
              <a:t>a</a:t>
            </a:r>
            <a:r>
              <a:rPr lang="id-ID" sz="3600" b="1" u="sng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kademik@unw.ac.id</a:t>
            </a:r>
            <a:endParaRPr lang="id-ID" sz="3600" b="1" u="sng" dirty="0">
              <a:solidFill>
                <a:schemeClr val="tx2"/>
              </a:solidFill>
            </a:endParaRP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8225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4BD397-FAC9-48CB-B3BC-5555E6AF0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937" y="1132887"/>
            <a:ext cx="9478698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9195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515</TotalTime>
  <Words>252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Franklin Gothic Book</vt:lpstr>
      <vt:lpstr>Crop</vt:lpstr>
      <vt:lpstr>PowerPoint Presentation</vt:lpstr>
      <vt:lpstr>BIRO ADMINISTRASI AKADEMIK DAN KEMAHASISWAAN</vt:lpstr>
      <vt:lpstr>PowerPoint Presentation</vt:lpstr>
      <vt:lpstr>PANDUAN AKADEMIK DAN KEMAHASISWAAN</vt:lpstr>
      <vt:lpstr>ADMINISTRASI AKADEMIK</vt:lpstr>
      <vt:lpstr>PowerPoint Presentation</vt:lpstr>
      <vt:lpstr>PowerPoint Presentation</vt:lpstr>
      <vt:lpstr>ADMINISTRASI KEMAHASISWAAN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BIRO ADMINISTRASI AKADEMIK DAN KEMAHASISWAAN</dc:title>
  <dc:creator>Mikael Agung Wibowo</dc:creator>
  <cp:lastModifiedBy>Mikael Agung Wibowo</cp:lastModifiedBy>
  <cp:revision>26</cp:revision>
  <dcterms:created xsi:type="dcterms:W3CDTF">2020-08-02T11:16:38Z</dcterms:created>
  <dcterms:modified xsi:type="dcterms:W3CDTF">2021-08-22T15:19:33Z</dcterms:modified>
</cp:coreProperties>
</file>