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8" r:id="rId12"/>
    <p:sldId id="269" r:id="rId13"/>
    <p:sldId id="262" r:id="rId14"/>
    <p:sldId id="266" r:id="rId15"/>
    <p:sldId id="267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5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9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2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4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5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3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27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26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25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46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89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87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4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779FA0-EFD2-490A-BA8C-2F769D28E840}" type="datetimeFigureOut">
              <a:rPr lang="en-US" smtClean="0"/>
              <a:t>8/21/2021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7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0615" y="2331076"/>
            <a:ext cx="10470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8000" b="1" dirty="0"/>
              <a:t>PEDOMAN AKADEMIK</a:t>
            </a:r>
            <a:endParaRPr lang="en-US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1080627" y="3429000"/>
            <a:ext cx="10470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800" b="1" dirty="0" err="1" smtClean="0"/>
              <a:t>Kustiyono,S.Kom,S.E,M.Kom,Ak,CPHRM,CNHRP,CTLP</a:t>
            </a:r>
            <a:endParaRPr lang="en-ID" sz="2800" b="1" dirty="0" smtClean="0"/>
          </a:p>
          <a:p>
            <a:pPr algn="ctr"/>
            <a:r>
              <a:rPr lang="en-ID" sz="2800" b="1" dirty="0" err="1" smtClean="0"/>
              <a:t>Wakil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Rektor</a:t>
            </a:r>
            <a:r>
              <a:rPr lang="en-ID" sz="2800" b="1" dirty="0" smtClean="0"/>
              <a:t> I </a:t>
            </a:r>
            <a:r>
              <a:rPr lang="en-ID" sz="2800" b="1" dirty="0" err="1" smtClean="0"/>
              <a:t>Bidang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Akademik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dan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Kerjasama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926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094704"/>
          </a:xfrm>
        </p:spPr>
        <p:txBody>
          <a:bodyPr/>
          <a:lstStyle/>
          <a:p>
            <a:r>
              <a:rPr lang="en-ID" b="1" dirty="0" smtClean="0"/>
              <a:t>REGISTRASI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901520"/>
            <a:ext cx="10018713" cy="579549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b="1" dirty="0"/>
          </a:p>
          <a:p>
            <a:pPr lvl="0"/>
            <a:r>
              <a:rPr lang="en-ID" sz="3200" dirty="0"/>
              <a:t>S</a:t>
            </a:r>
            <a:r>
              <a:rPr lang="id-ID" sz="3200" dirty="0" smtClean="0"/>
              <a:t>etiap </a:t>
            </a:r>
            <a:r>
              <a:rPr lang="id-ID" sz="3200" dirty="0"/>
              <a:t>mahasiswa </a:t>
            </a:r>
            <a:r>
              <a:rPr lang="id-ID" sz="3200" b="1" dirty="0"/>
              <a:t>diwajibkan</a:t>
            </a:r>
            <a:r>
              <a:rPr lang="en-US" sz="3200" dirty="0"/>
              <a:t> </a:t>
            </a:r>
            <a:r>
              <a:rPr lang="en-US" sz="3200" dirty="0" err="1"/>
              <a:t>melakukan</a:t>
            </a:r>
            <a:r>
              <a:rPr lang="en-US" sz="3200" dirty="0"/>
              <a:t> </a:t>
            </a:r>
            <a:r>
              <a:rPr lang="en-US" sz="3200" dirty="0" err="1"/>
              <a:t>registrasi</a:t>
            </a:r>
            <a:r>
              <a:rPr lang="en-US" sz="3200" dirty="0"/>
              <a:t> </a:t>
            </a:r>
            <a:r>
              <a:rPr lang="id-ID" sz="3200" b="1" dirty="0"/>
              <a:t>setiap semester</a:t>
            </a:r>
            <a:r>
              <a:rPr lang="en-US" sz="3200" dirty="0"/>
              <a:t>.</a:t>
            </a:r>
          </a:p>
          <a:p>
            <a:pPr lvl="0"/>
            <a:r>
              <a:rPr lang="id-ID" sz="3200" dirty="0"/>
              <a:t>Registrasi terdiri </a:t>
            </a:r>
            <a:r>
              <a:rPr lang="en-US" sz="3200" dirty="0" err="1"/>
              <a:t>atas</a:t>
            </a:r>
            <a:r>
              <a:rPr lang="id-ID" sz="3200" dirty="0"/>
              <a:t> </a:t>
            </a:r>
            <a:r>
              <a:rPr lang="id-ID" sz="3200" b="1" dirty="0"/>
              <a:t>registrasi administrasi </a:t>
            </a:r>
            <a:r>
              <a:rPr lang="id-ID" sz="3200" dirty="0"/>
              <a:t>dan </a:t>
            </a:r>
            <a:r>
              <a:rPr lang="id-ID" sz="3200" b="1" dirty="0"/>
              <a:t>registrasi akademik</a:t>
            </a:r>
            <a:r>
              <a:rPr lang="id-ID" sz="3200" dirty="0"/>
              <a:t>.</a:t>
            </a:r>
            <a:endParaRPr lang="en-US" sz="3200" dirty="0"/>
          </a:p>
          <a:p>
            <a:pPr lvl="1"/>
            <a:r>
              <a:rPr lang="en-US" sz="2800" dirty="0" err="1" smtClean="0"/>
              <a:t>Registrasi</a:t>
            </a:r>
            <a:r>
              <a:rPr lang="en-US" sz="2800" dirty="0" smtClean="0"/>
              <a:t> </a:t>
            </a:r>
            <a:r>
              <a:rPr lang="en-US" sz="2800" dirty="0" err="1"/>
              <a:t>administratif</a:t>
            </a:r>
            <a:r>
              <a:rPr lang="en-US" sz="2800" dirty="0"/>
              <a:t> </a:t>
            </a:r>
            <a:r>
              <a:rPr lang="en-US" sz="2800" dirty="0" smtClean="0"/>
              <a:t>: </a:t>
            </a:r>
            <a:r>
              <a:rPr lang="en-US" sz="2800" dirty="0" err="1" smtClean="0"/>
              <a:t>Pembayaran</a:t>
            </a:r>
            <a:r>
              <a:rPr lang="en-US" sz="2800" dirty="0" smtClean="0"/>
              <a:t> </a:t>
            </a:r>
            <a:r>
              <a:rPr lang="en-US" sz="2800" dirty="0" err="1" smtClean="0"/>
              <a:t>biaya</a:t>
            </a:r>
            <a:r>
              <a:rPr lang="en-US" sz="2800" dirty="0" smtClean="0"/>
              <a:t> </a:t>
            </a:r>
            <a:r>
              <a:rPr lang="en-US" sz="2800" dirty="0" err="1" smtClean="0"/>
              <a:t>kuliah</a:t>
            </a:r>
            <a:endParaRPr lang="en-US" sz="2800" dirty="0"/>
          </a:p>
          <a:p>
            <a:pPr lvl="1"/>
            <a:r>
              <a:rPr lang="en-US" sz="2800" dirty="0" err="1"/>
              <a:t>Registrasi</a:t>
            </a:r>
            <a:r>
              <a:rPr lang="en-US" sz="2800" dirty="0"/>
              <a:t> </a:t>
            </a:r>
            <a:r>
              <a:rPr lang="en-US" sz="2800" dirty="0" err="1" smtClean="0"/>
              <a:t>akademik</a:t>
            </a:r>
            <a:r>
              <a:rPr lang="en-US" sz="2800" dirty="0" smtClean="0"/>
              <a:t>: </a:t>
            </a:r>
            <a:r>
              <a:rPr lang="en-US" sz="2800" dirty="0" err="1" smtClean="0"/>
              <a:t>mengisi</a:t>
            </a:r>
            <a:r>
              <a:rPr lang="en-US" sz="2800" dirty="0" smtClean="0"/>
              <a:t> </a:t>
            </a:r>
            <a:r>
              <a:rPr lang="en-US" sz="2800" dirty="0" err="1"/>
              <a:t>Kartu</a:t>
            </a:r>
            <a:r>
              <a:rPr lang="en-US" sz="2800" dirty="0"/>
              <a:t> </a:t>
            </a:r>
            <a:r>
              <a:rPr lang="en-US" sz="2800" dirty="0" err="1"/>
              <a:t>Rencana</a:t>
            </a:r>
            <a:r>
              <a:rPr lang="en-US" sz="2800" dirty="0"/>
              <a:t> </a:t>
            </a:r>
            <a:r>
              <a:rPr lang="en-US" sz="2800" dirty="0" err="1"/>
              <a:t>Studi</a:t>
            </a:r>
            <a:r>
              <a:rPr lang="en-US" sz="2800" dirty="0"/>
              <a:t> </a:t>
            </a:r>
            <a:r>
              <a:rPr lang="en-US" sz="4000" b="1" dirty="0">
                <a:solidFill>
                  <a:srgbClr val="FF0000"/>
                </a:solidFill>
              </a:rPr>
              <a:t>(KRS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en-US" sz="3200" dirty="0" err="1" smtClean="0"/>
              <a:t>Registrasi</a:t>
            </a:r>
            <a:r>
              <a:rPr lang="en-US" sz="3200" dirty="0" smtClean="0"/>
              <a:t> </a:t>
            </a:r>
            <a:r>
              <a:rPr lang="en-US" sz="3200" b="1" dirty="0" err="1" smtClean="0"/>
              <a:t>harus</a:t>
            </a:r>
            <a:r>
              <a:rPr lang="en-US" sz="3200" b="1" dirty="0" smtClean="0"/>
              <a:t> </a:t>
            </a:r>
            <a:r>
              <a:rPr lang="en-US" sz="3200" b="1" dirty="0" err="1"/>
              <a:t>sesuai</a:t>
            </a:r>
            <a:r>
              <a:rPr lang="en-US" sz="3200" b="1" dirty="0"/>
              <a:t> </a:t>
            </a:r>
            <a:r>
              <a:rPr lang="en-US" sz="3200" b="1" dirty="0" err="1"/>
              <a:t>dengan</a:t>
            </a:r>
            <a:r>
              <a:rPr lang="en-US" sz="3200" b="1" dirty="0"/>
              <a:t> </a:t>
            </a:r>
            <a:r>
              <a:rPr lang="en-US" sz="3200" b="1" dirty="0" err="1"/>
              <a:t>waktu</a:t>
            </a:r>
            <a:r>
              <a:rPr lang="en-US" sz="3200" b="1" dirty="0"/>
              <a:t> </a:t>
            </a:r>
            <a:r>
              <a:rPr lang="en-US" sz="3200" dirty="0"/>
              <a:t>yang </a:t>
            </a:r>
            <a:r>
              <a:rPr lang="en-US" sz="3200" dirty="0" err="1"/>
              <a:t>dialokasikan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kalender</a:t>
            </a:r>
            <a:r>
              <a:rPr lang="en-US" sz="3200" dirty="0"/>
              <a:t> </a:t>
            </a:r>
            <a:r>
              <a:rPr lang="en-US" sz="3200" dirty="0" err="1" smtClean="0"/>
              <a:t>akademik</a:t>
            </a:r>
            <a:r>
              <a:rPr lang="en-US" sz="3200" dirty="0" smtClean="0"/>
              <a:t>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673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ID" b="1" dirty="0" smtClean="0"/>
              <a:t>REGISTRASI (</a:t>
            </a:r>
            <a:r>
              <a:rPr lang="en-ID" b="1" dirty="0" err="1" smtClean="0"/>
              <a:t>lanjutan</a:t>
            </a:r>
            <a:r>
              <a:rPr lang="en-ID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1" y="1184856"/>
            <a:ext cx="9571192" cy="5318975"/>
          </a:xfrm>
        </p:spPr>
        <p:txBody>
          <a:bodyPr>
            <a:noAutofit/>
          </a:bodyPr>
          <a:lstStyle/>
          <a:p>
            <a:pPr lvl="0"/>
            <a:r>
              <a:rPr lang="en-US" sz="3200" dirty="0" err="1"/>
              <a:t>Mahasiswa</a:t>
            </a:r>
            <a:r>
              <a:rPr lang="en-US" sz="3200" dirty="0"/>
              <a:t>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melakukan</a:t>
            </a:r>
            <a:r>
              <a:rPr lang="en-US" sz="3200" dirty="0"/>
              <a:t> </a:t>
            </a:r>
            <a:r>
              <a:rPr lang="en-US" sz="3200" dirty="0" err="1"/>
              <a:t>registrasi</a:t>
            </a:r>
            <a:r>
              <a:rPr lang="en-US" sz="3200" dirty="0"/>
              <a:t> </a:t>
            </a:r>
            <a:r>
              <a:rPr lang="en-US" sz="3200" dirty="0" err="1" smtClean="0"/>
              <a:t>mahasiswa</a:t>
            </a:r>
            <a:r>
              <a:rPr lang="en-US" sz="3200" dirty="0" smtClean="0"/>
              <a:t> </a:t>
            </a:r>
            <a:r>
              <a:rPr lang="en-US" sz="3200" b="1" dirty="0" err="1" smtClean="0"/>
              <a:t>mangkir</a:t>
            </a:r>
            <a:r>
              <a:rPr lang="en-US" sz="3200" b="1" dirty="0" smtClean="0"/>
              <a:t>/</a:t>
            </a:r>
            <a:r>
              <a:rPr lang="en-US" sz="3200" b="1" dirty="0" err="1" smtClean="0"/>
              <a:t>tidak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aktif</a:t>
            </a:r>
            <a:r>
              <a:rPr lang="en-US" sz="3200" dirty="0" smtClean="0"/>
              <a:t>. </a:t>
            </a:r>
            <a:endParaRPr lang="en-US" sz="3200" dirty="0"/>
          </a:p>
          <a:p>
            <a:pPr lvl="0"/>
            <a:r>
              <a:rPr lang="en-US" sz="3200" dirty="0" err="1"/>
              <a:t>Masa</a:t>
            </a:r>
            <a:r>
              <a:rPr lang="en-US" sz="3200" dirty="0"/>
              <a:t> </a:t>
            </a:r>
            <a:r>
              <a:rPr lang="en-US" sz="3200" dirty="0" err="1"/>
              <a:t>mangkir</a:t>
            </a:r>
            <a:r>
              <a:rPr lang="en-US" sz="3200" dirty="0"/>
              <a:t> </a:t>
            </a:r>
            <a:r>
              <a:rPr lang="en-US" sz="3200" dirty="0" err="1"/>
              <a:t>diperhitungkan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masa</a:t>
            </a:r>
            <a:r>
              <a:rPr lang="en-US" sz="3200" dirty="0"/>
              <a:t> </a:t>
            </a:r>
            <a:r>
              <a:rPr lang="en-US" sz="3200" dirty="0" err="1"/>
              <a:t>studi</a:t>
            </a:r>
            <a:r>
              <a:rPr lang="en-US" sz="3200" dirty="0"/>
              <a:t>.</a:t>
            </a:r>
          </a:p>
          <a:p>
            <a:pPr lvl="0"/>
            <a:r>
              <a:rPr lang="en-US" sz="3200" dirty="0" err="1"/>
              <a:t>Mahasiswa</a:t>
            </a:r>
            <a:r>
              <a:rPr lang="en-US" sz="3200" dirty="0"/>
              <a:t>  </a:t>
            </a:r>
            <a:r>
              <a:rPr lang="en-US" sz="3200" b="1" dirty="0" err="1"/>
              <a:t>mangkir</a:t>
            </a:r>
            <a:r>
              <a:rPr lang="en-US" sz="3200" b="1" dirty="0"/>
              <a:t> </a:t>
            </a:r>
            <a:r>
              <a:rPr lang="en-US" sz="3200" b="1" dirty="0" err="1"/>
              <a:t>selama</a:t>
            </a:r>
            <a:r>
              <a:rPr lang="en-US" sz="3200" b="1" dirty="0"/>
              <a:t> 4 (</a:t>
            </a:r>
            <a:r>
              <a:rPr lang="en-US" sz="3200" b="1" dirty="0" err="1"/>
              <a:t>empat</a:t>
            </a:r>
            <a:r>
              <a:rPr lang="en-US" sz="3200" b="1" dirty="0"/>
              <a:t>) semester </a:t>
            </a:r>
            <a:r>
              <a:rPr lang="en-US" sz="3200" b="1" dirty="0" err="1"/>
              <a:t>secara</a:t>
            </a:r>
            <a:r>
              <a:rPr lang="en-US" sz="3200" b="1" dirty="0"/>
              <a:t> </a:t>
            </a:r>
            <a:r>
              <a:rPr lang="en-US" sz="3200" b="1" dirty="0" err="1" smtClean="0"/>
              <a:t>berurutan</a:t>
            </a:r>
            <a:r>
              <a:rPr lang="en-US" sz="3200" b="1" dirty="0" smtClean="0"/>
              <a:t> </a:t>
            </a:r>
            <a:r>
              <a:rPr lang="en-US" sz="3200" dirty="0" err="1"/>
              <a:t>dinyatakan</a:t>
            </a:r>
            <a:r>
              <a:rPr lang="en-US" sz="3200" dirty="0"/>
              <a:t> </a:t>
            </a:r>
            <a:r>
              <a:rPr lang="en-US" sz="3200" b="1" dirty="0" err="1"/>
              <a:t>kehilangan</a:t>
            </a:r>
            <a:r>
              <a:rPr lang="en-US" sz="3200" b="1" dirty="0"/>
              <a:t> </a:t>
            </a:r>
            <a:r>
              <a:rPr lang="en-US" sz="3200" b="1" dirty="0" err="1"/>
              <a:t>statusnya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 smtClean="0"/>
              <a:t>mahasiswa</a:t>
            </a:r>
            <a:endParaRPr lang="en-US" sz="3200" dirty="0"/>
          </a:p>
          <a:p>
            <a:pPr lvl="0"/>
            <a:r>
              <a:rPr lang="en-US" sz="3200" dirty="0" err="1"/>
              <a:t>Biaya</a:t>
            </a:r>
            <a:r>
              <a:rPr lang="en-US" sz="3200" dirty="0"/>
              <a:t> </a:t>
            </a:r>
            <a:r>
              <a:rPr lang="en-US" sz="3200" dirty="0" err="1" smtClean="0"/>
              <a:t>kuliah</a:t>
            </a:r>
            <a:r>
              <a:rPr lang="en-US" sz="3200" dirty="0" smtClean="0"/>
              <a:t> </a:t>
            </a:r>
            <a:r>
              <a:rPr lang="en-US" sz="3200" dirty="0" err="1" smtClean="0"/>
              <a:t>selama</a:t>
            </a:r>
            <a:r>
              <a:rPr lang="en-US" sz="3200" dirty="0" smtClean="0"/>
              <a:t> </a:t>
            </a:r>
            <a:r>
              <a:rPr lang="en-US" sz="3200" dirty="0" err="1"/>
              <a:t>mangkir</a:t>
            </a:r>
            <a:r>
              <a:rPr lang="en-US" sz="3200" dirty="0"/>
              <a:t> </a:t>
            </a:r>
            <a:r>
              <a:rPr lang="en-US" sz="3200" dirty="0" err="1"/>
              <a:t>dibayar</a:t>
            </a:r>
            <a:r>
              <a:rPr lang="en-US" sz="3200" dirty="0"/>
              <a:t> </a:t>
            </a:r>
            <a:r>
              <a:rPr lang="en-US" sz="3600" b="1" dirty="0"/>
              <a:t>100 </a:t>
            </a:r>
            <a:r>
              <a:rPr lang="en-US" sz="3600" b="1" dirty="0" smtClean="0"/>
              <a:t>%</a:t>
            </a:r>
            <a:r>
              <a:rPr lang="en-US" sz="3200" dirty="0" smtClean="0"/>
              <a:t>.</a:t>
            </a:r>
            <a:endParaRPr lang="en-US" sz="3200" dirty="0"/>
          </a:p>
          <a:p>
            <a:pPr lvl="0"/>
            <a:r>
              <a:rPr lang="en-US" sz="3200" dirty="0"/>
              <a:t>Tata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syarat</a:t>
            </a:r>
            <a:r>
              <a:rPr lang="en-US" sz="3200" dirty="0"/>
              <a:t> </a:t>
            </a:r>
            <a:r>
              <a:rPr lang="en-US" sz="3200" dirty="0" err="1"/>
              <a:t>registrasi</a:t>
            </a:r>
            <a:r>
              <a:rPr lang="en-US" sz="3200" dirty="0"/>
              <a:t> </a:t>
            </a:r>
            <a:r>
              <a:rPr lang="en-US" sz="3200" dirty="0" err="1"/>
              <a:t>diatur</a:t>
            </a:r>
            <a:r>
              <a:rPr lang="en-US" sz="3200" dirty="0"/>
              <a:t> </a:t>
            </a:r>
            <a:r>
              <a:rPr lang="en-US" sz="3200" dirty="0" err="1"/>
              <a:t>lebih</a:t>
            </a:r>
            <a:r>
              <a:rPr lang="en-US" sz="3200" dirty="0"/>
              <a:t> </a:t>
            </a:r>
            <a:r>
              <a:rPr lang="en-US" sz="3200" dirty="0" err="1"/>
              <a:t>lanjut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94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184856"/>
          </a:xfrm>
        </p:spPr>
        <p:txBody>
          <a:bodyPr/>
          <a:lstStyle/>
          <a:p>
            <a:r>
              <a:rPr lang="en-ID" b="1" dirty="0" smtClean="0"/>
              <a:t>KALENDER AKADEMIK </a:t>
            </a:r>
            <a:r>
              <a:rPr lang="en-ID" sz="4800" b="1" dirty="0" smtClean="0">
                <a:solidFill>
                  <a:srgbClr val="FF0000"/>
                </a:solidFill>
              </a:rPr>
              <a:t>(KALDIK)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004553"/>
            <a:ext cx="10018713" cy="5640946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/>
              <a:t>Penyelenggaraan</a:t>
            </a:r>
            <a:r>
              <a:rPr lang="en-US" sz="2800" dirty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smtClean="0"/>
              <a:t>KALDIK </a:t>
            </a:r>
          </a:p>
          <a:p>
            <a:pPr lvl="0"/>
            <a:r>
              <a:rPr lang="id-ID" sz="2800" dirty="0" smtClean="0"/>
              <a:t>Kalender </a:t>
            </a:r>
            <a:r>
              <a:rPr lang="id-ID" sz="2800" dirty="0"/>
              <a:t>akademik mencakup permulaan tahun ajaran, jadwal kuliah efektif, jadwal ujian, hari libur, dan kegiatan akademik lainnya, yang diterbitkan pada setiap awal tahun akademik. </a:t>
            </a:r>
            <a:endParaRPr lang="en-US" sz="2800" b="1" dirty="0"/>
          </a:p>
          <a:p>
            <a:pPr lvl="0"/>
            <a:r>
              <a:rPr lang="en-US" sz="2800" b="1" dirty="0" smtClean="0"/>
              <a:t>KALDIK</a:t>
            </a:r>
            <a:r>
              <a:rPr lang="en-US" sz="2800" dirty="0" smtClean="0"/>
              <a:t> 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/>
              <a:t>Semester </a:t>
            </a:r>
            <a:r>
              <a:rPr lang="en-US" sz="2400" b="1" dirty="0" err="1" smtClean="0"/>
              <a:t>Gasal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Ganjil</a:t>
            </a:r>
            <a:r>
              <a:rPr lang="en-US" sz="2400" dirty="0"/>
              <a:t> </a:t>
            </a:r>
            <a:r>
              <a:rPr lang="en-US" sz="2400" dirty="0" smtClean="0"/>
              <a:t>: September - </a:t>
            </a:r>
            <a:r>
              <a:rPr lang="en-US" sz="2400" dirty="0" err="1" smtClean="0"/>
              <a:t>Februari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/>
              <a:t>Semester </a:t>
            </a:r>
            <a:r>
              <a:rPr lang="en-US" sz="2400" b="1" dirty="0" err="1" smtClean="0"/>
              <a:t>Genap</a:t>
            </a:r>
            <a:r>
              <a:rPr lang="en-US" sz="2400" dirty="0"/>
              <a:t> </a:t>
            </a:r>
            <a:r>
              <a:rPr lang="en-US" sz="2400" dirty="0" smtClean="0"/>
              <a:t>:</a:t>
            </a:r>
            <a:r>
              <a:rPr lang="en-US" sz="2400" dirty="0" err="1"/>
              <a:t>Maret</a:t>
            </a:r>
            <a:r>
              <a:rPr lang="en-US" sz="2400" dirty="0"/>
              <a:t> </a:t>
            </a:r>
            <a:r>
              <a:rPr lang="en-US" sz="2400" dirty="0" smtClean="0"/>
              <a:t>- </a:t>
            </a:r>
            <a:r>
              <a:rPr lang="en-US" sz="2400" dirty="0" err="1"/>
              <a:t>Agustus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/>
              <a:t>Semester </a:t>
            </a:r>
            <a:r>
              <a:rPr lang="en-US" sz="2400" b="1" dirty="0" err="1" smtClean="0"/>
              <a:t>Antara</a:t>
            </a:r>
            <a:r>
              <a:rPr lang="en-US" sz="2400" b="1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(SA)</a:t>
            </a:r>
            <a:r>
              <a:rPr lang="en-US" sz="2400" dirty="0"/>
              <a:t> </a:t>
            </a:r>
            <a:r>
              <a:rPr lang="en-US" sz="2400" dirty="0" smtClean="0"/>
              <a:t>: </a:t>
            </a:r>
            <a:r>
              <a:rPr lang="en-US" sz="2400" dirty="0" err="1" smtClean="0"/>
              <a:t>akhir</a:t>
            </a:r>
            <a:r>
              <a:rPr lang="en-US" sz="2400" dirty="0" smtClean="0"/>
              <a:t> </a:t>
            </a:r>
            <a:r>
              <a:rPr lang="en-US" sz="2400" dirty="0"/>
              <a:t>semester </a:t>
            </a:r>
            <a:r>
              <a:rPr lang="en-US" sz="2400" dirty="0" err="1"/>
              <a:t>genap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semester </a:t>
            </a:r>
            <a:r>
              <a:rPr lang="en-US" sz="2400" dirty="0" err="1" smtClean="0"/>
              <a:t>gasal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641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081825"/>
          </a:xfrm>
        </p:spPr>
        <p:txBody>
          <a:bodyPr/>
          <a:lstStyle/>
          <a:p>
            <a:r>
              <a:rPr lang="en-ID" b="1" dirty="0" smtClean="0"/>
              <a:t>SEMESTER ANTARA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914400"/>
            <a:ext cx="10018713" cy="5640945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TIDAK WAJIB</a:t>
            </a:r>
            <a:r>
              <a:rPr lang="en-US" sz="2800" dirty="0" smtClean="0"/>
              <a:t>,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3200" b="1" dirty="0" err="1"/>
              <a:t>perbaikan</a:t>
            </a:r>
            <a:r>
              <a:rPr lang="en-US" sz="3200" b="1" dirty="0"/>
              <a:t> </a:t>
            </a:r>
            <a:r>
              <a:rPr lang="en-US" sz="3200" b="1" dirty="0" err="1" smtClean="0"/>
              <a:t>nilai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mengulang</a:t>
            </a:r>
            <a:r>
              <a:rPr lang="en-US" sz="3200" b="1" dirty="0"/>
              <a:t>,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/</a:t>
            </a:r>
            <a:r>
              <a:rPr lang="en-US" sz="3200" b="1" dirty="0" err="1" smtClean="0"/>
              <a:t>atau</a:t>
            </a:r>
            <a:r>
              <a:rPr lang="en-US" sz="3200" b="1" dirty="0" smtClean="0"/>
              <a:t> </a:t>
            </a:r>
            <a:r>
              <a:rPr lang="en-US" sz="3200" b="1" dirty="0" err="1"/>
              <a:t>percepatan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Beban</a:t>
            </a:r>
            <a:r>
              <a:rPr lang="en-US" sz="2800" dirty="0"/>
              <a:t> </a:t>
            </a:r>
            <a:r>
              <a:rPr lang="en-US" sz="2800" dirty="0" err="1"/>
              <a:t>studi</a:t>
            </a:r>
            <a:r>
              <a:rPr lang="en-US" sz="2800" dirty="0"/>
              <a:t> </a:t>
            </a:r>
            <a:r>
              <a:rPr lang="en-US" sz="3200" b="1" dirty="0" err="1"/>
              <a:t>maksimum</a:t>
            </a:r>
            <a:r>
              <a:rPr lang="en-US" sz="3200" b="1" dirty="0"/>
              <a:t> 9 </a:t>
            </a:r>
            <a:r>
              <a:rPr lang="en-US" sz="3200" b="1" dirty="0" err="1" smtClean="0"/>
              <a:t>satuan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kredit</a:t>
            </a:r>
            <a:r>
              <a:rPr lang="en-US" sz="3200" b="1" dirty="0" smtClean="0"/>
              <a:t> semester </a:t>
            </a:r>
            <a:r>
              <a:rPr lang="en-US" sz="4400" b="1" dirty="0" smtClean="0">
                <a:solidFill>
                  <a:srgbClr val="FF0000"/>
                </a:solidFill>
              </a:rPr>
              <a:t>(</a:t>
            </a:r>
            <a:r>
              <a:rPr lang="en-US" sz="4400" b="1" dirty="0" err="1" smtClean="0">
                <a:solidFill>
                  <a:srgbClr val="FF0000"/>
                </a:solidFill>
              </a:rPr>
              <a:t>sks</a:t>
            </a:r>
            <a:r>
              <a:rPr lang="en-US" sz="4400" b="1" dirty="0" smtClean="0">
                <a:solidFill>
                  <a:srgbClr val="FF0000"/>
                </a:solidFill>
              </a:rPr>
              <a:t>)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dirty="0" smtClean="0"/>
              <a:t>SA </a:t>
            </a:r>
            <a:r>
              <a:rPr lang="en-US" sz="2800" b="1" dirty="0" err="1" smtClean="0"/>
              <a:t>tidak</a:t>
            </a:r>
            <a:r>
              <a:rPr lang="en-US" sz="2800" b="1" dirty="0" smtClean="0"/>
              <a:t> </a:t>
            </a:r>
            <a:r>
              <a:rPr lang="en-US" sz="2800" b="1" dirty="0" err="1"/>
              <a:t>digunakan</a:t>
            </a:r>
            <a:r>
              <a:rPr lang="en-US" sz="2800" b="1" dirty="0"/>
              <a:t> </a:t>
            </a:r>
            <a:r>
              <a:rPr lang="en-US" sz="2800" dirty="0" err="1" smtClean="0"/>
              <a:t>untuk</a:t>
            </a:r>
            <a:endParaRPr lang="en-US" sz="28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 smtClean="0"/>
              <a:t>Perhitungan</a:t>
            </a:r>
            <a:r>
              <a:rPr lang="en-US" sz="2400" dirty="0" smtClean="0"/>
              <a:t> </a:t>
            </a:r>
            <a:r>
              <a:rPr lang="en-US" sz="2400" dirty="0" err="1"/>
              <a:t>beban</a:t>
            </a:r>
            <a:r>
              <a:rPr lang="en-US" sz="2400" dirty="0"/>
              <a:t> </a:t>
            </a:r>
            <a:r>
              <a:rPr lang="en-US" sz="2400" dirty="0" err="1" smtClean="0"/>
              <a:t>sks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berikutnya</a:t>
            </a:r>
            <a:r>
              <a:rPr lang="en-US" sz="2400" dirty="0" smtClean="0"/>
              <a:t> 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 smtClean="0"/>
              <a:t>Perhitungan</a:t>
            </a:r>
            <a:r>
              <a:rPr lang="en-US" sz="2400" dirty="0" smtClean="0"/>
              <a:t>  </a:t>
            </a:r>
            <a:r>
              <a:rPr lang="en-US" sz="2400" dirty="0"/>
              <a:t>lama  </a:t>
            </a:r>
            <a:r>
              <a:rPr lang="en-US" sz="2400" dirty="0" err="1"/>
              <a:t>studi</a:t>
            </a:r>
            <a:r>
              <a:rPr lang="en-US" sz="2400" dirty="0"/>
              <a:t>.</a:t>
            </a:r>
          </a:p>
          <a:p>
            <a:r>
              <a:rPr lang="en-US" sz="2800" dirty="0" err="1"/>
              <a:t>Pelaksanaan</a:t>
            </a:r>
            <a:r>
              <a:rPr lang="en-US" sz="2800" dirty="0"/>
              <a:t> </a:t>
            </a:r>
            <a:r>
              <a:rPr lang="en-US" sz="2800" dirty="0" err="1" smtClean="0"/>
              <a:t>diatur</a:t>
            </a:r>
            <a:r>
              <a:rPr lang="en-US" sz="2800" dirty="0" smtClean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ketentuan</a:t>
            </a:r>
            <a:r>
              <a:rPr lang="en-US" sz="2800" dirty="0"/>
              <a:t> </a:t>
            </a:r>
            <a:r>
              <a:rPr lang="en-US" sz="2800" dirty="0" err="1" smtClean="0"/>
              <a:t>Rektor</a:t>
            </a:r>
            <a:endParaRPr lang="en-US" sz="2800" dirty="0"/>
          </a:p>
          <a:p>
            <a:pPr lvl="0"/>
            <a:r>
              <a:rPr lang="en-US" sz="2800" dirty="0" err="1" smtClean="0"/>
              <a:t>Biaya</a:t>
            </a:r>
            <a:r>
              <a:rPr lang="en-US" sz="2800" dirty="0" smtClean="0"/>
              <a:t> SA </a:t>
            </a:r>
            <a:r>
              <a:rPr lang="en-US" sz="2800" dirty="0" err="1" smtClean="0"/>
              <a:t>ditetapkan</a:t>
            </a:r>
            <a:r>
              <a:rPr lang="en-US" sz="2800" dirty="0" smtClean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 smtClean="0"/>
              <a:t>Rektor</a:t>
            </a:r>
            <a:r>
              <a:rPr lang="en-US" sz="2800" dirty="0" smtClean="0"/>
              <a:t> </a:t>
            </a:r>
            <a:r>
              <a:rPr lang="en-US" sz="2800" b="1" dirty="0" smtClean="0"/>
              <a:t>(DI LUAR BIAYA SEMESTER)</a:t>
            </a:r>
            <a:r>
              <a:rPr lang="en-US" sz="2800" dirty="0" smtClean="0"/>
              <a:t>.</a:t>
            </a:r>
            <a:endParaRPr lang="en-US" sz="20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589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489398"/>
            <a:ext cx="10018713" cy="1030310"/>
          </a:xfrm>
        </p:spPr>
        <p:txBody>
          <a:bodyPr>
            <a:normAutofit/>
          </a:bodyPr>
          <a:lstStyle/>
          <a:p>
            <a:r>
              <a:rPr lang="en-ID" sz="4800" b="1" dirty="0" smtClean="0"/>
              <a:t>BEBAN DAN LAMA STUDI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661375"/>
            <a:ext cx="10018713" cy="5196624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rgbClr val="92D050"/>
                </a:solidFill>
              </a:rPr>
              <a:t>D</a:t>
            </a:r>
            <a:r>
              <a:rPr lang="en-US" sz="4800" b="1" u="sng" dirty="0" smtClean="0">
                <a:solidFill>
                  <a:srgbClr val="92D050"/>
                </a:solidFill>
              </a:rPr>
              <a:t>iploma </a:t>
            </a:r>
            <a:r>
              <a:rPr lang="en-US" sz="4800" b="1" u="sng" dirty="0">
                <a:solidFill>
                  <a:srgbClr val="92D050"/>
                </a:solidFill>
              </a:rPr>
              <a:t>3</a:t>
            </a:r>
            <a:r>
              <a:rPr lang="en-US" sz="2800" dirty="0"/>
              <a:t> </a:t>
            </a:r>
            <a:r>
              <a:rPr lang="en-US" sz="2800" dirty="0" smtClean="0"/>
              <a:t>MINIMAL </a:t>
            </a:r>
            <a:r>
              <a:rPr lang="en-US" sz="3600" b="1" dirty="0" smtClean="0"/>
              <a:t>110 </a:t>
            </a:r>
            <a:r>
              <a:rPr lang="en-US" sz="3600" b="1" dirty="0" err="1" smtClean="0"/>
              <a:t>sks</a:t>
            </a:r>
            <a:r>
              <a:rPr lang="en-US" sz="3600" b="1" dirty="0" smtClean="0"/>
              <a:t> </a:t>
            </a:r>
            <a:r>
              <a:rPr lang="en-US" sz="2800" dirty="0" smtClean="0"/>
              <a:t>DITEMPUH </a:t>
            </a:r>
            <a:r>
              <a:rPr lang="en-US" sz="4000" b="1" dirty="0" smtClean="0"/>
              <a:t>6-10 semester</a:t>
            </a:r>
            <a:r>
              <a:rPr lang="en-US" sz="2800" dirty="0"/>
              <a:t>.</a:t>
            </a:r>
          </a:p>
          <a:p>
            <a:pPr lvl="0"/>
            <a:r>
              <a:rPr lang="en-US" sz="4400" b="1" dirty="0" err="1" smtClean="0">
                <a:solidFill>
                  <a:srgbClr val="92D050"/>
                </a:solidFill>
              </a:rPr>
              <a:t>Sarjana</a:t>
            </a:r>
            <a:r>
              <a:rPr lang="en-US" sz="4400" b="1" dirty="0" smtClean="0">
                <a:solidFill>
                  <a:srgbClr val="92D050"/>
                </a:solidFill>
              </a:rPr>
              <a:t> </a:t>
            </a:r>
            <a:r>
              <a:rPr lang="en-US" sz="4400" b="1" dirty="0" err="1">
                <a:solidFill>
                  <a:srgbClr val="92D050"/>
                </a:solidFill>
              </a:rPr>
              <a:t>atau</a:t>
            </a:r>
            <a:r>
              <a:rPr lang="en-US" sz="4400" b="1" dirty="0">
                <a:solidFill>
                  <a:srgbClr val="92D050"/>
                </a:solidFill>
              </a:rPr>
              <a:t> Diploma 4 </a:t>
            </a:r>
            <a:r>
              <a:rPr lang="en-US" sz="2800" dirty="0" smtClean="0"/>
              <a:t>MINIMAL </a:t>
            </a:r>
            <a:r>
              <a:rPr lang="en-US" sz="3600" b="1" dirty="0"/>
              <a:t>144 </a:t>
            </a:r>
            <a:r>
              <a:rPr lang="en-US" sz="3600" b="1" dirty="0" err="1"/>
              <a:t>s</a:t>
            </a:r>
            <a:r>
              <a:rPr lang="en-US" sz="3600" b="1" dirty="0" err="1" smtClean="0"/>
              <a:t>ks</a:t>
            </a:r>
            <a:r>
              <a:rPr lang="en-US" sz="3600" b="1" dirty="0" smtClean="0"/>
              <a:t> </a:t>
            </a:r>
            <a:r>
              <a:rPr lang="en-US" sz="2800" dirty="0" smtClean="0"/>
              <a:t>DITEMPUH </a:t>
            </a:r>
            <a:r>
              <a:rPr lang="en-US" sz="4000" b="1" dirty="0" smtClean="0"/>
              <a:t>7-14 </a:t>
            </a:r>
            <a:r>
              <a:rPr lang="en-US" sz="4000" b="1" dirty="0"/>
              <a:t>(</a:t>
            </a:r>
            <a:r>
              <a:rPr lang="en-US" sz="4000" b="1" dirty="0" err="1"/>
              <a:t>empat</a:t>
            </a:r>
            <a:r>
              <a:rPr lang="en-US" sz="4000" b="1" dirty="0"/>
              <a:t> </a:t>
            </a:r>
            <a:r>
              <a:rPr lang="en-US" sz="4000" b="1" dirty="0" err="1"/>
              <a:t>belas</a:t>
            </a:r>
            <a:r>
              <a:rPr lang="en-US" sz="4000" b="1" dirty="0"/>
              <a:t>) semester</a:t>
            </a:r>
            <a:r>
              <a:rPr lang="en-US" sz="2800" dirty="0"/>
              <a:t>.</a:t>
            </a:r>
          </a:p>
          <a:p>
            <a:pPr lvl="0"/>
            <a:r>
              <a:rPr lang="en-US" sz="4400" b="1" dirty="0" err="1">
                <a:solidFill>
                  <a:srgbClr val="92D050"/>
                </a:solidFill>
              </a:rPr>
              <a:t>Pendidikan</a:t>
            </a:r>
            <a:r>
              <a:rPr lang="en-US" sz="4400" b="1" dirty="0">
                <a:solidFill>
                  <a:srgbClr val="92D050"/>
                </a:solidFill>
              </a:rPr>
              <a:t> </a:t>
            </a:r>
            <a:r>
              <a:rPr lang="en-US" sz="4400" b="1" dirty="0" err="1">
                <a:solidFill>
                  <a:srgbClr val="92D050"/>
                </a:solidFill>
              </a:rPr>
              <a:t>profesi</a:t>
            </a:r>
            <a:r>
              <a:rPr lang="en-US" sz="4400" b="1" dirty="0">
                <a:solidFill>
                  <a:srgbClr val="92D050"/>
                </a:solidFill>
              </a:rPr>
              <a:t> </a:t>
            </a:r>
            <a:r>
              <a:rPr lang="en-US" sz="2800" dirty="0" smtClean="0"/>
              <a:t>MINIMAL </a:t>
            </a:r>
            <a:r>
              <a:rPr lang="en-US" sz="3600" b="1" dirty="0"/>
              <a:t>24 </a:t>
            </a:r>
            <a:r>
              <a:rPr lang="en-US" sz="3600" b="1" dirty="0" err="1" smtClean="0"/>
              <a:t>sks</a:t>
            </a:r>
            <a:r>
              <a:rPr lang="en-US" sz="3600" b="1" dirty="0" smtClean="0"/>
              <a:t> </a:t>
            </a:r>
            <a:r>
              <a:rPr lang="en-US" sz="2800" dirty="0" smtClean="0"/>
              <a:t>DITEMPUH </a:t>
            </a:r>
            <a:r>
              <a:rPr lang="en-US" sz="4000" b="1" dirty="0" smtClean="0"/>
              <a:t>2-6 </a:t>
            </a:r>
            <a:r>
              <a:rPr lang="en-US" sz="4000" b="1" dirty="0"/>
              <a:t>semester.</a:t>
            </a:r>
            <a:endParaRPr lang="en-US" sz="2800" b="1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115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28790"/>
            <a:ext cx="10018713" cy="1468190"/>
          </a:xfrm>
        </p:spPr>
        <p:txBody>
          <a:bodyPr/>
          <a:lstStyle/>
          <a:p>
            <a:r>
              <a:rPr lang="en-US" b="1" dirty="0" err="1"/>
              <a:t>Beban</a:t>
            </a:r>
            <a:r>
              <a:rPr lang="en-US" b="1" dirty="0"/>
              <a:t> </a:t>
            </a:r>
            <a:r>
              <a:rPr lang="en-US" b="1" dirty="0" err="1"/>
              <a:t>S</a:t>
            </a:r>
            <a:r>
              <a:rPr lang="en-US" b="1" dirty="0" err="1" smtClean="0"/>
              <a:t>tudi</a:t>
            </a:r>
            <a:r>
              <a:rPr lang="en-US" b="1" dirty="0" smtClean="0"/>
              <a:t> (</a:t>
            </a:r>
            <a:r>
              <a:rPr lang="en-US" b="1" dirty="0" err="1" smtClean="0"/>
              <a:t>sks</a:t>
            </a:r>
            <a:r>
              <a:rPr lang="en-US" b="1" dirty="0" smtClean="0"/>
              <a:t>) </a:t>
            </a:r>
            <a:r>
              <a:rPr lang="en-US" b="1" dirty="0" err="1" smtClean="0"/>
              <a:t>Setiap</a:t>
            </a:r>
            <a:r>
              <a:rPr lang="en-US" b="1" dirty="0" smtClean="0"/>
              <a:t> Semester </a:t>
            </a:r>
            <a:r>
              <a:rPr lang="en-US" b="1" dirty="0"/>
              <a:t>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210614"/>
            <a:ext cx="10018713" cy="5647386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sz="2800" b="1" dirty="0" err="1" smtClean="0"/>
              <a:t>sistem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sks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paket</a:t>
            </a:r>
            <a:r>
              <a:rPr lang="en-US" dirty="0" smtClean="0"/>
              <a:t>, </a:t>
            </a:r>
            <a:r>
              <a:rPr lang="en-US" dirty="0" err="1" smtClean="0"/>
              <a:t>sks</a:t>
            </a:r>
            <a:r>
              <a:rPr lang="en-US" dirty="0" smtClean="0"/>
              <a:t> per </a:t>
            </a:r>
            <a:r>
              <a:rPr lang="en-US" dirty="0" err="1"/>
              <a:t>mahasiswa</a:t>
            </a:r>
            <a:r>
              <a:rPr lang="en-US" dirty="0"/>
              <a:t> per semester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sz="4000" b="1" dirty="0" err="1"/>
              <a:t>sama</a:t>
            </a:r>
            <a:r>
              <a:rPr lang="en-US" dirty="0"/>
              <a:t> </a:t>
            </a:r>
            <a:r>
              <a:rPr lang="en-US" dirty="0" err="1" smtClean="0"/>
              <a:t>maksimal</a:t>
            </a:r>
            <a:r>
              <a:rPr lang="en-US" dirty="0" smtClean="0"/>
              <a:t> </a:t>
            </a:r>
            <a:r>
              <a:rPr lang="en-US" dirty="0"/>
              <a:t>20 </a:t>
            </a:r>
            <a:r>
              <a:rPr lang="en-US" dirty="0" err="1" smtClean="0"/>
              <a:t>sks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sz="2800" b="1" dirty="0" err="1"/>
              <a:t>sistem</a:t>
            </a:r>
            <a:r>
              <a:rPr lang="en-US" sz="2800" b="1" dirty="0"/>
              <a:t> </a:t>
            </a:r>
            <a:r>
              <a:rPr lang="en-US" sz="2800" b="1" dirty="0" err="1"/>
              <a:t>sks</a:t>
            </a:r>
            <a:r>
              <a:rPr lang="en-US" sz="2800" b="1" dirty="0"/>
              <a:t> </a:t>
            </a:r>
            <a:r>
              <a:rPr lang="en-US" sz="2800" b="1" dirty="0" err="1" smtClean="0"/>
              <a:t>tidak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paket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murni</a:t>
            </a:r>
            <a:r>
              <a:rPr lang="en-US" dirty="0"/>
              <a:t>:</a:t>
            </a:r>
            <a:r>
              <a:rPr lang="en-US" dirty="0" smtClean="0"/>
              <a:t>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b="1" dirty="0" smtClean="0"/>
              <a:t>Semester </a:t>
            </a:r>
            <a:r>
              <a:rPr lang="en-US" sz="2400" b="1" dirty="0" err="1"/>
              <a:t>pertama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kedua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paket</a:t>
            </a:r>
            <a:r>
              <a:rPr lang="en-US" sz="2400" dirty="0"/>
              <a:t> </a:t>
            </a:r>
            <a:r>
              <a:rPr lang="en-US" sz="2400" dirty="0" err="1"/>
              <a:t>beban</a:t>
            </a:r>
            <a:r>
              <a:rPr lang="en-US" sz="2400" dirty="0"/>
              <a:t> </a:t>
            </a:r>
            <a:r>
              <a:rPr lang="en-US" sz="2400" dirty="0" err="1"/>
              <a:t>studi</a:t>
            </a:r>
            <a:r>
              <a:rPr lang="en-US" sz="2400" dirty="0"/>
              <a:t> </a:t>
            </a: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smtClean="0"/>
              <a:t>20 </a:t>
            </a:r>
            <a:r>
              <a:rPr lang="en-US" sz="2400" dirty="0" err="1" smtClean="0"/>
              <a:t>sks</a:t>
            </a:r>
            <a:r>
              <a:rPr lang="en-US" sz="2400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b="1" dirty="0" smtClean="0"/>
              <a:t>Semester </a:t>
            </a:r>
            <a:r>
              <a:rPr lang="en-US" sz="2400" b="1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beban</a:t>
            </a:r>
            <a:r>
              <a:rPr lang="en-US" sz="2400" dirty="0"/>
              <a:t> </a:t>
            </a:r>
            <a:r>
              <a:rPr lang="en-US" sz="2400" dirty="0" err="1"/>
              <a:t>studi</a:t>
            </a:r>
            <a:r>
              <a:rPr lang="en-US" sz="2400" dirty="0"/>
              <a:t> </a:t>
            </a:r>
            <a:r>
              <a:rPr lang="en-US" sz="2400" dirty="0" err="1" smtClean="0"/>
              <a:t>ditetapkan</a:t>
            </a:r>
            <a:r>
              <a:rPr lang="en-US" sz="2400" dirty="0" smtClean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Indeks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Semester </a:t>
            </a:r>
            <a:r>
              <a:rPr lang="en-US" sz="4000" b="1" dirty="0">
                <a:solidFill>
                  <a:srgbClr val="FF0000"/>
                </a:solidFill>
              </a:rPr>
              <a:t>(IPS)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 :</a:t>
            </a:r>
          </a:p>
          <a:p>
            <a:pPr lvl="2"/>
            <a:r>
              <a:rPr lang="en-US" sz="2000" dirty="0"/>
              <a:t>IPS </a:t>
            </a:r>
            <a:r>
              <a:rPr lang="en-US" sz="2000" dirty="0">
                <a:sym typeface="Symbol" panose="05050102010706020507" pitchFamily="18" charset="2"/>
              </a:rPr>
              <a:t></a:t>
            </a:r>
            <a:r>
              <a:rPr lang="en-US" sz="2000" dirty="0"/>
              <a:t> 3,01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maksimal</a:t>
            </a:r>
            <a:r>
              <a:rPr lang="en-US" sz="2000" dirty="0"/>
              <a:t> 24 </a:t>
            </a:r>
            <a:r>
              <a:rPr lang="en-US" sz="2000" dirty="0" err="1" smtClean="0"/>
              <a:t>sks</a:t>
            </a:r>
            <a:r>
              <a:rPr lang="en-US" sz="2000" dirty="0" smtClean="0"/>
              <a:t>;</a:t>
            </a:r>
            <a:endParaRPr lang="en-US" sz="2000" dirty="0"/>
          </a:p>
          <a:p>
            <a:pPr lvl="2"/>
            <a:r>
              <a:rPr lang="en-US" sz="2000" dirty="0"/>
              <a:t>2,50 </a:t>
            </a:r>
            <a:r>
              <a:rPr lang="en-US" sz="2000" u="sng" dirty="0"/>
              <a:t>&lt;</a:t>
            </a:r>
            <a:r>
              <a:rPr lang="en-US" sz="2000" dirty="0"/>
              <a:t> IPS &lt; 3,00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maksimal</a:t>
            </a:r>
            <a:r>
              <a:rPr lang="en-US" sz="2000" dirty="0"/>
              <a:t> </a:t>
            </a:r>
            <a:r>
              <a:rPr lang="en-US" sz="2000" dirty="0" smtClean="0"/>
              <a:t>20 </a:t>
            </a:r>
            <a:r>
              <a:rPr lang="en-US" sz="2000" dirty="0" err="1" smtClean="0"/>
              <a:t>sks</a:t>
            </a:r>
            <a:r>
              <a:rPr lang="en-US" sz="2000" dirty="0"/>
              <a:t>;</a:t>
            </a:r>
          </a:p>
          <a:p>
            <a:pPr lvl="2"/>
            <a:r>
              <a:rPr lang="en-US" sz="2000" dirty="0"/>
              <a:t>2,00 </a:t>
            </a:r>
            <a:r>
              <a:rPr lang="en-US" sz="2000" dirty="0">
                <a:sym typeface="Symbol" panose="05050102010706020507" pitchFamily="18" charset="2"/>
              </a:rPr>
              <a:t></a:t>
            </a:r>
            <a:r>
              <a:rPr lang="en-US" sz="2000" dirty="0"/>
              <a:t> IPS </a:t>
            </a:r>
            <a:r>
              <a:rPr lang="en-US" sz="2000" dirty="0">
                <a:sym typeface="Symbol" panose="05050102010706020507" pitchFamily="18" charset="2"/>
              </a:rPr>
              <a:t></a:t>
            </a:r>
            <a:r>
              <a:rPr lang="en-US" sz="2000" dirty="0"/>
              <a:t> 2,49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maksimal</a:t>
            </a:r>
            <a:r>
              <a:rPr lang="en-US" sz="2000" dirty="0"/>
              <a:t> 18 </a:t>
            </a:r>
            <a:r>
              <a:rPr lang="en-US" sz="2000" dirty="0" err="1" smtClean="0"/>
              <a:t>sks</a:t>
            </a:r>
            <a:r>
              <a:rPr lang="en-US" sz="2000" dirty="0"/>
              <a:t>;</a:t>
            </a:r>
          </a:p>
          <a:p>
            <a:pPr lvl="2"/>
            <a:r>
              <a:rPr lang="en-US" sz="2000" dirty="0"/>
              <a:t>IPS &lt; 2,00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maksimal</a:t>
            </a:r>
            <a:r>
              <a:rPr lang="en-US" sz="2000" dirty="0"/>
              <a:t> 15 </a:t>
            </a:r>
            <a:r>
              <a:rPr lang="en-US" sz="2000" dirty="0" err="1" smtClean="0"/>
              <a:t>sks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57577"/>
            <a:ext cx="10018713" cy="1223494"/>
          </a:xfrm>
        </p:spPr>
        <p:txBody>
          <a:bodyPr/>
          <a:lstStyle/>
          <a:p>
            <a:r>
              <a:rPr lang="en-ID" b="1" dirty="0" smtClean="0"/>
              <a:t>SISTEM PENILAIAN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3526722"/>
              </p:ext>
            </p:extLst>
          </p:nvPr>
        </p:nvGraphicFramePr>
        <p:xfrm>
          <a:off x="1815922" y="1519706"/>
          <a:ext cx="8371268" cy="48939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38330"/>
                <a:gridCol w="2062102"/>
                <a:gridCol w="1536941"/>
                <a:gridCol w="1373129"/>
                <a:gridCol w="2560766"/>
              </a:tblGrid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spc="1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1" spc="-1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000" b="1" spc="1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1" spc="-1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spc="1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000" b="1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000" b="1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RUF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BOBOT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spc="5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</a:t>
                      </a:r>
                      <a:r>
                        <a:rPr lang="en-US" sz="2000" b="1" spc="5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000" b="1" spc="-3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2000" b="1" spc="-5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id-ID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en-US" sz="2000" spc="5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spc="-5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ng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 </a:t>
                      </a: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Baik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81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,00-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Lebih dari Baik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ik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66,00-70,00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Lebih dari Cukup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,00-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Cukup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56,0</a:t>
                      </a: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CD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Kurang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spc="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ng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 Kur</a:t>
                      </a:r>
                      <a:r>
                        <a:rPr lang="en-US" sz="2000" spc="-5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ng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d-ID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&lt;50</a:t>
                      </a: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Bu</a:t>
                      </a:r>
                      <a:r>
                        <a:rPr lang="en-US" sz="2000" spc="-5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uk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/G</a:t>
                      </a:r>
                      <a:r>
                        <a:rPr lang="id-ID" sz="2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agal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6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249251"/>
          </a:xfrm>
        </p:spPr>
        <p:txBody>
          <a:bodyPr>
            <a:normAutofit/>
          </a:bodyPr>
          <a:lstStyle/>
          <a:p>
            <a:r>
              <a:rPr lang="en-ID" sz="6600" b="1" dirty="0" smtClean="0"/>
              <a:t>UJIAN SEMESTER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39403"/>
            <a:ext cx="10018713" cy="5518597"/>
          </a:xfrm>
        </p:spPr>
        <p:txBody>
          <a:bodyPr>
            <a:normAutofit/>
          </a:bodyPr>
          <a:lstStyle/>
          <a:p>
            <a:pPr lvl="0"/>
            <a:r>
              <a:rPr lang="en-ID" sz="3200" dirty="0" err="1" smtClean="0"/>
              <a:t>Jenis</a:t>
            </a:r>
            <a:r>
              <a:rPr lang="en-ID" sz="3200" dirty="0" smtClean="0"/>
              <a:t> </a:t>
            </a:r>
            <a:r>
              <a:rPr lang="en-ID" sz="3200" dirty="0" err="1" smtClean="0"/>
              <a:t>Beragam</a:t>
            </a:r>
            <a:r>
              <a:rPr lang="en-ID" sz="3200" dirty="0" smtClean="0"/>
              <a:t>, minimal </a:t>
            </a:r>
            <a:r>
              <a:rPr lang="en-ID" sz="3200" b="1" dirty="0" err="1" smtClean="0"/>
              <a:t>Ujian</a:t>
            </a:r>
            <a:r>
              <a:rPr lang="en-ID" sz="3200" b="1" dirty="0" smtClean="0"/>
              <a:t> Tengah Semester </a:t>
            </a:r>
            <a:r>
              <a:rPr lang="en-ID" sz="4000" b="1" dirty="0" smtClean="0">
                <a:solidFill>
                  <a:srgbClr val="FF0000"/>
                </a:solidFill>
              </a:rPr>
              <a:t>(UTS) </a:t>
            </a:r>
            <a:r>
              <a:rPr lang="en-ID" sz="3200" dirty="0" err="1" smtClean="0"/>
              <a:t>dan</a:t>
            </a:r>
            <a:r>
              <a:rPr lang="en-ID" sz="3200" b="1" dirty="0" smtClean="0"/>
              <a:t> </a:t>
            </a:r>
            <a:r>
              <a:rPr lang="en-ID" sz="3200" b="1" dirty="0" err="1" smtClean="0"/>
              <a:t>Ujian</a:t>
            </a:r>
            <a:r>
              <a:rPr lang="en-ID" sz="3200" b="1" dirty="0" smtClean="0"/>
              <a:t> </a:t>
            </a:r>
            <a:r>
              <a:rPr lang="en-ID" sz="3200" b="1" dirty="0" err="1" smtClean="0"/>
              <a:t>Akhir</a:t>
            </a:r>
            <a:r>
              <a:rPr lang="en-ID" sz="3200" b="1" dirty="0" smtClean="0"/>
              <a:t> Semester </a:t>
            </a:r>
            <a:r>
              <a:rPr lang="en-ID" sz="4000" b="1" dirty="0" smtClean="0">
                <a:solidFill>
                  <a:srgbClr val="FF0000"/>
                </a:solidFill>
              </a:rPr>
              <a:t>(UAS)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lvl="0"/>
            <a:r>
              <a:rPr lang="en-US" sz="4000" b="1" dirty="0" err="1" smtClean="0"/>
              <a:t>Syarat</a:t>
            </a:r>
            <a:r>
              <a:rPr lang="en-US" sz="4000" b="1" dirty="0" smtClean="0"/>
              <a:t> UAS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 smtClean="0"/>
              <a:t>Terdaftar</a:t>
            </a:r>
            <a:r>
              <a:rPr lang="en-US" sz="2800" dirty="0" smtClean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smtClean="0"/>
              <a:t>PESERTA UJIAN 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KEHADIRAN minimal </a:t>
            </a:r>
            <a:r>
              <a:rPr lang="en-US" sz="2800" dirty="0"/>
              <a:t>75% </a:t>
            </a:r>
          </a:p>
          <a:p>
            <a:pPr marL="914400" lvl="2" indent="0">
              <a:buNone/>
            </a:pPr>
            <a:r>
              <a:rPr lang="en-US" sz="2600" b="1" dirty="0" err="1"/>
              <a:t>Fakultas</a:t>
            </a:r>
            <a:r>
              <a:rPr lang="en-US" sz="2600" b="1" dirty="0"/>
              <a:t> </a:t>
            </a:r>
            <a:r>
              <a:rPr lang="en-US" sz="2600" b="1" dirty="0" err="1"/>
              <a:t>dapat</a:t>
            </a:r>
            <a:r>
              <a:rPr lang="en-US" sz="2600" b="1" dirty="0"/>
              <a:t> </a:t>
            </a:r>
            <a:r>
              <a:rPr lang="en-US" sz="2600" b="1" dirty="0" err="1"/>
              <a:t>menetapkan</a:t>
            </a:r>
            <a:r>
              <a:rPr lang="en-US" sz="2600" b="1" dirty="0"/>
              <a:t> </a:t>
            </a:r>
            <a:r>
              <a:rPr lang="en-US" sz="2600" b="1" dirty="0" err="1"/>
              <a:t>syarat</a:t>
            </a:r>
            <a:r>
              <a:rPr lang="en-US" sz="2600" b="1" dirty="0"/>
              <a:t> </a:t>
            </a:r>
            <a:r>
              <a:rPr lang="en-US" sz="2600" b="1" dirty="0" err="1"/>
              <a:t>kehadiran</a:t>
            </a:r>
            <a:r>
              <a:rPr lang="en-US" sz="2600" b="1" dirty="0"/>
              <a:t> yang </a:t>
            </a:r>
            <a:r>
              <a:rPr lang="en-US" sz="2600" b="1" dirty="0" err="1"/>
              <a:t>lebih</a:t>
            </a:r>
            <a:r>
              <a:rPr lang="en-US" sz="2600" b="1" dirty="0"/>
              <a:t> </a:t>
            </a:r>
            <a:r>
              <a:rPr lang="en-US" sz="2600" b="1" dirty="0" err="1"/>
              <a:t>tinggi</a:t>
            </a:r>
            <a:r>
              <a:rPr lang="en-US" sz="2600" b="1" dirty="0"/>
              <a:t> </a:t>
            </a:r>
            <a:r>
              <a:rPr lang="en-US" sz="2600" b="1" dirty="0" err="1"/>
              <a:t>untuk</a:t>
            </a:r>
            <a:r>
              <a:rPr lang="en-US" sz="2600" b="1" dirty="0"/>
              <a:t> </a:t>
            </a:r>
            <a:r>
              <a:rPr lang="en-US" sz="2600" b="1" dirty="0" err="1"/>
              <a:t>dapat</a:t>
            </a:r>
            <a:r>
              <a:rPr lang="en-US" sz="2600" b="1" dirty="0"/>
              <a:t> </a:t>
            </a:r>
            <a:r>
              <a:rPr lang="en-US" sz="2600" b="1" dirty="0" err="1"/>
              <a:t>mengikuti</a:t>
            </a:r>
            <a:r>
              <a:rPr lang="en-US" sz="2600" b="1" dirty="0"/>
              <a:t> </a:t>
            </a:r>
            <a:r>
              <a:rPr lang="en-US" sz="2600" b="1" dirty="0" err="1"/>
              <a:t>ujian</a:t>
            </a:r>
            <a:r>
              <a:rPr lang="en-US" sz="2600" dirty="0" smtClean="0"/>
              <a:t>.</a:t>
            </a:r>
            <a:endParaRPr lang="en-US" sz="26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83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189" y="106251"/>
            <a:ext cx="10018713" cy="1155879"/>
          </a:xfrm>
        </p:spPr>
        <p:txBody>
          <a:bodyPr>
            <a:normAutofit/>
          </a:bodyPr>
          <a:lstStyle/>
          <a:p>
            <a:r>
              <a:rPr lang="en-ID" sz="5400" b="1" dirty="0" smtClean="0"/>
              <a:t>UJIAN TUGAS AKHIR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189" y="2332148"/>
            <a:ext cx="10018713" cy="3759559"/>
          </a:xfrm>
        </p:spPr>
        <p:txBody>
          <a:bodyPr>
            <a:noAutofit/>
          </a:bodyPr>
          <a:lstStyle/>
          <a:p>
            <a:pPr lvl="0"/>
            <a:r>
              <a:rPr lang="en-ID" sz="2800" dirty="0" err="1" smtClean="0"/>
              <a:t>Tugas</a:t>
            </a:r>
            <a:r>
              <a:rPr lang="en-ID" sz="2800" dirty="0" smtClean="0"/>
              <a:t> </a:t>
            </a:r>
            <a:r>
              <a:rPr lang="en-ID" sz="2800" dirty="0" err="1" smtClean="0"/>
              <a:t>Akhir</a:t>
            </a:r>
            <a:r>
              <a:rPr lang="en-ID" sz="2800" dirty="0" smtClean="0"/>
              <a:t> </a:t>
            </a:r>
            <a:r>
              <a:rPr lang="en-ID" sz="2800" dirty="0" err="1" smtClean="0"/>
              <a:t>adalah</a:t>
            </a:r>
            <a:r>
              <a:rPr lang="en-ID" sz="2800" dirty="0" smtClean="0"/>
              <a:t> </a:t>
            </a:r>
            <a:r>
              <a:rPr lang="en-ID" sz="2800" b="1" dirty="0" smtClean="0"/>
              <a:t>WAJIB***</a:t>
            </a:r>
            <a:r>
              <a:rPr lang="en-ID" sz="2800" dirty="0" smtClean="0"/>
              <a:t> </a:t>
            </a:r>
          </a:p>
          <a:p>
            <a:pPr lvl="0"/>
            <a:r>
              <a:rPr lang="en-ID" sz="3200" b="1" dirty="0" err="1" smtClean="0"/>
              <a:t>Jenis</a:t>
            </a:r>
            <a:r>
              <a:rPr lang="en-ID" sz="3200" b="1" dirty="0" smtClean="0"/>
              <a:t>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D" sz="2800" b="1" dirty="0" err="1" smtClean="0"/>
              <a:t>Karya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Tulis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Ilmiah</a:t>
            </a:r>
            <a:r>
              <a:rPr lang="en-ID" sz="2800" b="1" dirty="0"/>
              <a:t> </a:t>
            </a:r>
            <a:r>
              <a:rPr lang="en-ID" sz="4000" b="1" dirty="0" smtClean="0">
                <a:solidFill>
                  <a:srgbClr val="FF0000"/>
                </a:solidFill>
              </a:rPr>
              <a:t>(KTI) </a:t>
            </a:r>
            <a:r>
              <a:rPr lang="en-ID" sz="2800" b="1" dirty="0" err="1" smtClean="0"/>
              <a:t>untuk</a:t>
            </a:r>
            <a:r>
              <a:rPr lang="en-ID" sz="2800" b="1" dirty="0" smtClean="0"/>
              <a:t> Program D3/</a:t>
            </a:r>
            <a:r>
              <a:rPr lang="en-ID" sz="2800" b="1" dirty="0" err="1" smtClean="0"/>
              <a:t>Profesi</a:t>
            </a:r>
            <a:endParaRPr lang="en-ID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ID" sz="2800" b="1" dirty="0" err="1" smtClean="0"/>
              <a:t>Skripsi</a:t>
            </a:r>
            <a:r>
              <a:rPr lang="en-ID" sz="2800" b="1" dirty="0" smtClean="0"/>
              <a:t> </a:t>
            </a:r>
            <a:r>
              <a:rPr lang="en-ID" sz="2800" b="1" dirty="0" err="1" smtClean="0"/>
              <a:t>Untuk</a:t>
            </a:r>
            <a:r>
              <a:rPr lang="en-ID" sz="2800" b="1" dirty="0" smtClean="0"/>
              <a:t> S1/D4</a:t>
            </a:r>
            <a:endParaRPr lang="en-US" sz="2800" dirty="0" smtClean="0"/>
          </a:p>
          <a:p>
            <a:pPr lvl="0"/>
            <a:r>
              <a:rPr lang="en-US" sz="2800" b="1" dirty="0" err="1" smtClean="0"/>
              <a:t>Syarat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Ujian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Tugas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Akhir</a:t>
            </a:r>
            <a:endParaRPr lang="en-US" sz="2800" b="1" dirty="0" smtClean="0"/>
          </a:p>
          <a:p>
            <a:pPr lvl="1"/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/>
              <a:t>menyelesaikan</a:t>
            </a:r>
            <a:r>
              <a:rPr lang="en-US" dirty="0"/>
              <a:t> minimal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matakuliah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/Program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IPK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2,75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2,75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diilustrasikan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B.</a:t>
            </a:r>
          </a:p>
          <a:p>
            <a:pPr lvl="1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b="1" i="1" dirty="0"/>
              <a:t>TOEFL prediction</a:t>
            </a:r>
            <a:r>
              <a:rPr lang="en-US" b="1" dirty="0"/>
              <a:t> minimal 400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lain yang </a:t>
            </a:r>
            <a:r>
              <a:rPr lang="en-US" dirty="0" err="1"/>
              <a:t>setara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22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360608"/>
            <a:ext cx="10018713" cy="1146221"/>
          </a:xfrm>
        </p:spPr>
        <p:txBody>
          <a:bodyPr>
            <a:normAutofit/>
          </a:bodyPr>
          <a:lstStyle/>
          <a:p>
            <a:r>
              <a:rPr lang="en-ID" sz="4800" b="1" dirty="0" smtClean="0"/>
              <a:t>CUTI AKADEMIK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06829"/>
            <a:ext cx="10018713" cy="53511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 </a:t>
            </a:r>
            <a:endParaRPr lang="en-US" b="1" dirty="0"/>
          </a:p>
          <a:p>
            <a:r>
              <a:rPr lang="en-US" sz="3200" dirty="0" smtClean="0"/>
              <a:t>CUTI :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mengikuti</a:t>
            </a:r>
            <a:r>
              <a:rPr lang="en-US" sz="3200" dirty="0" smtClean="0"/>
              <a:t> proses </a:t>
            </a:r>
            <a:r>
              <a:rPr lang="en-US" sz="3200" dirty="0" err="1" smtClean="0"/>
              <a:t>perkuliahan</a:t>
            </a:r>
            <a:r>
              <a:rPr lang="en-US" sz="3200" dirty="0" smtClean="0"/>
              <a:t> </a:t>
            </a:r>
            <a:r>
              <a:rPr lang="en-US" sz="3600" b="1" dirty="0" smtClean="0"/>
              <a:t>minimal 1 (</a:t>
            </a:r>
            <a:r>
              <a:rPr lang="en-US" sz="3600" b="1" dirty="0" err="1" smtClean="0"/>
              <a:t>satu</a:t>
            </a:r>
            <a:r>
              <a:rPr lang="en-US" sz="3600" b="1" dirty="0" smtClean="0"/>
              <a:t>) semester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600" b="1" dirty="0" smtClean="0"/>
              <a:t>IJIN (</a:t>
            </a:r>
            <a:r>
              <a:rPr lang="en-US" sz="3600" b="1" dirty="0" err="1" smtClean="0"/>
              <a:t>Pengajuan</a:t>
            </a:r>
            <a:r>
              <a:rPr lang="en-US" sz="3600" b="1" dirty="0" smtClean="0"/>
              <a:t>)</a:t>
            </a:r>
          </a:p>
          <a:p>
            <a:r>
              <a:rPr lang="en-US" sz="3200" dirty="0" err="1" smtClean="0"/>
              <a:t>Mengajukan</a:t>
            </a:r>
            <a:r>
              <a:rPr lang="en-US" sz="3200" dirty="0" smtClean="0"/>
              <a:t> </a:t>
            </a:r>
            <a:r>
              <a:rPr lang="en-US" sz="3200" dirty="0" err="1"/>
              <a:t>cuti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</a:t>
            </a:r>
            <a:r>
              <a:rPr lang="en-US" sz="3600" b="1" dirty="0" err="1" smtClean="0"/>
              <a:t>sesuai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jadwal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registrasi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 err="1"/>
              <a:t>Cuti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diajukan</a:t>
            </a:r>
            <a:r>
              <a:rPr lang="en-US" sz="3200" dirty="0"/>
              <a:t> </a:t>
            </a:r>
            <a:r>
              <a:rPr lang="en-US" sz="3600" b="1" dirty="0" smtClean="0"/>
              <a:t>paling </a:t>
            </a:r>
            <a:r>
              <a:rPr lang="en-US" sz="3600" b="1" dirty="0" err="1" smtClean="0"/>
              <a:t>cepat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pada</a:t>
            </a:r>
            <a:r>
              <a:rPr lang="en-US" sz="3600" b="1" dirty="0" smtClean="0"/>
              <a:t> semester 3 (</a:t>
            </a:r>
            <a:r>
              <a:rPr lang="en-US" sz="3600" b="1" dirty="0" err="1" smtClean="0"/>
              <a:t>tahun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kedua</a:t>
            </a:r>
            <a:r>
              <a:rPr lang="en-US" sz="3600" b="1" dirty="0" smtClean="0"/>
              <a:t>)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IPK minimal 2,00</a:t>
            </a:r>
            <a:endParaRPr lang="en-US" sz="3600" b="1" dirty="0"/>
          </a:p>
          <a:p>
            <a:r>
              <a:rPr lang="en-US" sz="3200" dirty="0" err="1" smtClean="0"/>
              <a:t>Cuti</a:t>
            </a:r>
            <a:r>
              <a:rPr lang="en-US" sz="3200" dirty="0" smtClean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</a:t>
            </a:r>
            <a:r>
              <a:rPr lang="en-US" sz="3600" b="1" dirty="0" err="1"/>
              <a:t>maksimal</a:t>
            </a:r>
            <a:r>
              <a:rPr lang="en-US" sz="3600" b="1" dirty="0"/>
              <a:t> 4 (</a:t>
            </a:r>
            <a:r>
              <a:rPr lang="en-US" sz="3600" b="1" dirty="0" err="1"/>
              <a:t>empat</a:t>
            </a:r>
            <a:r>
              <a:rPr lang="en-US" sz="3600" b="1" dirty="0" smtClean="0"/>
              <a:t>) SEMESTER</a:t>
            </a:r>
            <a:r>
              <a:rPr lang="en-US" sz="3200" dirty="0" smtClean="0"/>
              <a:t>: </a:t>
            </a:r>
            <a:r>
              <a:rPr lang="en-US" sz="3200" dirty="0" err="1"/>
              <a:t>Cuti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</a:t>
            </a:r>
            <a:r>
              <a:rPr lang="en-US" sz="3200" dirty="0" err="1"/>
              <a:t>berturut-turut</a:t>
            </a:r>
            <a:r>
              <a:rPr lang="en-US" sz="3200" dirty="0"/>
              <a:t> </a:t>
            </a:r>
            <a:r>
              <a:rPr lang="en-US" sz="3200" dirty="0" err="1"/>
              <a:t>hanya</a:t>
            </a:r>
            <a:r>
              <a:rPr lang="en-US" sz="3200" dirty="0"/>
              <a:t> </a:t>
            </a:r>
            <a:r>
              <a:rPr lang="en-US" sz="3200" dirty="0" err="1"/>
              <a:t>diperbolehkan</a:t>
            </a:r>
            <a:r>
              <a:rPr lang="en-US" sz="3200" dirty="0"/>
              <a:t> </a:t>
            </a:r>
            <a:r>
              <a:rPr lang="en-US" sz="3200" dirty="0" err="1"/>
              <a:t>selama</a:t>
            </a:r>
            <a:r>
              <a:rPr lang="en-US" sz="3200" dirty="0"/>
              <a:t> 2 (</a:t>
            </a:r>
            <a:r>
              <a:rPr lang="en-US" sz="3200" dirty="0" err="1"/>
              <a:t>dua</a:t>
            </a:r>
            <a:r>
              <a:rPr lang="en-US" sz="3200" dirty="0"/>
              <a:t>) </a:t>
            </a:r>
            <a:r>
              <a:rPr lang="en-US" sz="3200" dirty="0" smtClean="0"/>
              <a:t>semester.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955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31821"/>
            <a:ext cx="10018713" cy="772732"/>
          </a:xfrm>
        </p:spPr>
        <p:txBody>
          <a:bodyPr>
            <a:noAutofit/>
          </a:bodyPr>
          <a:lstStyle/>
          <a:p>
            <a:r>
              <a:rPr lang="en-ID" sz="4800" b="1" dirty="0" smtClean="0"/>
              <a:t>PINDAH PROGRAM STUDI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004553"/>
            <a:ext cx="10415769" cy="6027312"/>
          </a:xfrm>
        </p:spPr>
        <p:txBody>
          <a:bodyPr>
            <a:noAutofit/>
          </a:bodyPr>
          <a:lstStyle/>
          <a:p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800" b="1" dirty="0" err="1"/>
              <a:t>dapat</a:t>
            </a:r>
            <a:r>
              <a:rPr lang="en-US" sz="2800" b="1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pindah</a:t>
            </a:r>
            <a:r>
              <a:rPr lang="en-US" sz="2000" dirty="0"/>
              <a:t> </a:t>
            </a:r>
            <a:r>
              <a:rPr lang="en-US" sz="2000" dirty="0" err="1"/>
              <a:t>studi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1800" dirty="0" err="1" smtClean="0"/>
              <a:t>Telah</a:t>
            </a:r>
            <a:r>
              <a:rPr lang="en-US" sz="1800" dirty="0" smtClean="0"/>
              <a:t>  </a:t>
            </a:r>
            <a:r>
              <a:rPr lang="en-US" sz="1800" dirty="0" err="1"/>
              <a:t>mengikuti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akademik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terus</a:t>
            </a:r>
            <a:r>
              <a:rPr lang="en-US" sz="1800" dirty="0"/>
              <a:t> </a:t>
            </a:r>
            <a:r>
              <a:rPr lang="en-US" sz="1800" dirty="0" err="1"/>
              <a:t>menerus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masa</a:t>
            </a:r>
            <a:r>
              <a:rPr lang="en-US" sz="1800" dirty="0"/>
              <a:t> </a:t>
            </a:r>
            <a:r>
              <a:rPr lang="en-US" sz="1800" dirty="0" err="1"/>
              <a:t>studi</a:t>
            </a:r>
            <a:r>
              <a:rPr lang="en-US" sz="1800" dirty="0"/>
              <a:t> </a:t>
            </a:r>
            <a:r>
              <a:rPr lang="en-US" sz="1800" dirty="0" err="1"/>
              <a:t>sekurang-kurangnya</a:t>
            </a:r>
            <a:r>
              <a:rPr lang="en-US" sz="1800" dirty="0"/>
              <a:t> 2 (</a:t>
            </a:r>
            <a:r>
              <a:rPr lang="en-US" sz="1800" dirty="0" err="1"/>
              <a:t>dua</a:t>
            </a:r>
            <a:r>
              <a:rPr lang="en-US" sz="1800" dirty="0"/>
              <a:t>) semester.</a:t>
            </a:r>
            <a:endParaRPr lang="en-US" sz="1200" dirty="0"/>
          </a:p>
          <a:p>
            <a:pPr lvl="1"/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melanggar</a:t>
            </a:r>
            <a:r>
              <a:rPr lang="en-US" sz="1800" dirty="0"/>
              <a:t> </a:t>
            </a:r>
            <a:r>
              <a:rPr lang="en-US" sz="1800" dirty="0" err="1"/>
              <a:t>tata</a:t>
            </a:r>
            <a:r>
              <a:rPr lang="en-US" sz="1800" dirty="0"/>
              <a:t> </a:t>
            </a:r>
            <a:r>
              <a:rPr lang="en-US" sz="1800" dirty="0" err="1"/>
              <a:t>tertib</a:t>
            </a:r>
            <a:r>
              <a:rPr lang="en-US" sz="1800" dirty="0"/>
              <a:t> </a:t>
            </a:r>
            <a:r>
              <a:rPr lang="en-US" sz="1800" dirty="0" err="1"/>
              <a:t>kehidupan</a:t>
            </a:r>
            <a:r>
              <a:rPr lang="en-US" sz="1800" dirty="0"/>
              <a:t> </a:t>
            </a:r>
            <a:r>
              <a:rPr lang="en-US" sz="1800" dirty="0" err="1"/>
              <a:t>kampus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sebab</a:t>
            </a:r>
            <a:r>
              <a:rPr lang="en-US" sz="1800" dirty="0"/>
              <a:t> lain yang </a:t>
            </a:r>
            <a:r>
              <a:rPr lang="en-US" sz="1800" dirty="0" err="1"/>
              <a:t>sejenis</a:t>
            </a:r>
            <a:r>
              <a:rPr lang="en-US" sz="1800" dirty="0"/>
              <a:t>.</a:t>
            </a:r>
            <a:endParaRPr lang="en-US" sz="1200" dirty="0"/>
          </a:p>
          <a:p>
            <a:pPr lvl="1"/>
            <a:r>
              <a:rPr lang="en-US" sz="1800" dirty="0"/>
              <a:t>Lulus placement test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buta</a:t>
            </a:r>
            <a:r>
              <a:rPr lang="en-US" sz="1800" dirty="0"/>
              <a:t> </a:t>
            </a:r>
            <a:r>
              <a:rPr lang="en-US" sz="1800" dirty="0" err="1"/>
              <a:t>warna</a:t>
            </a:r>
            <a:r>
              <a:rPr lang="en-US" sz="1800" dirty="0"/>
              <a:t> </a:t>
            </a:r>
            <a:r>
              <a:rPr lang="en-US" sz="1800" dirty="0" err="1"/>
              <a:t>bagi</a:t>
            </a:r>
            <a:r>
              <a:rPr lang="en-US" sz="1800" dirty="0"/>
              <a:t> </a:t>
            </a:r>
            <a:r>
              <a:rPr lang="en-US" sz="1800" dirty="0" err="1"/>
              <a:t>fakultas</a:t>
            </a:r>
            <a:r>
              <a:rPr lang="en-US" sz="1800" dirty="0"/>
              <a:t>/</a:t>
            </a:r>
            <a:r>
              <a:rPr lang="en-US" sz="1800" dirty="0" err="1"/>
              <a:t>jurusan</a:t>
            </a:r>
            <a:r>
              <a:rPr lang="en-US" sz="1800" dirty="0"/>
              <a:t>/program </a:t>
            </a:r>
            <a:r>
              <a:rPr lang="en-US" sz="1800" dirty="0" err="1"/>
              <a:t>studi</a:t>
            </a:r>
            <a:r>
              <a:rPr lang="en-US" sz="1800" dirty="0"/>
              <a:t> yang </a:t>
            </a:r>
            <a:r>
              <a:rPr lang="en-US" sz="1800" dirty="0" err="1"/>
              <a:t>mensyaratkannya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cacat</a:t>
            </a:r>
            <a:r>
              <a:rPr lang="en-US" sz="1800" dirty="0"/>
              <a:t> </a:t>
            </a:r>
            <a:r>
              <a:rPr lang="en-US" sz="1800" dirty="0" err="1"/>
              <a:t>fisik</a:t>
            </a:r>
            <a:r>
              <a:rPr lang="en-US" sz="1800" dirty="0"/>
              <a:t> yang </a:t>
            </a:r>
            <a:r>
              <a:rPr lang="en-US" sz="1800" dirty="0" err="1"/>
              <a:t>mengganggu</a:t>
            </a:r>
            <a:r>
              <a:rPr lang="en-US" sz="1800" dirty="0"/>
              <a:t> proses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mengajar</a:t>
            </a:r>
            <a:r>
              <a:rPr lang="en-US" sz="1800" dirty="0"/>
              <a:t>.</a:t>
            </a:r>
            <a:endParaRPr lang="en-US" sz="1200" dirty="0"/>
          </a:p>
          <a:p>
            <a:pPr lvl="1"/>
            <a:r>
              <a:rPr lang="en-US" sz="1800" dirty="0" err="1"/>
              <a:t>Disetujui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fakultas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pertimbangan</a:t>
            </a:r>
            <a:r>
              <a:rPr lang="en-US" sz="1800" dirty="0"/>
              <a:t> </a:t>
            </a:r>
            <a:r>
              <a:rPr lang="en-US" sz="1800" dirty="0" err="1"/>
              <a:t>jurusan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program </a:t>
            </a:r>
            <a:r>
              <a:rPr lang="en-US" sz="1800" dirty="0" err="1"/>
              <a:t>studi</a:t>
            </a:r>
            <a:r>
              <a:rPr lang="en-US" sz="1800" dirty="0"/>
              <a:t> </a:t>
            </a:r>
            <a:r>
              <a:rPr lang="en-US" sz="1800" dirty="0" err="1"/>
              <a:t>asal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mengisi</a:t>
            </a:r>
            <a:r>
              <a:rPr lang="en-US" sz="1800" dirty="0"/>
              <a:t> </a:t>
            </a:r>
            <a:r>
              <a:rPr lang="en-US" sz="1800" dirty="0" err="1"/>
              <a:t>formulir</a:t>
            </a:r>
            <a:r>
              <a:rPr lang="en-US" sz="1800" dirty="0"/>
              <a:t> yang </a:t>
            </a:r>
            <a:r>
              <a:rPr lang="en-US" sz="1800" dirty="0" err="1"/>
              <a:t>disediakan</a:t>
            </a:r>
            <a:r>
              <a:rPr lang="en-US" sz="1800" dirty="0"/>
              <a:t>.</a:t>
            </a:r>
            <a:endParaRPr lang="en-US" sz="1200" dirty="0"/>
          </a:p>
          <a:p>
            <a:pPr lvl="0"/>
            <a:r>
              <a:rPr lang="en-US" sz="2000" dirty="0" err="1" smtClean="0"/>
              <a:t>Pindah</a:t>
            </a:r>
            <a:r>
              <a:rPr lang="en-US" sz="2000" dirty="0" smtClean="0"/>
              <a:t> </a:t>
            </a:r>
            <a:r>
              <a:rPr lang="en-US" sz="2000" dirty="0" err="1"/>
              <a:t>studi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b="1" dirty="0" err="1"/>
              <a:t>diizinkan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kali</a:t>
            </a:r>
            <a:endParaRPr lang="en-US" sz="1600" b="1" dirty="0"/>
          </a:p>
          <a:p>
            <a:pPr lvl="0"/>
            <a:r>
              <a:rPr lang="en-US" b="1" dirty="0" err="1"/>
              <a:t>Masa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b="1" dirty="0"/>
              <a:t> </a:t>
            </a:r>
            <a:r>
              <a:rPr lang="en-US" b="1" dirty="0" err="1"/>
              <a:t>mahasiswa</a:t>
            </a:r>
            <a:r>
              <a:rPr lang="en-US" b="1" dirty="0"/>
              <a:t> </a:t>
            </a:r>
            <a:r>
              <a:rPr lang="en-US" b="1" dirty="0" err="1"/>
              <a:t>pindahan</a:t>
            </a:r>
            <a:r>
              <a:rPr lang="en-US" b="1" dirty="0"/>
              <a:t> </a:t>
            </a:r>
            <a:r>
              <a:rPr lang="en-US" b="1" dirty="0" err="1"/>
              <a:t>tetap</a:t>
            </a:r>
            <a:r>
              <a:rPr lang="en-US" b="1" dirty="0"/>
              <a:t> </a:t>
            </a:r>
            <a:r>
              <a:rPr lang="en-US" b="1" dirty="0" err="1"/>
              <a:t>diperhitungkan</a:t>
            </a:r>
            <a:r>
              <a:rPr lang="en-US" b="1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lama </a:t>
            </a:r>
            <a:r>
              <a:rPr lang="en-US" sz="2000" dirty="0" err="1"/>
              <a:t>studi</a:t>
            </a:r>
            <a:r>
              <a:rPr lang="en-US" sz="2000" dirty="0"/>
              <a:t> yang </a:t>
            </a:r>
            <a:r>
              <a:rPr lang="en-US" sz="2000" dirty="0" err="1"/>
              <a:t>bersangkutan</a:t>
            </a:r>
            <a:r>
              <a:rPr lang="en-US" sz="2000" dirty="0"/>
              <a:t>.</a:t>
            </a:r>
            <a:endParaRPr lang="en-US" sz="1600" dirty="0"/>
          </a:p>
          <a:p>
            <a:pPr lvl="0"/>
            <a:r>
              <a:rPr lang="en-US" sz="2000" dirty="0" err="1"/>
              <a:t>Pengajuan</a:t>
            </a:r>
            <a:r>
              <a:rPr lang="en-US" sz="2000" dirty="0"/>
              <a:t> </a:t>
            </a:r>
            <a:r>
              <a:rPr lang="en-US" sz="2000" dirty="0" err="1"/>
              <a:t>permohonan</a:t>
            </a:r>
            <a:r>
              <a:rPr lang="en-US" sz="2000" dirty="0"/>
              <a:t> </a:t>
            </a:r>
            <a:r>
              <a:rPr lang="en-US" sz="2000" dirty="0" err="1"/>
              <a:t>pindah</a:t>
            </a:r>
            <a:r>
              <a:rPr lang="en-US" sz="2000" dirty="0"/>
              <a:t> </a:t>
            </a:r>
            <a:r>
              <a:rPr lang="en-US" sz="2000" dirty="0" err="1"/>
              <a:t>studi</a:t>
            </a:r>
            <a:r>
              <a:rPr lang="en-US" sz="2000" dirty="0"/>
              <a:t> </a:t>
            </a:r>
            <a:r>
              <a:rPr lang="en-US" sz="2000" dirty="0" err="1"/>
              <a:t>diajukan</a:t>
            </a:r>
            <a:r>
              <a:rPr lang="en-US" sz="2000" dirty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/>
              <a:t>melampirkan</a:t>
            </a:r>
            <a:r>
              <a:rPr lang="en-US" sz="2000" dirty="0"/>
              <a:t> </a:t>
            </a:r>
            <a:r>
              <a:rPr lang="en-US" b="1" dirty="0" err="1"/>
              <a:t>formulir</a:t>
            </a:r>
            <a:r>
              <a:rPr lang="en-US" b="1" dirty="0"/>
              <a:t> </a:t>
            </a:r>
            <a:r>
              <a:rPr lang="en-US" b="1" dirty="0" err="1"/>
              <a:t>persetujuan</a:t>
            </a:r>
            <a:r>
              <a:rPr lang="en-US" sz="2000" dirty="0"/>
              <a:t> </a:t>
            </a:r>
            <a:r>
              <a:rPr lang="en-US" sz="2000" dirty="0" err="1"/>
              <a:t>selambat-lambatnya</a:t>
            </a:r>
            <a:r>
              <a:rPr lang="en-US" sz="2000" dirty="0"/>
              <a:t> 4 (</a:t>
            </a:r>
            <a:r>
              <a:rPr lang="en-US" sz="2000" dirty="0" err="1"/>
              <a:t>empat</a:t>
            </a:r>
            <a:r>
              <a:rPr lang="en-US" sz="2000" dirty="0"/>
              <a:t>) </a:t>
            </a:r>
            <a:r>
              <a:rPr lang="en-US" sz="2000" dirty="0" err="1"/>
              <a:t>minggu</a:t>
            </a:r>
            <a:r>
              <a:rPr lang="en-US" sz="2000" dirty="0"/>
              <a:t> </a:t>
            </a:r>
            <a:r>
              <a:rPr lang="en-US" sz="2000" dirty="0" err="1"/>
              <a:t>sebelum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</a:t>
            </a:r>
            <a:r>
              <a:rPr lang="en-US" sz="2000" dirty="0" err="1"/>
              <a:t>kuliah</a:t>
            </a:r>
            <a:r>
              <a:rPr lang="en-US" sz="2000" dirty="0"/>
              <a:t> semester </a:t>
            </a:r>
            <a:r>
              <a:rPr lang="en-US" sz="2000" dirty="0" err="1"/>
              <a:t>gasal</a:t>
            </a:r>
            <a:r>
              <a:rPr lang="en-US" sz="2000" dirty="0"/>
              <a:t>/</a:t>
            </a:r>
            <a:r>
              <a:rPr lang="en-US" sz="2000" dirty="0" err="1"/>
              <a:t>genap</a:t>
            </a:r>
            <a:r>
              <a:rPr lang="en-US" sz="2000" dirty="0"/>
              <a:t> </a:t>
            </a:r>
            <a:r>
              <a:rPr lang="en-US" sz="2000" dirty="0" err="1"/>
              <a:t>dimulai</a:t>
            </a:r>
            <a:r>
              <a:rPr lang="en-US" sz="2000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kalender</a:t>
            </a:r>
            <a:r>
              <a:rPr lang="en-US" b="1" dirty="0"/>
              <a:t> </a:t>
            </a:r>
            <a:r>
              <a:rPr lang="en-US" b="1" dirty="0" err="1"/>
              <a:t>akademik</a:t>
            </a:r>
            <a:r>
              <a:rPr lang="en-US" sz="2000" dirty="0"/>
              <a:t>. </a:t>
            </a:r>
            <a:endParaRPr lang="en-US" sz="16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3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Kuliah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Nyata</a:t>
            </a:r>
            <a:r>
              <a:rPr lang="en-US" b="1" dirty="0"/>
              <a:t> (KKN)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18952"/>
            <a:ext cx="10018713" cy="4939047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WAJIB***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b="1" dirty="0"/>
              <a:t>Program </a:t>
            </a:r>
            <a:r>
              <a:rPr lang="en-US" sz="3200" b="1" dirty="0" err="1" smtClean="0"/>
              <a:t>Sarjana</a:t>
            </a:r>
            <a:r>
              <a:rPr lang="en-US" sz="3200" b="1" dirty="0" smtClean="0"/>
              <a:t> </a:t>
            </a:r>
          </a:p>
          <a:p>
            <a:r>
              <a:rPr lang="en-US" sz="3200" b="1" dirty="0" err="1" smtClean="0"/>
              <a:t>Persyaratan</a:t>
            </a:r>
            <a:r>
              <a:rPr lang="en-US" sz="3200" dirty="0" smtClean="0"/>
              <a:t>:</a:t>
            </a:r>
            <a:endParaRPr lang="en-US" sz="3200" b="1" dirty="0"/>
          </a:p>
          <a:p>
            <a:pPr lvl="1"/>
            <a:r>
              <a:rPr lang="en-US" sz="2800" dirty="0" err="1"/>
              <a:t>Mahasiswa</a:t>
            </a:r>
            <a:r>
              <a:rPr lang="en-US" sz="2800" dirty="0"/>
              <a:t> Program </a:t>
            </a:r>
            <a:r>
              <a:rPr lang="en-US" sz="2800" dirty="0" err="1"/>
              <a:t>Sarjana</a:t>
            </a:r>
            <a:r>
              <a:rPr lang="en-US" sz="2800" dirty="0"/>
              <a:t> yang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mengumpulkan</a:t>
            </a:r>
            <a:r>
              <a:rPr lang="en-US" sz="2800" dirty="0"/>
              <a:t> </a:t>
            </a:r>
            <a:r>
              <a:rPr lang="en-US" sz="2800" dirty="0" err="1"/>
              <a:t>sks</a:t>
            </a:r>
            <a:r>
              <a:rPr lang="en-US" sz="2800" dirty="0"/>
              <a:t> </a:t>
            </a:r>
            <a:r>
              <a:rPr lang="en-US" sz="2800" dirty="0" err="1"/>
              <a:t>kumulatif</a:t>
            </a:r>
            <a:r>
              <a:rPr lang="en-US" sz="2800" dirty="0"/>
              <a:t> </a:t>
            </a:r>
            <a:r>
              <a:rPr lang="en-US" sz="2800" dirty="0" err="1"/>
              <a:t>sebanyak</a:t>
            </a:r>
            <a:r>
              <a:rPr lang="en-US" sz="2800" dirty="0"/>
              <a:t> </a:t>
            </a:r>
            <a:r>
              <a:rPr lang="en-US" sz="2800" u="sng" dirty="0"/>
              <a:t>&gt;</a:t>
            </a:r>
            <a:r>
              <a:rPr lang="en-US" sz="2800" dirty="0"/>
              <a:t> 110 (</a:t>
            </a:r>
            <a:r>
              <a:rPr lang="en-US" sz="2800" dirty="0" err="1"/>
              <a:t>seratus</a:t>
            </a:r>
            <a:r>
              <a:rPr lang="en-US" sz="2800" dirty="0"/>
              <a:t> </a:t>
            </a:r>
            <a:r>
              <a:rPr lang="en-US" sz="2800" dirty="0" err="1"/>
              <a:t>sepuluh</a:t>
            </a:r>
            <a:r>
              <a:rPr lang="en-US" sz="2800" dirty="0"/>
              <a:t>) </a:t>
            </a:r>
            <a:r>
              <a:rPr lang="en-US" sz="2800" dirty="0" err="1"/>
              <a:t>sks</a:t>
            </a:r>
            <a:r>
              <a:rPr lang="en-US" sz="2800" dirty="0"/>
              <a:t>.</a:t>
            </a:r>
            <a:endParaRPr lang="en-US" sz="2800" b="1" dirty="0"/>
          </a:p>
          <a:p>
            <a:pPr lvl="1"/>
            <a:r>
              <a:rPr lang="en-US" sz="2800" dirty="0" err="1"/>
              <a:t>Penyelenggaraan</a:t>
            </a:r>
            <a:r>
              <a:rPr lang="en-US" sz="2800" dirty="0"/>
              <a:t> KKN </a:t>
            </a:r>
            <a:r>
              <a:rPr lang="en-US" sz="2800" dirty="0" err="1"/>
              <a:t>dikoordinasikan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Universitas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diatur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lanjut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</a:t>
            </a:r>
            <a:r>
              <a:rPr lang="en-US" sz="2800" dirty="0" err="1"/>
              <a:t>pedoman</a:t>
            </a:r>
            <a:r>
              <a:rPr lang="en-US" sz="2800" dirty="0"/>
              <a:t> </a:t>
            </a:r>
            <a:r>
              <a:rPr lang="en-US" sz="2800" dirty="0" err="1"/>
              <a:t>pelaksanaan</a:t>
            </a:r>
            <a:r>
              <a:rPr lang="en-US" sz="2800" dirty="0"/>
              <a:t> yang </a:t>
            </a:r>
            <a:r>
              <a:rPr lang="en-US" sz="2800" dirty="0" err="1"/>
              <a:t>berlaku</a:t>
            </a:r>
            <a:r>
              <a:rPr lang="en-US" sz="2800" dirty="0"/>
              <a:t>.</a:t>
            </a:r>
            <a:endParaRPr lang="en-US" sz="2800" b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369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1432" y="170645"/>
            <a:ext cx="10018713" cy="898301"/>
          </a:xfrm>
        </p:spPr>
        <p:txBody>
          <a:bodyPr/>
          <a:lstStyle/>
          <a:p>
            <a:r>
              <a:rPr lang="en-ID" b="1" dirty="0" smtClean="0"/>
              <a:t>KEBERHASILAN MENYELESAIKAN STUDI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856" y="2562895"/>
            <a:ext cx="10018713" cy="3704823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Mahasiswa</a:t>
            </a:r>
            <a:r>
              <a:rPr lang="en-US" sz="3200" dirty="0" smtClean="0"/>
              <a:t> </a:t>
            </a:r>
            <a:r>
              <a:rPr lang="en-US" sz="4000" b="1" dirty="0" err="1" smtClean="0"/>
              <a:t>dinyatakan</a:t>
            </a:r>
            <a:r>
              <a:rPr lang="en-US" sz="4000" b="1" dirty="0" smtClean="0"/>
              <a:t> lulus</a:t>
            </a:r>
            <a:r>
              <a:rPr lang="en-US" sz="3200" dirty="0" smtClean="0"/>
              <a:t> </a:t>
            </a:r>
            <a:r>
              <a:rPr lang="en-US" sz="3200" dirty="0" err="1"/>
              <a:t>apabila</a:t>
            </a:r>
            <a:r>
              <a:rPr lang="en-US" sz="3200" dirty="0"/>
              <a:t> </a:t>
            </a:r>
            <a:r>
              <a:rPr lang="en-US" sz="3200" dirty="0" err="1" smtClean="0"/>
              <a:t>memenuhi</a:t>
            </a:r>
            <a:r>
              <a:rPr lang="en-US" sz="3200" dirty="0" smtClean="0"/>
              <a:t> </a:t>
            </a:r>
            <a:r>
              <a:rPr lang="en-US" sz="3200" dirty="0" err="1" smtClean="0"/>
              <a:t>persyaratan</a:t>
            </a:r>
            <a:r>
              <a:rPr lang="en-US" sz="3200" dirty="0" smtClean="0"/>
              <a:t>:</a:t>
            </a:r>
            <a:endParaRPr lang="en-US" dirty="0"/>
          </a:p>
          <a:p>
            <a:pPr lvl="1"/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berhasil</a:t>
            </a:r>
            <a:r>
              <a:rPr lang="en-US" sz="2800" dirty="0"/>
              <a:t> </a:t>
            </a:r>
            <a:r>
              <a:rPr lang="en-US" sz="2800" dirty="0" err="1"/>
              <a:t>mengumpulkan</a:t>
            </a:r>
            <a:r>
              <a:rPr lang="en-US" sz="2800" dirty="0"/>
              <a:t> </a:t>
            </a:r>
            <a:r>
              <a:rPr lang="en-US" sz="2800" dirty="0" err="1"/>
              <a:t>sejumlah</a:t>
            </a:r>
            <a:r>
              <a:rPr lang="en-US" sz="2800" dirty="0"/>
              <a:t> </a:t>
            </a:r>
            <a:r>
              <a:rPr lang="en-US" sz="2800" dirty="0" err="1"/>
              <a:t>sks</a:t>
            </a:r>
            <a:r>
              <a:rPr lang="en-US" sz="2800" dirty="0"/>
              <a:t> yang </a:t>
            </a:r>
            <a:r>
              <a:rPr lang="en-US" sz="2800" dirty="0" err="1"/>
              <a:t>ditetapkan</a:t>
            </a:r>
            <a:r>
              <a:rPr lang="en-US" sz="2800" dirty="0"/>
              <a:t> di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 program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(Prodi)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sz="2800" dirty="0"/>
              <a:t>Minimal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mata</a:t>
            </a:r>
            <a:r>
              <a:rPr lang="en-US" sz="2800" dirty="0"/>
              <a:t> </a:t>
            </a:r>
            <a:r>
              <a:rPr lang="en-US" sz="2800" dirty="0" err="1"/>
              <a:t>kuliah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C	 </a:t>
            </a:r>
            <a:endParaRPr lang="en-US" dirty="0"/>
          </a:p>
          <a:p>
            <a:pPr lvl="1"/>
            <a:r>
              <a:rPr lang="en-US" sz="2800" dirty="0" err="1" smtClean="0"/>
              <a:t>Indeks</a:t>
            </a:r>
            <a:r>
              <a:rPr lang="en-US" sz="2800" dirty="0" smtClean="0"/>
              <a:t> </a:t>
            </a:r>
            <a:r>
              <a:rPr lang="en-US" sz="2800" dirty="0" err="1" smtClean="0"/>
              <a:t>Prestasi</a:t>
            </a:r>
            <a:r>
              <a:rPr lang="en-US" sz="2800" dirty="0" smtClean="0"/>
              <a:t> </a:t>
            </a:r>
            <a:r>
              <a:rPr lang="en-US" sz="2800" dirty="0" err="1" smtClean="0"/>
              <a:t>Kumulatif</a:t>
            </a:r>
            <a:r>
              <a:rPr lang="en-US" sz="2800" dirty="0" smtClean="0"/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(IPK)</a:t>
            </a:r>
            <a:r>
              <a:rPr lang="en-US" sz="2800" dirty="0" smtClean="0"/>
              <a:t> </a:t>
            </a:r>
            <a:r>
              <a:rPr lang="en-US" sz="2800" dirty="0">
                <a:sym typeface="Symbol" panose="05050102010706020507" pitchFamily="18" charset="2"/>
              </a:rPr>
              <a:t></a:t>
            </a:r>
            <a:r>
              <a:rPr lang="en-US" sz="2800" dirty="0"/>
              <a:t> 2,</a:t>
            </a:r>
            <a:r>
              <a:rPr lang="id-ID" sz="2800" dirty="0"/>
              <a:t>7</a:t>
            </a:r>
            <a:r>
              <a:rPr lang="en-US" sz="2800" dirty="0"/>
              <a:t>5</a:t>
            </a:r>
            <a:r>
              <a:rPr lang="id-ID" sz="2800" dirty="0"/>
              <a:t>. </a:t>
            </a:r>
            <a:endParaRPr lang="en-US" dirty="0"/>
          </a:p>
          <a:p>
            <a:pPr lvl="1"/>
            <a:r>
              <a:rPr lang="en-US" sz="2800" dirty="0" err="1"/>
              <a:t>Memenuhi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satuan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kemahasiswaan</a:t>
            </a:r>
            <a:r>
              <a:rPr lang="en-US" sz="2800" dirty="0"/>
              <a:t> yang </a:t>
            </a:r>
            <a:r>
              <a:rPr lang="en-US" sz="2800" dirty="0" err="1"/>
              <a:t>ditentukan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Rektor</a:t>
            </a:r>
            <a:r>
              <a:rPr lang="en-US" sz="2800" dirty="0"/>
              <a:t>.</a:t>
            </a:r>
            <a:endParaRPr lang="en-US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73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948" y="505497"/>
            <a:ext cx="10018713" cy="1027090"/>
          </a:xfrm>
        </p:spPr>
        <p:txBody>
          <a:bodyPr>
            <a:normAutofit/>
          </a:bodyPr>
          <a:lstStyle/>
          <a:p>
            <a:r>
              <a:rPr lang="en-ID" sz="4800" b="1" dirty="0" smtClean="0"/>
              <a:t>PREDIKAT KELULUSAN</a:t>
            </a:r>
            <a:endParaRPr lang="en-US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28378"/>
              </p:ext>
            </p:extLst>
          </p:nvPr>
        </p:nvGraphicFramePr>
        <p:xfrm>
          <a:off x="2240924" y="1970468"/>
          <a:ext cx="7856113" cy="3840567"/>
        </p:xfrm>
        <a:graphic>
          <a:graphicData uri="http://schemas.openxmlformats.org/drawingml/2006/table">
            <a:tbl>
              <a:tblPr/>
              <a:tblGrid>
                <a:gridCol w="2816188"/>
                <a:gridCol w="5039925"/>
              </a:tblGrid>
              <a:tr h="9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INDEKS PRESTASI</a:t>
                      </a:r>
                      <a:endParaRPr lang="en-US" sz="2000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PREDIKAT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2,76 – 3,00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Memuaskan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3,01- 3,50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Sangat memuaskan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&gt;3,50</a:t>
                      </a:r>
                      <a:endParaRPr lang="en-US" sz="200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28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Pujian</a:t>
                      </a:r>
                      <a:r>
                        <a:rPr lang="en-US" sz="2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8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cumlaude</a:t>
                      </a:r>
                      <a:r>
                        <a:rPr lang="en-US" sz="2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28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2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syarat</a:t>
                      </a:r>
                      <a:r>
                        <a:rPr lang="en-US" sz="2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tambahan</a:t>
                      </a:r>
                      <a:endParaRPr lang="en-US" sz="20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15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5400" b="1" dirty="0" smtClean="0"/>
              <a:t>PUTUS STUDI (DROP OUT/</a:t>
            </a:r>
            <a:r>
              <a:rPr lang="en-ID" sz="6000" b="1" dirty="0" smtClean="0">
                <a:solidFill>
                  <a:srgbClr val="FF0000"/>
                </a:solidFill>
              </a:rPr>
              <a:t>DO</a:t>
            </a:r>
            <a:r>
              <a:rPr lang="en-ID" sz="5400" b="1" dirty="0" smtClean="0"/>
              <a:t>)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sz="4000" dirty="0" err="1" smtClean="0"/>
              <a:t>Mangkir</a:t>
            </a:r>
            <a:r>
              <a:rPr lang="en-ID" sz="4000" dirty="0" smtClean="0"/>
              <a:t> 4 semester </a:t>
            </a:r>
            <a:r>
              <a:rPr lang="en-ID" sz="4000" smtClean="0"/>
              <a:t>berturut-turut</a:t>
            </a:r>
          </a:p>
          <a:p>
            <a:r>
              <a:rPr lang="en-ID" sz="4000" dirty="0" err="1" smtClean="0"/>
              <a:t>Melebihi</a:t>
            </a:r>
            <a:r>
              <a:rPr lang="en-ID" sz="4000" dirty="0" smtClean="0"/>
              <a:t> </a:t>
            </a:r>
            <a:r>
              <a:rPr lang="en-ID" sz="4000" dirty="0" err="1" smtClean="0"/>
              <a:t>masa</a:t>
            </a:r>
            <a:r>
              <a:rPr lang="en-ID" sz="4000" dirty="0" smtClean="0"/>
              <a:t> </a:t>
            </a:r>
            <a:r>
              <a:rPr lang="en-ID" sz="4000" dirty="0" err="1" smtClean="0"/>
              <a:t>studi</a:t>
            </a:r>
            <a:r>
              <a:rPr lang="en-ID" sz="4000" dirty="0" smtClean="0"/>
              <a:t> </a:t>
            </a:r>
            <a:r>
              <a:rPr lang="en-ID" sz="4000" dirty="0" err="1" smtClean="0"/>
              <a:t>maksimal</a:t>
            </a:r>
            <a:endParaRPr lang="en-ID" sz="4000" dirty="0" smtClean="0"/>
          </a:p>
          <a:p>
            <a:r>
              <a:rPr lang="en-ID" sz="4000" dirty="0" smtClean="0"/>
              <a:t>IPK </a:t>
            </a:r>
            <a:r>
              <a:rPr lang="en-ID" sz="4000" dirty="0" err="1" smtClean="0"/>
              <a:t>tidak</a:t>
            </a:r>
            <a:r>
              <a:rPr lang="en-ID" sz="4000" dirty="0" smtClean="0"/>
              <a:t> </a:t>
            </a:r>
            <a:r>
              <a:rPr lang="en-ID" sz="4000" dirty="0" err="1" smtClean="0"/>
              <a:t>memenuhi</a:t>
            </a:r>
            <a:r>
              <a:rPr lang="en-ID" sz="4000" dirty="0" smtClean="0"/>
              <a:t> </a:t>
            </a:r>
            <a:r>
              <a:rPr lang="en-ID" sz="4000" dirty="0" err="1" smtClean="0"/>
              <a:t>syarat</a:t>
            </a:r>
            <a:endParaRPr lang="en-ID" sz="4000" dirty="0" smtClean="0"/>
          </a:p>
          <a:p>
            <a:r>
              <a:rPr lang="en-ID" sz="4000" dirty="0" err="1" smtClean="0"/>
              <a:t>Melakukan</a:t>
            </a:r>
            <a:r>
              <a:rPr lang="en-ID" sz="4000" dirty="0" smtClean="0"/>
              <a:t> </a:t>
            </a:r>
            <a:r>
              <a:rPr lang="en-ID" sz="4000" dirty="0" err="1" smtClean="0"/>
              <a:t>pelanggaran</a:t>
            </a:r>
            <a:r>
              <a:rPr lang="en-ID" sz="4000" dirty="0" smtClean="0"/>
              <a:t> </a:t>
            </a:r>
            <a:r>
              <a:rPr lang="en-ID" sz="4000" dirty="0" err="1" smtClean="0"/>
              <a:t>berat</a:t>
            </a:r>
            <a:endParaRPr lang="en-ID" sz="4000" dirty="0" smtClean="0"/>
          </a:p>
          <a:p>
            <a:r>
              <a:rPr lang="en-ID" sz="4000" dirty="0" err="1" smtClean="0"/>
              <a:t>Tindakan</a:t>
            </a:r>
            <a:r>
              <a:rPr lang="en-ID" sz="4000" dirty="0" smtClean="0"/>
              <a:t> </a:t>
            </a:r>
            <a:r>
              <a:rPr lang="en-ID" sz="4000" dirty="0" err="1" smtClean="0"/>
              <a:t>Pidana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5170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031875" y="2722563"/>
            <a:ext cx="10515600" cy="1325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D" sz="7200" dirty="0" smtClean="0"/>
              <a:t>TERIMA KASIH</a:t>
            </a:r>
            <a:br>
              <a:rPr lang="en-ID" sz="7200" dirty="0" smtClean="0"/>
            </a:br>
            <a:r>
              <a:rPr lang="en-ID" sz="7200" dirty="0" smtClean="0"/>
              <a:t>Salam </a:t>
            </a:r>
            <a:r>
              <a:rPr lang="en-ID" sz="7200" dirty="0" err="1" smtClean="0"/>
              <a:t>Prestasi</a:t>
            </a:r>
            <a:endParaRPr lang="en-US" sz="72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1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1527" y="1687132"/>
            <a:ext cx="79333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7200" b="1" dirty="0" smtClean="0">
                <a:latin typeface="Atlantia Bold" panose="02000806000000020004" pitchFamily="50" charset="0"/>
              </a:rPr>
              <a:t>TERIMA KASIH</a:t>
            </a:r>
          </a:p>
          <a:p>
            <a:pPr algn="ctr"/>
            <a:endParaRPr lang="en-ID" sz="7200" b="1" dirty="0">
              <a:latin typeface="Atlantia Bold" panose="02000806000000020004" pitchFamily="50" charset="0"/>
            </a:endParaRPr>
          </a:p>
          <a:p>
            <a:pPr algn="ctr"/>
            <a:r>
              <a:rPr lang="en-ID" sz="7200" b="1" dirty="0" smtClean="0">
                <a:latin typeface="Atlantia Bold" panose="02000806000000020004" pitchFamily="50" charset="0"/>
              </a:rPr>
              <a:t>SALAM PRESTASI</a:t>
            </a:r>
            <a:endParaRPr lang="en-US" sz="7200" b="1" dirty="0">
              <a:latin typeface="Atlantia Bold" panose="02000806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94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209</TotalTime>
  <Words>815</Words>
  <Application>Microsoft Office PowerPoint</Application>
  <PresentationFormat>Widescreen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SimSun</vt:lpstr>
      <vt:lpstr>Arial</vt:lpstr>
      <vt:lpstr>Atlantia Bold</vt:lpstr>
      <vt:lpstr>Calibri</vt:lpstr>
      <vt:lpstr>Corbel</vt:lpstr>
      <vt:lpstr>Courier New</vt:lpstr>
      <vt:lpstr>Symbol</vt:lpstr>
      <vt:lpstr>Times New Roman</vt:lpstr>
      <vt:lpstr>Parallax</vt:lpstr>
      <vt:lpstr>PowerPoint Presentation</vt:lpstr>
      <vt:lpstr>REGISTRASI</vt:lpstr>
      <vt:lpstr>REGISTRASI (lanjutan)</vt:lpstr>
      <vt:lpstr>KALENDER AKADEMIK (KALDIK)</vt:lpstr>
      <vt:lpstr>SEMESTER ANTARA</vt:lpstr>
      <vt:lpstr>BEBAN DAN LAMA STUDI</vt:lpstr>
      <vt:lpstr>Beban Studi (sks) Setiap Semester : </vt:lpstr>
      <vt:lpstr>SISTEM PENILAIAN</vt:lpstr>
      <vt:lpstr>UJIAN SEMESTER</vt:lpstr>
      <vt:lpstr>UJIAN TUGAS AKHIR</vt:lpstr>
      <vt:lpstr>CUTI AKADEMIK</vt:lpstr>
      <vt:lpstr>PINDAH PROGRAM STUDI</vt:lpstr>
      <vt:lpstr>Kuliah Kerja Nyata (KKN) </vt:lpstr>
      <vt:lpstr>KEBERHASILAN MENYELESAIKAN STUDI</vt:lpstr>
      <vt:lpstr>PREDIKAT KELULUSAN</vt:lpstr>
      <vt:lpstr>PUTUS STUDI (DROP OUT/DO)</vt:lpstr>
      <vt:lpstr>TERIMA KASIH Salam Prestasi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PEDOMAN AKADEMIK DAN KEMAHASISWAAN</dc:title>
  <dc:creator>Windows User</dc:creator>
  <cp:lastModifiedBy>Windows User</cp:lastModifiedBy>
  <cp:revision>22</cp:revision>
  <dcterms:created xsi:type="dcterms:W3CDTF">2018-08-29T12:47:58Z</dcterms:created>
  <dcterms:modified xsi:type="dcterms:W3CDTF">2021-08-21T10:24:27Z</dcterms:modified>
</cp:coreProperties>
</file>