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1" r:id="rId2"/>
    <p:sldId id="293" r:id="rId3"/>
    <p:sldId id="259" r:id="rId4"/>
    <p:sldId id="272" r:id="rId5"/>
    <p:sldId id="270" r:id="rId6"/>
    <p:sldId id="277" r:id="rId7"/>
    <p:sldId id="278" r:id="rId8"/>
    <p:sldId id="279" r:id="rId9"/>
    <p:sldId id="288" r:id="rId10"/>
    <p:sldId id="289" r:id="rId11"/>
    <p:sldId id="290" r:id="rId12"/>
    <p:sldId id="280" r:id="rId13"/>
    <p:sldId id="281" r:id="rId14"/>
    <p:sldId id="275" r:id="rId15"/>
    <p:sldId id="283" r:id="rId16"/>
    <p:sldId id="285" r:id="rId17"/>
  </p:sldIdLst>
  <p:sldSz cx="12192000" cy="6858000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30" autoAdjust="0"/>
    <p:restoredTop sz="94660"/>
  </p:normalViewPr>
  <p:slideViewPr>
    <p:cSldViewPr snapToGrid="0">
      <p:cViewPr varScale="1">
        <p:scale>
          <a:sx n="73" d="100"/>
          <a:sy n="73" d="100"/>
        </p:scale>
        <p:origin x="41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A2F938-01AA-4D16-91EF-3B7455BB90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13E66AE-3069-4250-99B9-2BE2B657B9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08A507-D0E7-417F-8A04-B4F9DB2ECA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A083F-AE71-4BBD-9D73-3BA0F5A46F60}" type="datetimeFigureOut">
              <a:rPr lang="id-ID" smtClean="0"/>
              <a:t>22/08/2021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288035-2950-4957-B030-21E6FBE6EC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10BCB2-07DE-495E-9DCC-CCA83C59E7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F484E-88B7-4DF7-B2EE-0F406B6E9AD3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648278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72CD32-9437-4237-A17C-4CBDE71818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15071C-A0A8-43E8-AF7B-4EA7A31621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C440B3-3AAA-4156-B6C6-8766A22E5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A083F-AE71-4BBD-9D73-3BA0F5A46F60}" type="datetimeFigureOut">
              <a:rPr lang="id-ID" smtClean="0"/>
              <a:t>22/08/2021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54E7BE-5A79-4B50-A52E-8191BB907B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C7B198-A68C-4030-8937-F3CDB630CB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F484E-88B7-4DF7-B2EE-0F406B6E9AD3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481889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8C587A-2240-4CA7-BCFC-424634F892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2A904D-3ED9-4D9A-93CE-32EF806AB4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A824B1-362C-4794-948B-9D1D7BA021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A083F-AE71-4BBD-9D73-3BA0F5A46F60}" type="datetimeFigureOut">
              <a:rPr lang="id-ID" smtClean="0"/>
              <a:t>22/08/2021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292A5E-AB2D-4FC9-AB25-7D5004FEAD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1EE2AE-E08D-4C17-85F8-9D769A7723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F484E-88B7-4DF7-B2EE-0F406B6E9AD3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3908591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55EBAD-22BF-4AF3-A935-4B1BB1A506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EFC2D6-9E8B-44F2-81F8-F1706598B7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8904C4-14F7-4130-A97F-2E8436CDF8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3DC7F2-C96A-4CD4-9136-549FAC966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A083F-AE71-4BBD-9D73-3BA0F5A46F60}" type="datetimeFigureOut">
              <a:rPr lang="id-ID" smtClean="0"/>
              <a:t>22/08/2021</a:t>
            </a:fld>
            <a:endParaRPr lang="id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C77935-527B-4147-B1DE-73F761F1B1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5B7EE8-D134-46FD-952B-62D59BF47F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F484E-88B7-4DF7-B2EE-0F406B6E9AD3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4976950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DD1F20-DF3A-45EA-869D-ED8B623B3D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616D07-5AB0-4DFA-B8C1-C6F23FA5EE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D22D08-6C6E-41F2-B1F9-6B86316312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E9DA8AD-3D8D-4581-BC0B-9F00FD76028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D080750-8DE8-44F6-A5AD-9119E447D9F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A25F5B7-67C2-4F15-A63D-8D014239D9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A083F-AE71-4BBD-9D73-3BA0F5A46F60}" type="datetimeFigureOut">
              <a:rPr lang="id-ID" smtClean="0"/>
              <a:t>22/08/2021</a:t>
            </a:fld>
            <a:endParaRPr lang="id-ID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1B652F1-DFAD-47F3-A642-C98E5A04E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5B0936F-30A8-4417-B287-D888E99260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F484E-88B7-4DF7-B2EE-0F406B6E9AD3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2650624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0B8E04-49EE-44CE-B948-99294CD618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149DF76-11AF-4873-A834-4D9B0E71C3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A083F-AE71-4BBD-9D73-3BA0F5A46F60}" type="datetimeFigureOut">
              <a:rPr lang="id-ID" smtClean="0"/>
              <a:t>22/08/2021</a:t>
            </a:fld>
            <a:endParaRPr lang="id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DE4DB3E-8120-4055-B64D-D2487C8B6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4A3ED49-8E17-44EA-A24F-CE5CEF1EE8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F484E-88B7-4DF7-B2EE-0F406B6E9AD3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0426311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8757245-2848-441C-BAC6-CF308AE81C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A083F-AE71-4BBD-9D73-3BA0F5A46F60}" type="datetimeFigureOut">
              <a:rPr lang="id-ID" smtClean="0"/>
              <a:t>22/08/2021</a:t>
            </a:fld>
            <a:endParaRPr lang="id-I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08AC272-5F20-4DE3-AE3F-8ACA441E52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A9C27B-9DE6-41BC-99C5-55045ED842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F484E-88B7-4DF7-B2EE-0F406B6E9AD3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0412085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D442C8-D134-4FCF-8B8C-01E3445C34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80B8BD-F421-4CA0-B988-091CAF46B1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114FA6-1DC9-4963-BE87-9DF6D5FD67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F504AE-4932-4134-AFFB-F18934B8BD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A083F-AE71-4BBD-9D73-3BA0F5A46F60}" type="datetimeFigureOut">
              <a:rPr lang="id-ID" smtClean="0"/>
              <a:t>22/08/2021</a:t>
            </a:fld>
            <a:endParaRPr lang="id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314174-B93C-4770-9DA8-DB2D5D21B1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2B281B-6ACC-408E-894E-D712CF57C3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F484E-88B7-4DF7-B2EE-0F406B6E9AD3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622748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21CFE3-BE9E-4EA8-A6D7-A5F63DFE75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7EFD0C2-F7D1-418E-BD58-A12A87B2D4C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5B1751-82D0-4776-A588-8FAAEF9019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5B779F-4986-490F-A60C-642FE5FDA5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A083F-AE71-4BBD-9D73-3BA0F5A46F60}" type="datetimeFigureOut">
              <a:rPr lang="id-ID" smtClean="0"/>
              <a:t>22/08/2021</a:t>
            </a:fld>
            <a:endParaRPr lang="id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7C82E5-525B-486A-A47B-F4D20BB64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3EB148-E6C4-4037-B070-DF5C2A06F2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F484E-88B7-4DF7-B2EE-0F406B6E9AD3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5045492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DAE642-B0B6-4D42-8E27-0D123331EF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8140A97-AD09-4F88-B649-324DA04313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F397DE-5D92-4DF0-9087-46F0592F6B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A083F-AE71-4BBD-9D73-3BA0F5A46F60}" type="datetimeFigureOut">
              <a:rPr lang="id-ID" smtClean="0"/>
              <a:t>22/08/2021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439E2D-1840-4835-9640-881E85E379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1FDBC1-229A-4E7B-B8C9-719E5A942A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F484E-88B7-4DF7-B2EE-0F406B6E9AD3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1122005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86726E9-AB6B-4F61-9399-E17B3B71628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3F4253-E7B0-4992-AF78-CB9CEFD371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E8DB44-D16E-4B3A-AB02-524CAAB5B0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A083F-AE71-4BBD-9D73-3BA0F5A46F60}" type="datetimeFigureOut">
              <a:rPr lang="id-ID" smtClean="0"/>
              <a:t>22/08/2021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DCE78E-6303-439E-A37E-1825B77A88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433471-3770-4133-99FD-3CC22D6EE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F484E-88B7-4DF7-B2EE-0F406B6E9AD3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9429557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838283" y="365125"/>
            <a:ext cx="10516635" cy="5811838"/>
          </a:xfrm>
        </p:spPr>
        <p:txBody>
          <a:bodyPr/>
          <a:lstStyle/>
          <a:p>
            <a:pPr lvl="0"/>
            <a:r>
              <a:rPr lang="en-US" noProof="1" smtClean="0"/>
              <a:t>Click to edit Master text styles</a:t>
            </a:r>
          </a:p>
          <a:p>
            <a:pPr lvl="1"/>
            <a:r>
              <a:rPr lang="en-US" noProof="1" smtClean="0"/>
              <a:t>Second level</a:t>
            </a:r>
          </a:p>
          <a:p>
            <a:pPr lvl="2"/>
            <a:r>
              <a:rPr lang="en-US" noProof="1" smtClean="0"/>
              <a:t>Third level</a:t>
            </a:r>
          </a:p>
          <a:p>
            <a:pPr lvl="3"/>
            <a:r>
              <a:rPr lang="en-US" noProof="1" smtClean="0"/>
              <a:t>Fourth level</a:t>
            </a:r>
          </a:p>
          <a:p>
            <a:pPr lvl="4"/>
            <a:r>
              <a:rPr lang="en-US" noProof="1" smtClean="0"/>
              <a:t>Fifth level</a:t>
            </a:r>
            <a:endParaRPr lang="en-US" noProof="1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70BFB9-93E0-4973-A50F-B3E065A4CFF5}" type="datetime1">
              <a:rPr lang="en-US" altLang="zh-CN"/>
              <a:pPr>
                <a:defRPr/>
              </a:pPr>
              <a:t>8/22/2021</a:t>
            </a:fld>
            <a:endParaRPr lang="en-US" altLang="zh-CN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4C9CFF-0E7C-4134-BFFC-7A2702B592A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0639813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657D476-BD57-4B4F-B6C6-9D0F2F7A3F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48DC42-9417-4C1D-9075-66041DA8A6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E35104-5910-44AE-812C-5E27F1A6B3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3A083F-AE71-4BBD-9D73-3BA0F5A46F60}" type="datetimeFigureOut">
              <a:rPr lang="id-ID" smtClean="0"/>
              <a:t>22/08/2021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0583BC-BAC6-4759-93FF-3EE6BC92E3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5AEC61-8703-4302-A809-AEEE1C8D75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9F484E-88B7-4DF7-B2EE-0F406B6E9AD3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314069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264" y="388565"/>
            <a:ext cx="11207930" cy="6063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45595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178" y="300447"/>
            <a:ext cx="11276147" cy="6466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6227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D984434-9B58-4F75-86D5-D14EF886D5B7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6701" y="1987277"/>
            <a:ext cx="2000292" cy="200029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CAFC843-C11A-4824-8D30-265DEB1EE18E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9408" y="207069"/>
            <a:ext cx="1609265" cy="160926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FF3D4E2-2B05-41A0-86F0-39466D8481A2}"/>
              </a:ext>
            </a:extLst>
          </p:cNvPr>
          <p:cNvSpPr txBox="1"/>
          <p:nvPr/>
        </p:nvSpPr>
        <p:spPr>
          <a:xfrm>
            <a:off x="340181" y="4080771"/>
            <a:ext cx="449561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Wakil Rektor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Bidang Kemahasiswaan dan </a:t>
            </a:r>
            <a:r>
              <a:rPr kumimoji="0" lang="en-ID" sz="14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Pengembangan</a:t>
            </a:r>
            <a:endParaRPr kumimoji="0" lang="id-ID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EKO </a:t>
            </a:r>
            <a:r>
              <a:rPr kumimoji="0" lang="id-ID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SUSILO</a:t>
            </a:r>
            <a:r>
              <a:rPr kumimoji="0" lang="en-ID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</a:t>
            </a:r>
            <a:r>
              <a:rPr kumimoji="0" lang="id-ID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</a:t>
            </a:r>
            <a:r>
              <a:rPr kumimoji="0" lang="en-ID" sz="1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Kep</a:t>
            </a:r>
            <a:r>
              <a:rPr kumimoji="0" lang="id-ID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.,</a:t>
            </a:r>
            <a:r>
              <a:rPr kumimoji="0" lang="id-ID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NS.,M.KEP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7B7E718-501A-4FB4-821E-D476CCA13BAA}"/>
              </a:ext>
            </a:extLst>
          </p:cNvPr>
          <p:cNvSpPr txBox="1"/>
          <p:nvPr/>
        </p:nvSpPr>
        <p:spPr>
          <a:xfrm>
            <a:off x="4835799" y="4080771"/>
            <a:ext cx="286916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Kepala Biro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Akademik dan Kemahasiswaan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Agung Wibowo, S.Kom</a:t>
            </a:r>
            <a:r>
              <a:rPr kumimoji="0" lang="id-ID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en-ID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ID" sz="1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M.Kom</a:t>
            </a:r>
            <a:endParaRPr kumimoji="0" lang="id-ID" sz="1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50AB263-107C-41F3-AC8B-081DE3E4E041}"/>
              </a:ext>
            </a:extLst>
          </p:cNvPr>
          <p:cNvSpPr txBox="1"/>
          <p:nvPr/>
        </p:nvSpPr>
        <p:spPr>
          <a:xfrm>
            <a:off x="8090799" y="734402"/>
            <a:ext cx="220241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</a:t>
            </a:r>
            <a:r>
              <a:rPr kumimoji="0" lang="en-ID" sz="14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a.Bag</a:t>
            </a:r>
            <a:endParaRPr kumimoji="0" lang="id-ID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Kemahasiswaan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Senja Dwi Prasetiani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F56B7B1-C769-4DFF-B470-97D41711BF50}"/>
              </a:ext>
            </a:extLst>
          </p:cNvPr>
          <p:cNvSpPr txBox="1"/>
          <p:nvPr/>
        </p:nvSpPr>
        <p:spPr>
          <a:xfrm>
            <a:off x="8390489" y="2378717"/>
            <a:ext cx="177358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D" sz="1400" b="1" dirty="0" err="1" smtClean="0">
                <a:solidFill>
                  <a:prstClr val="black"/>
                </a:solidFill>
                <a:latin typeface="Calibri" panose="020F0502020204030204"/>
              </a:rPr>
              <a:t>Ka.Pusat</a:t>
            </a:r>
            <a:endParaRPr kumimoji="0" lang="id-ID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14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Karir</a:t>
            </a:r>
            <a:r>
              <a:rPr kumimoji="0" lang="en-ID" sz="14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&amp; Tracer Study</a:t>
            </a:r>
            <a:endParaRPr kumimoji="0" lang="id-ID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D" sz="1400" b="1" dirty="0" err="1" smtClean="0">
                <a:solidFill>
                  <a:srgbClr val="002060"/>
                </a:solidFill>
                <a:latin typeface="Calibri" panose="020F0502020204030204"/>
              </a:rPr>
              <a:t>Cahya</a:t>
            </a:r>
            <a:r>
              <a:rPr lang="en-ID" sz="1400" b="1" dirty="0" smtClean="0">
                <a:solidFill>
                  <a:srgbClr val="002060"/>
                </a:solidFill>
                <a:latin typeface="Calibri" panose="020F0502020204030204"/>
              </a:rPr>
              <a:t> </a:t>
            </a:r>
            <a:r>
              <a:rPr lang="en-ID" sz="1400" b="1" dirty="0" err="1" smtClean="0">
                <a:solidFill>
                  <a:srgbClr val="002060"/>
                </a:solidFill>
                <a:latin typeface="Calibri" panose="020F0502020204030204"/>
              </a:rPr>
              <a:t>Nugraheni</a:t>
            </a:r>
            <a:endParaRPr kumimoji="0" lang="id-ID" sz="1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1764" y="1489429"/>
            <a:ext cx="2530480" cy="2531994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8390489" y="4505890"/>
            <a:ext cx="1934688" cy="109488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D" dirty="0" err="1" smtClean="0"/>
              <a:t>Ka</a:t>
            </a:r>
            <a:r>
              <a:rPr lang="en-ID" dirty="0" smtClean="0"/>
              <a:t>. </a:t>
            </a:r>
            <a:r>
              <a:rPr lang="en-ID" dirty="0" err="1" smtClean="0"/>
              <a:t>Bagian</a:t>
            </a:r>
            <a:r>
              <a:rPr lang="en-ID" dirty="0" smtClean="0"/>
              <a:t> </a:t>
            </a:r>
          </a:p>
          <a:p>
            <a:pPr algn="ctr"/>
            <a:r>
              <a:rPr lang="en-ID" sz="1400" dirty="0" err="1" smtClean="0"/>
              <a:t>Perencanaan</a:t>
            </a:r>
            <a:r>
              <a:rPr lang="en-ID" sz="1400" dirty="0" smtClean="0"/>
              <a:t> </a:t>
            </a:r>
            <a:r>
              <a:rPr lang="en-ID" sz="1400" dirty="0" err="1" smtClean="0"/>
              <a:t>dan</a:t>
            </a:r>
            <a:r>
              <a:rPr lang="en-ID" sz="1400" dirty="0" smtClean="0"/>
              <a:t> </a:t>
            </a:r>
            <a:r>
              <a:rPr lang="en-ID" sz="1400" dirty="0" err="1" smtClean="0"/>
              <a:t>Pengembangan</a:t>
            </a:r>
            <a:endParaRPr lang="en-ID" sz="1400" dirty="0" smtClean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50AB263-107C-41F3-AC8B-081DE3E4E041}"/>
              </a:ext>
            </a:extLst>
          </p:cNvPr>
          <p:cNvSpPr txBox="1"/>
          <p:nvPr/>
        </p:nvSpPr>
        <p:spPr>
          <a:xfrm>
            <a:off x="9192008" y="5902933"/>
            <a:ext cx="22024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Ismailiyanto</a:t>
            </a:r>
            <a:r>
              <a:rPr kumimoji="0" lang="en-ID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ID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S.Kom</a:t>
            </a:r>
            <a:endParaRPr kumimoji="0" lang="id-ID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ight Arrow Callout 5"/>
          <p:cNvSpPr/>
          <p:nvPr/>
        </p:nvSpPr>
        <p:spPr>
          <a:xfrm>
            <a:off x="7535143" y="851646"/>
            <a:ext cx="203748" cy="4271554"/>
          </a:xfrm>
          <a:prstGeom prst="right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/>
        </p:nvSpPr>
        <p:spPr>
          <a:xfrm>
            <a:off x="7664978" y="796086"/>
            <a:ext cx="567013" cy="3076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ight Arrow 16"/>
          <p:cNvSpPr/>
          <p:nvPr/>
        </p:nvSpPr>
        <p:spPr>
          <a:xfrm>
            <a:off x="7679309" y="2764162"/>
            <a:ext cx="567013" cy="3076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Arrow 17"/>
          <p:cNvSpPr/>
          <p:nvPr/>
        </p:nvSpPr>
        <p:spPr>
          <a:xfrm>
            <a:off x="7679310" y="4891752"/>
            <a:ext cx="567013" cy="3076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ight Arrow 18"/>
          <p:cNvSpPr/>
          <p:nvPr/>
        </p:nvSpPr>
        <p:spPr>
          <a:xfrm>
            <a:off x="4490886" y="2772583"/>
            <a:ext cx="567013" cy="3076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04303" y="3987569"/>
            <a:ext cx="1394600" cy="149112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57472" y="2270612"/>
            <a:ext cx="1504839" cy="1504839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52531" y="1976796"/>
            <a:ext cx="2044462" cy="2021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890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3" name="Rectangle 2"/>
          <p:cNvSpPr/>
          <p:nvPr/>
        </p:nvSpPr>
        <p:spPr>
          <a:xfrm>
            <a:off x="1632857" y="693569"/>
            <a:ext cx="9649097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sz="2800" b="1" dirty="0" smtClean="0">
                <a:solidFill>
                  <a:srgbClr val="FF0000"/>
                </a:solidFill>
                <a:latin typeface="Arial Unicode MS"/>
                <a:ea typeface="Arial Unicode MS"/>
                <a:cs typeface="Arial Unicode MS"/>
              </a:rPr>
              <a:t>SK </a:t>
            </a:r>
            <a:r>
              <a:rPr lang="en-US" sz="2800" b="1" dirty="0" err="1" smtClean="0">
                <a:solidFill>
                  <a:srgbClr val="FF0000"/>
                </a:solidFill>
                <a:latin typeface="Arial Unicode MS"/>
                <a:ea typeface="Arial Unicode MS"/>
                <a:cs typeface="Arial Unicode MS"/>
              </a:rPr>
              <a:t>Rektor</a:t>
            </a:r>
            <a:r>
              <a:rPr lang="en-US" sz="2800" b="1" dirty="0" smtClean="0">
                <a:solidFill>
                  <a:srgbClr val="FF0000"/>
                </a:solidFill>
                <a:latin typeface="Arial Unicode MS"/>
                <a:ea typeface="Arial Unicode MS"/>
                <a:cs typeface="Arial Unicode MS"/>
              </a:rPr>
              <a:t> UNW </a:t>
            </a:r>
            <a:r>
              <a:rPr lang="en-US" sz="2800" b="1" dirty="0" smtClean="0">
                <a:solidFill>
                  <a:srgbClr val="FF0000"/>
                </a:solidFill>
                <a:latin typeface="Arial Unicode MS"/>
                <a:ea typeface="Arial Unicode MS"/>
                <a:cs typeface="Arial Unicode MS"/>
              </a:rPr>
              <a:t>No.008/MHS-SK/UNW/III/2017 </a:t>
            </a:r>
            <a:endParaRPr lang="en-US" sz="2800" b="1" dirty="0" smtClean="0">
              <a:solidFill>
                <a:srgbClr val="FF0000"/>
              </a:solidFill>
              <a:latin typeface="Arial Unicode MS"/>
              <a:ea typeface="Arial Unicode MS"/>
              <a:cs typeface="Arial Unicode MS"/>
            </a:endParaRPr>
          </a:p>
          <a:p>
            <a:pPr algn="ctr">
              <a:spcAft>
                <a:spcPts val="0"/>
              </a:spcAft>
            </a:pPr>
            <a:r>
              <a:rPr lang="en-US" sz="3200" b="1" dirty="0" smtClean="0">
                <a:solidFill>
                  <a:srgbClr val="002060"/>
                </a:solidFill>
                <a:latin typeface="Arial Unicode MS"/>
                <a:ea typeface="Arial Unicode MS"/>
                <a:cs typeface="Arial Unicode MS"/>
              </a:rPr>
              <a:t>Tata </a:t>
            </a:r>
            <a:r>
              <a:rPr lang="en-US" sz="3200" b="1" dirty="0" err="1" smtClean="0">
                <a:solidFill>
                  <a:srgbClr val="002060"/>
                </a:solidFill>
                <a:latin typeface="Arial Unicode MS"/>
                <a:ea typeface="Arial Unicode MS"/>
                <a:cs typeface="Arial Unicode MS"/>
              </a:rPr>
              <a:t>Laksana</a:t>
            </a:r>
            <a:r>
              <a:rPr lang="en-US" sz="3200" b="1" dirty="0" smtClean="0">
                <a:solidFill>
                  <a:srgbClr val="002060"/>
                </a:solidFill>
                <a:latin typeface="Arial Unicode MS"/>
                <a:ea typeface="Arial Unicode MS"/>
                <a:cs typeface="Arial Unicode MS"/>
              </a:rPr>
              <a:t> </a:t>
            </a:r>
            <a:r>
              <a:rPr lang="en-US" sz="3200" b="1" dirty="0" err="1" smtClean="0">
                <a:solidFill>
                  <a:srgbClr val="002060"/>
                </a:solidFill>
                <a:latin typeface="Arial Unicode MS"/>
                <a:ea typeface="Arial Unicode MS"/>
                <a:cs typeface="Arial Unicode MS"/>
              </a:rPr>
              <a:t>Organisasi</a:t>
            </a:r>
            <a:r>
              <a:rPr lang="en-US" sz="3200" b="1" dirty="0" smtClean="0">
                <a:solidFill>
                  <a:srgbClr val="002060"/>
                </a:solidFill>
                <a:latin typeface="Arial Unicode MS"/>
                <a:ea typeface="Arial Unicode MS"/>
                <a:cs typeface="Arial Unicode MS"/>
              </a:rPr>
              <a:t> </a:t>
            </a:r>
            <a:r>
              <a:rPr lang="en-US" sz="3200" b="1" dirty="0" err="1" smtClean="0">
                <a:solidFill>
                  <a:srgbClr val="002060"/>
                </a:solidFill>
                <a:latin typeface="Arial Unicode MS"/>
                <a:ea typeface="Arial Unicode MS"/>
                <a:cs typeface="Arial Unicode MS"/>
              </a:rPr>
              <a:t>Kemahasiswaan</a:t>
            </a:r>
            <a:r>
              <a:rPr lang="en-US" sz="3200" b="1" dirty="0" smtClean="0">
                <a:solidFill>
                  <a:srgbClr val="002060"/>
                </a:solidFill>
                <a:latin typeface="Arial Unicode MS"/>
                <a:ea typeface="Arial Unicode MS"/>
                <a:cs typeface="Arial Unicode MS"/>
              </a:rPr>
              <a:t> </a:t>
            </a:r>
            <a:r>
              <a:rPr lang="en-US" sz="3200" b="1" dirty="0" err="1" smtClean="0">
                <a:solidFill>
                  <a:srgbClr val="002060"/>
                </a:solidFill>
                <a:latin typeface="Arial Unicode MS"/>
                <a:ea typeface="Arial Unicode MS"/>
                <a:cs typeface="Arial Unicode MS"/>
              </a:rPr>
              <a:t>Universitas</a:t>
            </a:r>
            <a:r>
              <a:rPr lang="en-US" sz="3200" b="1" dirty="0" smtClean="0">
                <a:solidFill>
                  <a:srgbClr val="002060"/>
                </a:solidFill>
                <a:latin typeface="Arial Unicode MS"/>
                <a:ea typeface="Arial Unicode MS"/>
                <a:cs typeface="Arial Unicode MS"/>
              </a:rPr>
              <a:t> </a:t>
            </a:r>
            <a:r>
              <a:rPr lang="en-US" sz="3200" b="1" dirty="0" err="1" smtClean="0">
                <a:solidFill>
                  <a:srgbClr val="002060"/>
                </a:solidFill>
                <a:latin typeface="Arial Unicode MS"/>
                <a:ea typeface="Arial Unicode MS"/>
                <a:cs typeface="Arial Unicode MS"/>
              </a:rPr>
              <a:t>Ngudi</a:t>
            </a:r>
            <a:r>
              <a:rPr lang="en-US" sz="3200" b="1" dirty="0" smtClean="0">
                <a:solidFill>
                  <a:srgbClr val="002060"/>
                </a:solidFill>
                <a:latin typeface="Arial Unicode MS"/>
                <a:ea typeface="Arial Unicode MS"/>
                <a:cs typeface="Arial Unicode MS"/>
              </a:rPr>
              <a:t> </a:t>
            </a:r>
            <a:r>
              <a:rPr lang="en-US" sz="3200" b="1" dirty="0" err="1" smtClean="0">
                <a:solidFill>
                  <a:srgbClr val="002060"/>
                </a:solidFill>
                <a:latin typeface="Arial Unicode MS"/>
                <a:ea typeface="Arial Unicode MS"/>
                <a:cs typeface="Arial Unicode MS"/>
              </a:rPr>
              <a:t>Waluyo</a:t>
            </a:r>
            <a:endParaRPr lang="en-US" sz="3200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US" sz="2400" b="1" dirty="0">
                <a:latin typeface="Arial Unicode MS"/>
                <a:ea typeface="Arial Unicode MS"/>
                <a:cs typeface="Arial Unicode MS"/>
              </a:rPr>
              <a:t> </a:t>
            </a:r>
            <a:endParaRPr lang="en-US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arenR"/>
              <a:tabLst>
                <a:tab pos="270510" algn="l"/>
              </a:tabLst>
            </a:pPr>
            <a:r>
              <a:rPr lang="en-US" sz="2400" dirty="0" err="1" smtClean="0">
                <a:latin typeface="Arial Unicode MS"/>
                <a:ea typeface="Arial Unicode MS"/>
                <a:cs typeface="Arial Unicode MS"/>
              </a:rPr>
              <a:t>Tujuan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</a:rPr>
              <a:t> </a:t>
            </a:r>
            <a:r>
              <a:rPr lang="en-US" sz="2400" dirty="0" err="1" smtClean="0">
                <a:latin typeface="Arial Unicode MS"/>
                <a:ea typeface="Arial Unicode MS"/>
                <a:cs typeface="Arial Unicode MS"/>
              </a:rPr>
              <a:t>untuk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</a:rPr>
              <a:t> </a:t>
            </a:r>
            <a:r>
              <a:rPr lang="en-US" sz="2400" dirty="0" err="1" smtClean="0">
                <a:latin typeface="Arial Unicode MS"/>
                <a:ea typeface="Arial Unicode MS"/>
                <a:cs typeface="Arial Unicode MS"/>
              </a:rPr>
              <a:t>meningkatkan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</a:rPr>
              <a:t> </a:t>
            </a:r>
            <a:r>
              <a:rPr lang="en-US" sz="2400" dirty="0" err="1" smtClean="0">
                <a:latin typeface="Arial Unicode MS"/>
                <a:ea typeface="Arial Unicode MS"/>
                <a:cs typeface="Arial Unicode MS"/>
              </a:rPr>
              <a:t>kesehatan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</a:rPr>
              <a:t> </a:t>
            </a:r>
            <a:r>
              <a:rPr lang="en-US" sz="2400" dirty="0" err="1" smtClean="0">
                <a:latin typeface="Arial Unicode MS"/>
                <a:ea typeface="Arial Unicode MS"/>
                <a:cs typeface="Arial Unicode MS"/>
              </a:rPr>
              <a:t>jasmani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</a:rPr>
              <a:t> </a:t>
            </a:r>
            <a:r>
              <a:rPr lang="en-US" sz="2400" dirty="0" err="1" smtClean="0">
                <a:latin typeface="Arial Unicode MS"/>
                <a:ea typeface="Arial Unicode MS"/>
                <a:cs typeface="Arial Unicode MS"/>
              </a:rPr>
              <a:t>dan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</a:rPr>
              <a:t> </a:t>
            </a:r>
            <a:r>
              <a:rPr lang="en-US" sz="2400" dirty="0" err="1" smtClean="0">
                <a:latin typeface="Arial Unicode MS"/>
                <a:ea typeface="Arial Unicode MS"/>
                <a:cs typeface="Arial Unicode MS"/>
              </a:rPr>
              <a:t>rohani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</a:rPr>
              <a:t> </a:t>
            </a:r>
            <a:r>
              <a:rPr lang="en-US" sz="2400" dirty="0" err="1" smtClean="0">
                <a:latin typeface="Arial Unicode MS"/>
                <a:ea typeface="Arial Unicode MS"/>
                <a:cs typeface="Arial Unicode MS"/>
              </a:rPr>
              <a:t>serta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</a:rPr>
              <a:t> </a:t>
            </a:r>
            <a:r>
              <a:rPr lang="en-US" sz="2400" dirty="0" err="1" smtClean="0">
                <a:latin typeface="Arial Unicode MS"/>
                <a:ea typeface="Arial Unicode MS"/>
                <a:cs typeface="Arial Unicode MS"/>
              </a:rPr>
              <a:t>kecerdasan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</a:rPr>
              <a:t> </a:t>
            </a:r>
            <a:r>
              <a:rPr lang="en-US" sz="2400" dirty="0" err="1" smtClean="0">
                <a:latin typeface="Arial Unicode MS"/>
                <a:ea typeface="Arial Unicode MS"/>
                <a:cs typeface="Arial Unicode MS"/>
              </a:rPr>
              <a:t>intelektual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</a:rPr>
              <a:t>, </a:t>
            </a:r>
            <a:r>
              <a:rPr lang="en-US" sz="2400" dirty="0" err="1" smtClean="0">
                <a:latin typeface="Arial Unicode MS"/>
                <a:ea typeface="Arial Unicode MS"/>
                <a:cs typeface="Arial Unicode MS"/>
              </a:rPr>
              <a:t>emosional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</a:rPr>
              <a:t>, spiritual, </a:t>
            </a:r>
            <a:r>
              <a:rPr lang="en-US" sz="2400" dirty="0" err="1" smtClean="0">
                <a:latin typeface="Arial Unicode MS"/>
                <a:ea typeface="Arial Unicode MS"/>
                <a:cs typeface="Arial Unicode MS"/>
              </a:rPr>
              <a:t>dan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</a:rPr>
              <a:t> </a:t>
            </a:r>
            <a:r>
              <a:rPr lang="en-US" sz="2400" dirty="0" err="1" smtClean="0">
                <a:latin typeface="Arial Unicode MS"/>
                <a:ea typeface="Arial Unicode MS"/>
                <a:cs typeface="Arial Unicode MS"/>
              </a:rPr>
              <a:t>sosial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</a:rPr>
              <a:t> </a:t>
            </a:r>
            <a:r>
              <a:rPr lang="en-US" sz="2400" dirty="0" err="1" smtClean="0">
                <a:latin typeface="Arial Unicode MS"/>
                <a:ea typeface="Arial Unicode MS"/>
                <a:cs typeface="Arial Unicode MS"/>
              </a:rPr>
              <a:t>mahasiswa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</a:rPr>
              <a:t> </a:t>
            </a:r>
            <a:r>
              <a:rPr lang="en-US" sz="2400" dirty="0" err="1" smtClean="0">
                <a:latin typeface="Arial Unicode MS"/>
                <a:ea typeface="Arial Unicode MS"/>
                <a:cs typeface="Arial Unicode MS"/>
              </a:rPr>
              <a:t>secara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</a:rPr>
              <a:t> </a:t>
            </a:r>
            <a:r>
              <a:rPr lang="en-US" sz="2400" dirty="0" err="1" smtClean="0">
                <a:latin typeface="Arial Unicode MS"/>
                <a:ea typeface="Arial Unicode MS"/>
                <a:cs typeface="Arial Unicode MS"/>
              </a:rPr>
              <a:t>komprehensif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</a:rPr>
              <a:t>.</a:t>
            </a:r>
          </a:p>
          <a:p>
            <a:pPr marL="342900" lvl="0" indent="-342900" algn="just">
              <a:spcAft>
                <a:spcPts val="0"/>
              </a:spcAft>
              <a:buFont typeface="+mj-lt"/>
              <a:buAutoNum type="arabicParenR"/>
              <a:tabLst>
                <a:tab pos="270510" algn="l"/>
              </a:tabLst>
            </a:pPr>
            <a:endParaRPr lang="en-US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arenR"/>
              <a:tabLst>
                <a:tab pos="270510" algn="l"/>
              </a:tabLst>
            </a:pPr>
            <a:endParaRPr lang="en-US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arenR"/>
              <a:tabLst>
                <a:tab pos="270510" algn="l"/>
              </a:tabLst>
            </a:pPr>
            <a:r>
              <a:rPr lang="en-US" sz="2400" dirty="0" err="1">
                <a:latin typeface="Arial Unicode MS"/>
                <a:ea typeface="Arial Unicode MS"/>
                <a:cs typeface="Arial Unicode MS"/>
              </a:rPr>
              <a:t>Organisasi</a:t>
            </a:r>
            <a:r>
              <a:rPr lang="en-US" sz="2400" dirty="0">
                <a:latin typeface="Arial Unicode MS"/>
                <a:ea typeface="Arial Unicode MS"/>
                <a:cs typeface="Arial Unicode MS"/>
              </a:rPr>
              <a:t> </a:t>
            </a:r>
            <a:r>
              <a:rPr lang="en-US" sz="2400" dirty="0" err="1">
                <a:latin typeface="Arial Unicode MS"/>
                <a:ea typeface="Arial Unicode MS"/>
                <a:cs typeface="Arial Unicode MS"/>
              </a:rPr>
              <a:t>kemahasiswaan</a:t>
            </a:r>
            <a:r>
              <a:rPr lang="en-US" sz="2400" dirty="0">
                <a:latin typeface="Arial Unicode MS"/>
                <a:ea typeface="Arial Unicode MS"/>
                <a:cs typeface="Arial Unicode MS"/>
              </a:rPr>
              <a:t> di UNW </a:t>
            </a:r>
            <a:r>
              <a:rPr lang="en-US" sz="2400" dirty="0" err="1">
                <a:latin typeface="Arial Unicode MS"/>
                <a:ea typeface="Arial Unicode MS"/>
                <a:cs typeface="Arial Unicode MS"/>
              </a:rPr>
              <a:t>terdiri</a:t>
            </a:r>
            <a:r>
              <a:rPr lang="en-US" sz="2400" dirty="0">
                <a:latin typeface="Arial Unicode MS"/>
                <a:ea typeface="Arial Unicode MS"/>
                <a:cs typeface="Arial Unicode MS"/>
              </a:rPr>
              <a:t> </a:t>
            </a:r>
            <a:r>
              <a:rPr lang="en-US" sz="2400" dirty="0" err="1" smtClean="0">
                <a:latin typeface="Arial Unicode MS"/>
                <a:ea typeface="Arial Unicode MS"/>
                <a:cs typeface="Arial Unicode MS"/>
              </a:rPr>
              <a:t>atas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</a:rPr>
              <a:t>; </a:t>
            </a:r>
            <a:r>
              <a:rPr lang="en-US" sz="2400" dirty="0" err="1">
                <a:latin typeface="Arial Unicode MS"/>
                <a:ea typeface="Arial Unicode MS"/>
                <a:cs typeface="Arial Unicode MS"/>
              </a:rPr>
              <a:t>Badan</a:t>
            </a:r>
            <a:r>
              <a:rPr lang="en-US" sz="2400" dirty="0">
                <a:latin typeface="Arial Unicode MS"/>
                <a:ea typeface="Arial Unicode MS"/>
                <a:cs typeface="Arial Unicode MS"/>
              </a:rPr>
              <a:t> </a:t>
            </a:r>
            <a:r>
              <a:rPr lang="en-US" sz="2400" dirty="0" err="1">
                <a:latin typeface="Arial Unicode MS"/>
                <a:ea typeface="Arial Unicode MS"/>
                <a:cs typeface="Arial Unicode MS"/>
              </a:rPr>
              <a:t>Perwakilan</a:t>
            </a:r>
            <a:r>
              <a:rPr lang="en-US" sz="2400" dirty="0">
                <a:latin typeface="Arial Unicode MS"/>
                <a:ea typeface="Arial Unicode MS"/>
                <a:cs typeface="Arial Unicode MS"/>
              </a:rPr>
              <a:t> </a:t>
            </a:r>
            <a:r>
              <a:rPr lang="en-US" sz="2400" dirty="0" err="1">
                <a:latin typeface="Arial Unicode MS"/>
                <a:ea typeface="Arial Unicode MS"/>
                <a:cs typeface="Arial Unicode MS"/>
              </a:rPr>
              <a:t>Mahasiswa</a:t>
            </a:r>
            <a:r>
              <a:rPr lang="en-US" sz="2400" dirty="0">
                <a:latin typeface="Arial Unicode MS"/>
                <a:ea typeface="Arial Unicode MS"/>
                <a:cs typeface="Arial Unicode MS"/>
              </a:rPr>
              <a:t> (</a:t>
            </a:r>
            <a:r>
              <a:rPr lang="en-US" sz="2400" b="1" dirty="0">
                <a:solidFill>
                  <a:srgbClr val="FF0000"/>
                </a:solidFill>
                <a:latin typeface="Arial Unicode MS"/>
                <a:ea typeface="Arial Unicode MS"/>
                <a:cs typeface="Arial Unicode MS"/>
              </a:rPr>
              <a:t>BPM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</a:rPr>
              <a:t>), </a:t>
            </a:r>
            <a:r>
              <a:rPr lang="en-US" sz="2400" dirty="0" err="1">
                <a:latin typeface="Arial Unicode MS"/>
                <a:ea typeface="Arial Unicode MS"/>
                <a:cs typeface="Arial Unicode MS"/>
              </a:rPr>
              <a:t>Badan</a:t>
            </a:r>
            <a:r>
              <a:rPr lang="en-US" sz="2400" dirty="0">
                <a:latin typeface="Arial Unicode MS"/>
                <a:ea typeface="Arial Unicode MS"/>
                <a:cs typeface="Arial Unicode MS"/>
              </a:rPr>
              <a:t> </a:t>
            </a:r>
            <a:r>
              <a:rPr lang="en-US" sz="2400" dirty="0" err="1">
                <a:latin typeface="Arial Unicode MS"/>
                <a:ea typeface="Arial Unicode MS"/>
                <a:cs typeface="Arial Unicode MS"/>
              </a:rPr>
              <a:t>Eksekutif</a:t>
            </a:r>
            <a:r>
              <a:rPr lang="en-US" sz="2400" dirty="0">
                <a:latin typeface="Arial Unicode MS"/>
                <a:ea typeface="Arial Unicode MS"/>
                <a:cs typeface="Arial Unicode MS"/>
              </a:rPr>
              <a:t> </a:t>
            </a:r>
            <a:r>
              <a:rPr lang="en-US" sz="2400" dirty="0" err="1">
                <a:latin typeface="Arial Unicode MS"/>
                <a:ea typeface="Arial Unicode MS"/>
                <a:cs typeface="Arial Unicode MS"/>
              </a:rPr>
              <a:t>Mahasiswa</a:t>
            </a:r>
            <a:r>
              <a:rPr lang="en-US" sz="2400" dirty="0">
                <a:latin typeface="Arial Unicode MS"/>
                <a:ea typeface="Arial Unicode MS"/>
                <a:cs typeface="Arial Unicode MS"/>
              </a:rPr>
              <a:t> (</a:t>
            </a:r>
            <a:r>
              <a:rPr lang="en-US" sz="2400" b="1" dirty="0">
                <a:solidFill>
                  <a:srgbClr val="FF0000"/>
                </a:solidFill>
                <a:latin typeface="Arial Unicode MS"/>
                <a:ea typeface="Arial Unicode MS"/>
                <a:cs typeface="Arial Unicode MS"/>
              </a:rPr>
              <a:t>BEM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</a:rPr>
              <a:t>),</a:t>
            </a:r>
            <a:r>
              <a:rPr lang="id-ID" sz="2400" dirty="0" smtClean="0">
                <a:latin typeface="Arial Unicode MS"/>
                <a:ea typeface="Arial Unicode MS"/>
                <a:cs typeface="Arial Unicode MS"/>
              </a:rPr>
              <a:t> </a:t>
            </a:r>
            <a:r>
              <a:rPr lang="id-ID" sz="2400" dirty="0">
                <a:latin typeface="Arial Unicode MS"/>
                <a:ea typeface="Arial Unicode MS"/>
                <a:cs typeface="Arial Unicode MS"/>
              </a:rPr>
              <a:t>Himpunan Mahasiswa (</a:t>
            </a:r>
            <a:r>
              <a:rPr lang="id-ID" sz="2400" b="1" dirty="0">
                <a:solidFill>
                  <a:srgbClr val="FF0000"/>
                </a:solidFill>
                <a:latin typeface="Arial Unicode MS"/>
                <a:ea typeface="Arial Unicode MS"/>
                <a:cs typeface="Arial Unicode MS"/>
              </a:rPr>
              <a:t>HIMA</a:t>
            </a:r>
            <a:r>
              <a:rPr lang="id-ID" sz="2400" dirty="0" smtClean="0">
                <a:latin typeface="Arial Unicode MS"/>
                <a:ea typeface="Arial Unicode MS"/>
                <a:cs typeface="Arial Unicode MS"/>
              </a:rPr>
              <a:t>)</a:t>
            </a:r>
            <a:r>
              <a:rPr lang="en-ID" sz="2400" dirty="0" smtClean="0">
                <a:latin typeface="Arial Unicode MS"/>
                <a:ea typeface="Arial Unicode MS"/>
                <a:cs typeface="Arial Unicode MS"/>
              </a:rPr>
              <a:t>,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</a:rPr>
              <a:t> </a:t>
            </a:r>
            <a:r>
              <a:rPr lang="en-US" sz="2400" dirty="0" err="1">
                <a:latin typeface="Arial Unicode MS"/>
                <a:ea typeface="Arial Unicode MS"/>
                <a:cs typeface="Arial Unicode MS"/>
              </a:rPr>
              <a:t>dan</a:t>
            </a:r>
            <a:r>
              <a:rPr lang="en-US" sz="2400" dirty="0">
                <a:latin typeface="Arial Unicode MS"/>
                <a:ea typeface="Arial Unicode MS"/>
                <a:cs typeface="Arial Unicode MS"/>
              </a:rPr>
              <a:t> Unit </a:t>
            </a:r>
            <a:r>
              <a:rPr lang="en-US" sz="2400" dirty="0" err="1">
                <a:latin typeface="Arial Unicode MS"/>
                <a:ea typeface="Arial Unicode MS"/>
                <a:cs typeface="Arial Unicode MS"/>
              </a:rPr>
              <a:t>Kegiatan</a:t>
            </a:r>
            <a:r>
              <a:rPr lang="en-US" sz="2400" dirty="0">
                <a:latin typeface="Arial Unicode MS"/>
                <a:ea typeface="Arial Unicode MS"/>
                <a:cs typeface="Arial Unicode MS"/>
              </a:rPr>
              <a:t> </a:t>
            </a:r>
            <a:r>
              <a:rPr lang="en-US" sz="2400" dirty="0" err="1">
                <a:latin typeface="Arial Unicode MS"/>
                <a:ea typeface="Arial Unicode MS"/>
                <a:cs typeface="Arial Unicode MS"/>
              </a:rPr>
              <a:t>Mahasiswa</a:t>
            </a:r>
            <a:r>
              <a:rPr lang="en-US" sz="2400" dirty="0">
                <a:latin typeface="Arial Unicode MS"/>
                <a:ea typeface="Arial Unicode MS"/>
                <a:cs typeface="Arial Unicode MS"/>
              </a:rPr>
              <a:t> (</a:t>
            </a:r>
            <a:r>
              <a:rPr lang="en-US" sz="2400" b="1" dirty="0">
                <a:solidFill>
                  <a:srgbClr val="FF0000"/>
                </a:solidFill>
                <a:latin typeface="Arial Unicode MS"/>
                <a:ea typeface="Arial Unicode MS"/>
                <a:cs typeface="Arial Unicode MS"/>
              </a:rPr>
              <a:t>UKM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</a:rPr>
              <a:t>).</a:t>
            </a:r>
            <a:endParaRPr lang="en-US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67265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3" name="Rectangle 2"/>
          <p:cNvSpPr/>
          <p:nvPr/>
        </p:nvSpPr>
        <p:spPr>
          <a:xfrm>
            <a:off x="1820091" y="717678"/>
            <a:ext cx="8551817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id-ID" sz="2800" b="1" dirty="0">
                <a:solidFill>
                  <a:srgbClr val="FF0000"/>
                </a:solidFill>
                <a:latin typeface="Arial Unicode MS"/>
                <a:ea typeface="Arial Unicode MS"/>
                <a:cs typeface="Arial Unicode MS"/>
              </a:rPr>
              <a:t>Kegiatan Mahasiswa Di luar Kampus</a:t>
            </a:r>
            <a:endParaRPr lang="en-US" sz="2800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US" sz="2800" b="1" dirty="0">
                <a:latin typeface="Arial Unicode MS"/>
                <a:ea typeface="Arial Unicode MS"/>
                <a:cs typeface="Arial Unicode MS"/>
              </a:rPr>
              <a:t> </a:t>
            </a:r>
            <a:endParaRPr lang="en-US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arenR"/>
              <a:tabLst>
                <a:tab pos="270510" algn="l"/>
              </a:tabLst>
            </a:pPr>
            <a:r>
              <a:rPr lang="en-US" sz="2800" dirty="0" err="1">
                <a:ea typeface="Arial Unicode MS"/>
                <a:cs typeface="Arial Unicode MS"/>
              </a:rPr>
              <a:t>Kegiatan</a:t>
            </a:r>
            <a:r>
              <a:rPr lang="en-US" sz="2800" dirty="0">
                <a:ea typeface="Arial Unicode MS"/>
                <a:cs typeface="Arial Unicode MS"/>
              </a:rPr>
              <a:t> </a:t>
            </a:r>
            <a:r>
              <a:rPr lang="en-US" sz="2800" dirty="0" err="1">
                <a:ea typeface="Arial Unicode MS"/>
                <a:cs typeface="Arial Unicode MS"/>
              </a:rPr>
              <a:t>mahasiswa</a:t>
            </a:r>
            <a:r>
              <a:rPr lang="en-US" sz="2800" dirty="0">
                <a:ea typeface="Arial Unicode MS"/>
                <a:cs typeface="Arial Unicode MS"/>
              </a:rPr>
              <a:t> di </a:t>
            </a:r>
            <a:r>
              <a:rPr lang="en-US" sz="2800" dirty="0" err="1" smtClean="0">
                <a:ea typeface="Arial Unicode MS"/>
                <a:cs typeface="Arial Unicode MS"/>
              </a:rPr>
              <a:t>dalam</a:t>
            </a:r>
            <a:r>
              <a:rPr lang="en-US" sz="2800" dirty="0" smtClean="0">
                <a:ea typeface="Arial Unicode MS"/>
                <a:cs typeface="Arial Unicode MS"/>
              </a:rPr>
              <a:t> </a:t>
            </a:r>
            <a:r>
              <a:rPr lang="en-US" sz="2800" dirty="0" err="1" smtClean="0">
                <a:ea typeface="Arial Unicode MS"/>
                <a:cs typeface="Arial Unicode MS"/>
              </a:rPr>
              <a:t>maupun</a:t>
            </a:r>
            <a:r>
              <a:rPr lang="en-US" sz="2800" dirty="0" smtClean="0">
                <a:ea typeface="Arial Unicode MS"/>
                <a:cs typeface="Arial Unicode MS"/>
              </a:rPr>
              <a:t> di </a:t>
            </a:r>
            <a:r>
              <a:rPr lang="en-US" sz="2800" dirty="0" err="1" smtClean="0">
                <a:ea typeface="Arial Unicode MS"/>
                <a:cs typeface="Arial Unicode MS"/>
              </a:rPr>
              <a:t>luar</a:t>
            </a:r>
            <a:r>
              <a:rPr lang="en-US" sz="2800" dirty="0" smtClean="0">
                <a:ea typeface="Arial Unicode MS"/>
                <a:cs typeface="Arial Unicode MS"/>
              </a:rPr>
              <a:t> </a:t>
            </a:r>
            <a:r>
              <a:rPr lang="en-US" sz="2800" dirty="0" err="1">
                <a:ea typeface="Arial Unicode MS"/>
                <a:cs typeface="Arial Unicode MS"/>
              </a:rPr>
              <a:t>kampus</a:t>
            </a:r>
            <a:r>
              <a:rPr lang="en-US" sz="2800" dirty="0">
                <a:ea typeface="Arial Unicode MS"/>
                <a:cs typeface="Arial Unicode MS"/>
              </a:rPr>
              <a:t> yang </a:t>
            </a:r>
            <a:r>
              <a:rPr lang="en-US" sz="2800" dirty="0" err="1">
                <a:ea typeface="Arial Unicode MS"/>
                <a:cs typeface="Arial Unicode MS"/>
              </a:rPr>
              <a:t>mengatas</a:t>
            </a:r>
            <a:r>
              <a:rPr lang="en-US" sz="2800" dirty="0">
                <a:ea typeface="Arial Unicode MS"/>
                <a:cs typeface="Arial Unicode MS"/>
              </a:rPr>
              <a:t> </a:t>
            </a:r>
            <a:r>
              <a:rPr lang="en-US" sz="2800" dirty="0" err="1">
                <a:ea typeface="Arial Unicode MS"/>
                <a:cs typeface="Arial Unicode MS"/>
              </a:rPr>
              <a:t>namakan</a:t>
            </a:r>
            <a:r>
              <a:rPr lang="en-US" sz="2800" dirty="0">
                <a:ea typeface="Arial Unicode MS"/>
                <a:cs typeface="Arial Unicode MS"/>
              </a:rPr>
              <a:t> UNW </a:t>
            </a:r>
            <a:r>
              <a:rPr lang="en-US" sz="2800" dirty="0" err="1">
                <a:ea typeface="Arial Unicode MS"/>
                <a:cs typeface="Arial Unicode MS"/>
              </a:rPr>
              <a:t>atau</a:t>
            </a:r>
            <a:r>
              <a:rPr lang="en-US" sz="2800" dirty="0">
                <a:ea typeface="Arial Unicode MS"/>
                <a:cs typeface="Arial Unicode MS"/>
              </a:rPr>
              <a:t> program </a:t>
            </a:r>
            <a:r>
              <a:rPr lang="en-US" sz="2800" dirty="0" err="1">
                <a:ea typeface="Arial Unicode MS"/>
                <a:cs typeface="Arial Unicode MS"/>
              </a:rPr>
              <a:t>studi</a:t>
            </a:r>
            <a:r>
              <a:rPr lang="en-US" sz="2800" dirty="0">
                <a:ea typeface="Arial Unicode MS"/>
                <a:cs typeface="Arial Unicode MS"/>
              </a:rPr>
              <a:t> </a:t>
            </a:r>
            <a:r>
              <a:rPr lang="en-US" sz="2800" dirty="0" err="1">
                <a:ea typeface="Arial Unicode MS"/>
                <a:cs typeface="Arial Unicode MS"/>
              </a:rPr>
              <a:t>harus</a:t>
            </a:r>
            <a:r>
              <a:rPr lang="en-US" sz="2800" dirty="0">
                <a:ea typeface="Arial Unicode MS"/>
                <a:cs typeface="Arial Unicode MS"/>
              </a:rPr>
              <a:t> </a:t>
            </a:r>
            <a:r>
              <a:rPr lang="en-US" sz="2800" dirty="0" err="1">
                <a:ea typeface="Arial Unicode MS"/>
                <a:cs typeface="Arial Unicode MS"/>
              </a:rPr>
              <a:t>seijin</a:t>
            </a:r>
            <a:r>
              <a:rPr lang="en-US" sz="2800" dirty="0">
                <a:ea typeface="Arial Unicode MS"/>
                <a:cs typeface="Arial Unicode MS"/>
              </a:rPr>
              <a:t> </a:t>
            </a:r>
            <a:r>
              <a:rPr lang="en-US" sz="2800" dirty="0" err="1" smtClean="0">
                <a:ea typeface="Arial Unicode MS"/>
                <a:cs typeface="Arial Unicode MS"/>
              </a:rPr>
              <a:t>Rektor</a:t>
            </a:r>
            <a:r>
              <a:rPr lang="en-US" sz="2800" dirty="0" smtClean="0">
                <a:ea typeface="Arial Unicode MS"/>
                <a:cs typeface="Arial Unicode MS"/>
              </a:rPr>
              <a:t>/Wakil </a:t>
            </a:r>
            <a:r>
              <a:rPr lang="en-US" sz="2800" dirty="0" err="1" smtClean="0">
                <a:ea typeface="Arial Unicode MS"/>
                <a:cs typeface="Arial Unicode MS"/>
              </a:rPr>
              <a:t>Rektor</a:t>
            </a:r>
            <a:r>
              <a:rPr lang="en-US" sz="2800" dirty="0" smtClean="0">
                <a:ea typeface="Arial Unicode MS"/>
                <a:cs typeface="Arial Unicode MS"/>
              </a:rPr>
              <a:t> </a:t>
            </a:r>
            <a:r>
              <a:rPr lang="en-US" sz="2800" dirty="0" err="1" smtClean="0">
                <a:ea typeface="Arial Unicode MS"/>
                <a:cs typeface="Arial Unicode MS"/>
              </a:rPr>
              <a:t>Bid.Kemahasiswaan</a:t>
            </a:r>
            <a:r>
              <a:rPr lang="en-US" sz="2800" dirty="0" smtClean="0">
                <a:ea typeface="Arial Unicode MS"/>
                <a:cs typeface="Arial Unicode MS"/>
              </a:rPr>
              <a:t> </a:t>
            </a:r>
            <a:r>
              <a:rPr lang="en-US" sz="2800" dirty="0" err="1" smtClean="0">
                <a:ea typeface="Arial Unicode MS"/>
                <a:cs typeface="Arial Unicode MS"/>
              </a:rPr>
              <a:t>dan</a:t>
            </a:r>
            <a:r>
              <a:rPr lang="en-US" sz="2800" dirty="0" smtClean="0">
                <a:ea typeface="Arial Unicode MS"/>
                <a:cs typeface="Arial Unicode MS"/>
              </a:rPr>
              <a:t> </a:t>
            </a:r>
            <a:r>
              <a:rPr lang="en-US" sz="2800" dirty="0" err="1" smtClean="0">
                <a:ea typeface="Arial Unicode MS"/>
                <a:cs typeface="Arial Unicode MS"/>
              </a:rPr>
              <a:t>Pengembangan</a:t>
            </a:r>
            <a:r>
              <a:rPr lang="en-US" sz="2800" dirty="0" smtClean="0">
                <a:ea typeface="Arial Unicode MS"/>
                <a:cs typeface="Arial Unicode MS"/>
              </a:rPr>
              <a:t>, </a:t>
            </a:r>
            <a:r>
              <a:rPr lang="en-US" sz="2800" dirty="0" err="1" smtClean="0">
                <a:ea typeface="Arial Unicode MS"/>
                <a:cs typeface="Arial Unicode MS"/>
              </a:rPr>
              <a:t>serta</a:t>
            </a:r>
            <a:r>
              <a:rPr lang="en-US" sz="2800" dirty="0">
                <a:ea typeface="Arial Unicode MS"/>
                <a:cs typeface="Arial Unicode MS"/>
              </a:rPr>
              <a:t> </a:t>
            </a:r>
            <a:r>
              <a:rPr lang="en-US" sz="2800" dirty="0" smtClean="0">
                <a:ea typeface="Arial Unicode MS"/>
                <a:cs typeface="Arial Unicode MS"/>
              </a:rPr>
              <a:t>b</a:t>
            </a:r>
            <a:r>
              <a:rPr lang="en-ID" sz="2800" dirty="0" err="1" smtClean="0">
                <a:ea typeface="Times New Roman" panose="02020603050405020304" pitchFamily="18" charset="0"/>
              </a:rPr>
              <a:t>erpedoman</a:t>
            </a:r>
            <a:r>
              <a:rPr lang="en-ID" sz="2800" dirty="0" smtClean="0">
                <a:ea typeface="Times New Roman" panose="02020603050405020304" pitchFamily="18" charset="0"/>
              </a:rPr>
              <a:t> </a:t>
            </a:r>
            <a:r>
              <a:rPr lang="en-ID" sz="2800" dirty="0" err="1" smtClean="0">
                <a:ea typeface="Times New Roman" panose="02020603050405020304" pitchFamily="18" charset="0"/>
              </a:rPr>
              <a:t>pada</a:t>
            </a:r>
            <a:r>
              <a:rPr lang="en-ID" sz="2800" dirty="0" smtClean="0">
                <a:ea typeface="Times New Roman" panose="02020603050405020304" pitchFamily="18" charset="0"/>
              </a:rPr>
              <a:t> </a:t>
            </a:r>
            <a:r>
              <a:rPr lang="en-ID" sz="2800" dirty="0" err="1" smtClean="0">
                <a:solidFill>
                  <a:srgbClr val="FF0000"/>
                </a:solidFill>
                <a:ea typeface="Times New Roman" panose="02020603050405020304" pitchFamily="18" charset="0"/>
              </a:rPr>
              <a:t>Buku</a:t>
            </a:r>
            <a:r>
              <a:rPr lang="en-ID" sz="2800" dirty="0" smtClean="0">
                <a:solidFill>
                  <a:srgbClr val="FF0000"/>
                </a:solidFill>
                <a:ea typeface="Times New Roman" panose="02020603050405020304" pitchFamily="18" charset="0"/>
              </a:rPr>
              <a:t> </a:t>
            </a:r>
            <a:r>
              <a:rPr lang="en-ID" sz="2800" dirty="0" err="1" smtClean="0">
                <a:solidFill>
                  <a:srgbClr val="FF0000"/>
                </a:solidFill>
                <a:ea typeface="Times New Roman" panose="02020603050405020304" pitchFamily="18" charset="0"/>
              </a:rPr>
              <a:t>Kode</a:t>
            </a:r>
            <a:r>
              <a:rPr lang="en-ID" sz="2800" dirty="0" smtClean="0">
                <a:solidFill>
                  <a:srgbClr val="FF0000"/>
                </a:solidFill>
                <a:ea typeface="Times New Roman" panose="02020603050405020304" pitchFamily="18" charset="0"/>
              </a:rPr>
              <a:t> </a:t>
            </a:r>
            <a:r>
              <a:rPr lang="en-ID" sz="2800" dirty="0" err="1" smtClean="0">
                <a:solidFill>
                  <a:srgbClr val="FF0000"/>
                </a:solidFill>
                <a:ea typeface="Times New Roman" panose="02020603050405020304" pitchFamily="18" charset="0"/>
              </a:rPr>
              <a:t>Etik</a:t>
            </a:r>
            <a:r>
              <a:rPr lang="en-ID" sz="2800" dirty="0" smtClean="0">
                <a:solidFill>
                  <a:srgbClr val="FF0000"/>
                </a:solidFill>
                <a:ea typeface="Times New Roman" panose="02020603050405020304" pitchFamily="18" charset="0"/>
              </a:rPr>
              <a:t> </a:t>
            </a:r>
            <a:r>
              <a:rPr lang="en-ID" sz="2800" dirty="0" err="1" smtClean="0">
                <a:solidFill>
                  <a:srgbClr val="FF0000"/>
                </a:solidFill>
                <a:ea typeface="Times New Roman" panose="02020603050405020304" pitchFamily="18" charset="0"/>
              </a:rPr>
              <a:t>dan</a:t>
            </a:r>
            <a:r>
              <a:rPr lang="en-ID" sz="2800" dirty="0" smtClean="0">
                <a:solidFill>
                  <a:srgbClr val="FF0000"/>
                </a:solidFill>
                <a:ea typeface="Times New Roman" panose="02020603050405020304" pitchFamily="18" charset="0"/>
              </a:rPr>
              <a:t> Tata </a:t>
            </a:r>
            <a:r>
              <a:rPr lang="en-ID" sz="2800" dirty="0" err="1" smtClean="0">
                <a:solidFill>
                  <a:srgbClr val="FF0000"/>
                </a:solidFill>
                <a:ea typeface="Times New Roman" panose="02020603050405020304" pitchFamily="18" charset="0"/>
              </a:rPr>
              <a:t>Tertib</a:t>
            </a:r>
            <a:r>
              <a:rPr lang="en-ID" sz="2800" dirty="0" smtClean="0">
                <a:solidFill>
                  <a:srgbClr val="FF0000"/>
                </a:solidFill>
                <a:ea typeface="Times New Roman" panose="02020603050405020304" pitchFamily="18" charset="0"/>
              </a:rPr>
              <a:t> </a:t>
            </a:r>
            <a:r>
              <a:rPr lang="en-ID" sz="2800" dirty="0" err="1" smtClean="0">
                <a:solidFill>
                  <a:srgbClr val="FF0000"/>
                </a:solidFill>
                <a:ea typeface="Times New Roman" panose="02020603050405020304" pitchFamily="18" charset="0"/>
              </a:rPr>
              <a:t>Mahasiswa</a:t>
            </a:r>
            <a:r>
              <a:rPr lang="en-ID" sz="2800" dirty="0" smtClean="0">
                <a:solidFill>
                  <a:srgbClr val="FF0000"/>
                </a:solidFill>
                <a:ea typeface="Times New Roman" panose="02020603050405020304" pitchFamily="18" charset="0"/>
              </a:rPr>
              <a:t> UNW</a:t>
            </a:r>
          </a:p>
        </p:txBody>
      </p:sp>
    </p:spTree>
    <p:extLst>
      <p:ext uri="{BB962C8B-B14F-4D97-AF65-F5344CB8AC3E}">
        <p14:creationId xmlns:p14="http://schemas.microsoft.com/office/powerpoint/2010/main" val="23926202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8429850"/>
              </p:ext>
            </p:extLst>
          </p:nvPr>
        </p:nvGraphicFramePr>
        <p:xfrm>
          <a:off x="376238" y="134938"/>
          <a:ext cx="11641591" cy="680887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0051">
                  <a:extLst>
                    <a:ext uri="{9D8B030D-6E8A-4147-A177-3AD203B41FA5}">
                      <a16:colId xmlns:a16="http://schemas.microsoft.com/office/drawing/2014/main" val="154227573"/>
                    </a:ext>
                  </a:extLst>
                </a:gridCol>
                <a:gridCol w="1813339">
                  <a:extLst>
                    <a:ext uri="{9D8B030D-6E8A-4147-A177-3AD203B41FA5}">
                      <a16:colId xmlns:a16="http://schemas.microsoft.com/office/drawing/2014/main" val="1154571171"/>
                    </a:ext>
                  </a:extLst>
                </a:gridCol>
                <a:gridCol w="2121016">
                  <a:extLst>
                    <a:ext uri="{9D8B030D-6E8A-4147-A177-3AD203B41FA5}">
                      <a16:colId xmlns:a16="http://schemas.microsoft.com/office/drawing/2014/main" val="1952336306"/>
                    </a:ext>
                  </a:extLst>
                </a:gridCol>
                <a:gridCol w="4222394">
                  <a:extLst>
                    <a:ext uri="{9D8B030D-6E8A-4147-A177-3AD203B41FA5}">
                      <a16:colId xmlns:a16="http://schemas.microsoft.com/office/drawing/2014/main" val="2926414112"/>
                    </a:ext>
                  </a:extLst>
                </a:gridCol>
                <a:gridCol w="981952">
                  <a:extLst>
                    <a:ext uri="{9D8B030D-6E8A-4147-A177-3AD203B41FA5}">
                      <a16:colId xmlns:a16="http://schemas.microsoft.com/office/drawing/2014/main" val="437033885"/>
                    </a:ext>
                  </a:extLst>
                </a:gridCol>
                <a:gridCol w="1479476">
                  <a:extLst>
                    <a:ext uri="{9D8B030D-6E8A-4147-A177-3AD203B41FA5}">
                      <a16:colId xmlns:a16="http://schemas.microsoft.com/office/drawing/2014/main" val="1304160177"/>
                    </a:ext>
                  </a:extLst>
                </a:gridCol>
                <a:gridCol w="663363">
                  <a:extLst>
                    <a:ext uri="{9D8B030D-6E8A-4147-A177-3AD203B41FA5}">
                      <a16:colId xmlns:a16="http://schemas.microsoft.com/office/drawing/2014/main" val="3368436828"/>
                    </a:ext>
                  </a:extLst>
                </a:gridCol>
              </a:tblGrid>
              <a:tr h="536448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it-IT" sz="1400" u="none" strike="noStrike">
                          <a:solidFill>
                            <a:schemeClr val="bg1"/>
                          </a:solidFill>
                          <a:effectLst/>
                        </a:rPr>
                        <a:t>DATA PRESTASI MAHASISWA UNIVERSITAS NGUDI WALUYO</a:t>
                      </a:r>
                      <a:endParaRPr lang="it-IT" sz="1400" b="1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ctr"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b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2469957"/>
                  </a:ext>
                </a:extLst>
              </a:tr>
              <a:tr h="536448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TAHUN 2019 / 2020</a:t>
                      </a:r>
                      <a:endParaRPr lang="en-US" sz="1400" b="1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ctr"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b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475566"/>
                  </a:ext>
                </a:extLst>
              </a:tr>
              <a:tr h="368810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b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b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b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b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b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b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b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3186938"/>
                  </a:ext>
                </a:extLst>
              </a:tr>
              <a:tr h="36881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NO</a:t>
                      </a:r>
                      <a:endParaRPr lang="en-US" sz="1400" b="1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NAMA MAHASISWA</a:t>
                      </a:r>
                      <a:endParaRPr lang="en-US" sz="1400" b="1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PRODI / UKM</a:t>
                      </a:r>
                      <a:endParaRPr lang="en-US" sz="1400" b="1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NAMA PRESTASI</a:t>
                      </a:r>
                      <a:endParaRPr lang="en-US" sz="1400" b="1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PERINGKAT</a:t>
                      </a:r>
                      <a:endParaRPr lang="en-US" sz="1400" b="1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TINGKAT PRESTASI</a:t>
                      </a:r>
                      <a:endParaRPr lang="en-US" sz="1400" b="1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TAHUN</a:t>
                      </a:r>
                      <a:endParaRPr lang="en-US" sz="1400" b="1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b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5453825"/>
                  </a:ext>
                </a:extLst>
              </a:tr>
              <a:tr h="109783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1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Alifna alya multi, rahma handayani, khusnul khotimah, nurul rahmadanti, eva yulia wahyu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ctr">
                    <a:solidFill>
                      <a:schemeClr val="tx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Program S1 PGPAUD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 err="1" smtClean="0">
                          <a:solidFill>
                            <a:schemeClr val="bg1"/>
                          </a:solidFill>
                          <a:effectLst/>
                        </a:rPr>
                        <a:t>Tari</a:t>
                      </a:r>
                      <a:r>
                        <a:rPr lang="en-US" sz="20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20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kreasi</a:t>
                      </a:r>
                      <a:r>
                        <a:rPr lang="en-US" sz="20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AUD Tingkat Nasional</a:t>
                      </a:r>
                      <a:endParaRPr lang="en-US" sz="20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b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1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NASIONAL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2018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0873706"/>
                  </a:ext>
                </a:extLst>
              </a:tr>
              <a:tr h="44336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Sri </a:t>
                      </a:r>
                      <a:r>
                        <a:rPr lang="en-US" sz="14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rahayu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ctr">
                    <a:solidFill>
                      <a:schemeClr val="tx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b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0832925"/>
                  </a:ext>
                </a:extLst>
              </a:tr>
              <a:tr h="85930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3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Eva </a:t>
                      </a:r>
                      <a:r>
                        <a:rPr lang="en-US" sz="14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yulia</a:t>
                      </a:r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4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wahyu</a:t>
                      </a:r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, </a:t>
                      </a:r>
                      <a:r>
                        <a:rPr lang="en-US" sz="14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khusnul</a:t>
                      </a:r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4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khotimah</a:t>
                      </a:r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, </a:t>
                      </a:r>
                      <a:r>
                        <a:rPr lang="en-US" sz="14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alifna</a:t>
                      </a:r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4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alya</a:t>
                      </a:r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multi, </a:t>
                      </a:r>
                      <a:r>
                        <a:rPr lang="en-US" sz="14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alfi</a:t>
                      </a:r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, </a:t>
                      </a:r>
                      <a:r>
                        <a:rPr lang="en-US" sz="14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ismiyati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ctr">
                    <a:solidFill>
                      <a:schemeClr val="tx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b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169058"/>
                  </a:ext>
                </a:extLst>
              </a:tr>
              <a:tr h="55451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4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b">
                    <a:solidFill>
                      <a:schemeClr val="tx1"/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Program S1 PGSD</a:t>
                      </a:r>
                      <a:endParaRPr lang="en-US" sz="1400" b="1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KDMI (</a:t>
                      </a:r>
                      <a:r>
                        <a:rPr lang="en-US" sz="18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Kompetisi</a:t>
                      </a:r>
                      <a:r>
                        <a:rPr lang="en-US" sz="1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Debat</a:t>
                      </a:r>
                      <a:r>
                        <a:rPr lang="en-US" sz="1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Mahasiswa</a:t>
                      </a:r>
                      <a:r>
                        <a:rPr lang="en-US" sz="1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Indonesia) </a:t>
                      </a:r>
                      <a:r>
                        <a:rPr lang="en-US" sz="18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tingkat</a:t>
                      </a:r>
                      <a:r>
                        <a:rPr lang="en-US" sz="1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LLDIKTI </a:t>
                      </a:r>
                      <a:r>
                        <a:rPr lang="en-US" sz="18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wilayah</a:t>
                      </a:r>
                      <a:r>
                        <a:rPr lang="en-US" sz="1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VI</a:t>
                      </a:r>
                      <a:endParaRPr lang="en-US" sz="18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b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4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b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JATENG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2019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2599941"/>
                  </a:ext>
                </a:extLst>
              </a:tr>
              <a:tr h="3520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5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b">
                    <a:solidFill>
                      <a:schemeClr val="tx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Pencak</a:t>
                      </a:r>
                      <a:r>
                        <a:rPr lang="en-US" sz="1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Silat</a:t>
                      </a:r>
                      <a:r>
                        <a:rPr lang="en-US" sz="1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Kelas</a:t>
                      </a:r>
                      <a:r>
                        <a:rPr lang="en-US" sz="1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B </a:t>
                      </a:r>
                      <a:r>
                        <a:rPr lang="en-US" sz="18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Pekan</a:t>
                      </a:r>
                      <a:r>
                        <a:rPr lang="en-US" sz="1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Olahraga</a:t>
                      </a:r>
                      <a:r>
                        <a:rPr lang="en-US" sz="1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Kampus</a:t>
                      </a:r>
                      <a:endParaRPr lang="en-US" sz="18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b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b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b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2019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215793"/>
                  </a:ext>
                </a:extLst>
              </a:tr>
              <a:tr h="3520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6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b">
                    <a:solidFill>
                      <a:schemeClr val="tx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chemeClr val="bg1"/>
                          </a:solidFill>
                          <a:effectLst/>
                        </a:rPr>
                        <a:t>Pencak Silat Kelas B SH Cup Kabupaten Semarang</a:t>
                      </a:r>
                      <a:endParaRPr lang="en-US" sz="16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b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b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KABUPATEN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2019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8838383"/>
                  </a:ext>
                </a:extLst>
              </a:tr>
              <a:tr h="3520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7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b">
                    <a:solidFill>
                      <a:schemeClr val="tx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Futsal </a:t>
                      </a:r>
                      <a:r>
                        <a:rPr lang="en-US" sz="16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Racana</a:t>
                      </a:r>
                      <a:r>
                        <a:rPr lang="en-US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Cup </a:t>
                      </a:r>
                      <a:r>
                        <a:rPr lang="en-US" sz="16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Walisongo</a:t>
                      </a:r>
                      <a:endParaRPr lang="en-US" sz="16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b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1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b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b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2019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3997782"/>
                  </a:ext>
                </a:extLst>
              </a:tr>
              <a:tr h="49356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8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b">
                    <a:solidFill>
                      <a:schemeClr val="tx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chemeClr val="bg1"/>
                          </a:solidFill>
                          <a:effectLst/>
                        </a:rPr>
                        <a:t>Annual Essay Competition dengan Judul: Generasi Emas atau Robotisasi?</a:t>
                      </a:r>
                      <a:endParaRPr lang="en-US" sz="16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b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10 besar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b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b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2019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8573971"/>
                  </a:ext>
                </a:extLst>
              </a:tr>
              <a:tr h="49356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9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b">
                    <a:solidFill>
                      <a:schemeClr val="tx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Annual Essay Competition </a:t>
                      </a:r>
                      <a:r>
                        <a:rPr lang="en-US" sz="16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dengan</a:t>
                      </a:r>
                      <a:r>
                        <a:rPr lang="en-US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Judul</a:t>
                      </a:r>
                      <a:r>
                        <a:rPr lang="en-US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: </a:t>
                      </a:r>
                      <a:r>
                        <a:rPr lang="en-US" sz="16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Literasi</a:t>
                      </a:r>
                      <a:r>
                        <a:rPr lang="en-US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Solusi</a:t>
                      </a:r>
                      <a:r>
                        <a:rPr lang="en-US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Mengkaji</a:t>
                      </a:r>
                      <a:r>
                        <a:rPr lang="en-US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Negeri</a:t>
                      </a:r>
                      <a:endParaRPr lang="en-US" sz="16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b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b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b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2019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8" marB="0"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26848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57468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9786501"/>
              </p:ext>
            </p:extLst>
          </p:nvPr>
        </p:nvGraphicFramePr>
        <p:xfrm>
          <a:off x="339725" y="300451"/>
          <a:ext cx="11403013" cy="619242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2274">
                  <a:extLst>
                    <a:ext uri="{9D8B030D-6E8A-4147-A177-3AD203B41FA5}">
                      <a16:colId xmlns:a16="http://schemas.microsoft.com/office/drawing/2014/main" val="2076691534"/>
                    </a:ext>
                  </a:extLst>
                </a:gridCol>
                <a:gridCol w="1776317">
                  <a:extLst>
                    <a:ext uri="{9D8B030D-6E8A-4147-A177-3AD203B41FA5}">
                      <a16:colId xmlns:a16="http://schemas.microsoft.com/office/drawing/2014/main" val="3622904299"/>
                    </a:ext>
                  </a:extLst>
                </a:gridCol>
                <a:gridCol w="2075216">
                  <a:extLst>
                    <a:ext uri="{9D8B030D-6E8A-4147-A177-3AD203B41FA5}">
                      <a16:colId xmlns:a16="http://schemas.microsoft.com/office/drawing/2014/main" val="1359751106"/>
                    </a:ext>
                  </a:extLst>
                </a:gridCol>
                <a:gridCol w="4133353">
                  <a:extLst>
                    <a:ext uri="{9D8B030D-6E8A-4147-A177-3AD203B41FA5}">
                      <a16:colId xmlns:a16="http://schemas.microsoft.com/office/drawing/2014/main" val="1825479447"/>
                    </a:ext>
                  </a:extLst>
                </a:gridCol>
                <a:gridCol w="965018">
                  <a:extLst>
                    <a:ext uri="{9D8B030D-6E8A-4147-A177-3AD203B41FA5}">
                      <a16:colId xmlns:a16="http://schemas.microsoft.com/office/drawing/2014/main" val="1171951681"/>
                    </a:ext>
                  </a:extLst>
                </a:gridCol>
                <a:gridCol w="1451797">
                  <a:extLst>
                    <a:ext uri="{9D8B030D-6E8A-4147-A177-3AD203B41FA5}">
                      <a16:colId xmlns:a16="http://schemas.microsoft.com/office/drawing/2014/main" val="494384250"/>
                    </a:ext>
                  </a:extLst>
                </a:gridCol>
                <a:gridCol w="649038">
                  <a:extLst>
                    <a:ext uri="{9D8B030D-6E8A-4147-A177-3AD203B41FA5}">
                      <a16:colId xmlns:a16="http://schemas.microsoft.com/office/drawing/2014/main" val="2050571836"/>
                    </a:ext>
                  </a:extLst>
                </a:gridCol>
              </a:tblGrid>
              <a:tr h="5119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10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Anisa febriani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 rowSpan="11"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Program S1 IKORA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Pencak silat championship 6 Yogyakarta 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1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NASIONAL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2019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9050078"/>
                  </a:ext>
                </a:extLst>
              </a:tr>
              <a:tr h="5119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11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Wahyu nur aini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POMNAS 2019 </a:t>
                      </a:r>
                      <a:r>
                        <a:rPr lang="en-US" sz="14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Lempar</a:t>
                      </a:r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4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cakram</a:t>
                      </a:r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1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NASIONAL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2019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7019198"/>
                  </a:ext>
                </a:extLst>
              </a:tr>
              <a:tr h="5119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12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Wahyu nur aini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Kejurprov Atletik Jateng 2019   Lempar Lontar martil </a:t>
                      </a:r>
                      <a:endParaRPr lang="sv-SE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NASIONAL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2019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5407940"/>
                  </a:ext>
                </a:extLst>
              </a:tr>
              <a:tr h="5119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13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Arif wicaksono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Kejuaraan</a:t>
                      </a:r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Terbuka </a:t>
                      </a:r>
                      <a:r>
                        <a:rPr lang="en-US" sz="14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Piala</a:t>
                      </a:r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4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Rektor</a:t>
                      </a:r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UI-WUGAMES UI 2019 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1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NASIONAL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2019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9377846"/>
                  </a:ext>
                </a:extLst>
              </a:tr>
              <a:tr h="5119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14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Arif wicaksono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Kejuaraan Terbuka Piala Rektor UI-WUGAMES UI 2019 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1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NASIONAL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2019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0016303"/>
                  </a:ext>
                </a:extLst>
              </a:tr>
              <a:tr h="5119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15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Arif wicaksono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Kejuaraan Terbuka Piala Rektor UI-WUGAMES UI 2019 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3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NASIONAL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2019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0892802"/>
                  </a:ext>
                </a:extLst>
              </a:tr>
              <a:tr h="5119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16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Achmad hasan aliy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i-FI" sz="1400" u="none" strike="noStrike">
                          <a:solidFill>
                            <a:schemeClr val="bg1"/>
                          </a:solidFill>
                          <a:effectLst/>
                        </a:rPr>
                        <a:t>Pekan Olahraga Provinsi Sulawesi Selatan </a:t>
                      </a:r>
                      <a:endParaRPr lang="fi-FI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1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PROVINSI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2019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6955774"/>
                  </a:ext>
                </a:extLst>
              </a:tr>
              <a:tr h="5119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17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Novita nur mauliana zekha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Kejuaraan Nasional Aeromodelling 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4 besar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NASIONAL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2019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0423883"/>
                  </a:ext>
                </a:extLst>
              </a:tr>
              <a:tr h="5119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18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Atika nur fitriani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Pencak silat championship 6 Yogyakarta 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perempat final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NASIONAL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2019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5772813"/>
                  </a:ext>
                </a:extLst>
              </a:tr>
              <a:tr h="5119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19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Novita nur mauliana zekha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u="none" strike="noStrike">
                          <a:solidFill>
                            <a:schemeClr val="bg1"/>
                          </a:solidFill>
                          <a:effectLst/>
                        </a:rPr>
                        <a:t>Kejuaraan Provinsi Aeromodelling Jawa Tengah 2019</a:t>
                      </a:r>
                      <a:endParaRPr lang="it-IT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PROVINSI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2019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0265568"/>
                  </a:ext>
                </a:extLst>
              </a:tr>
              <a:tr h="53635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20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Novita nur mauliana zekha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u="none" strike="noStrike">
                          <a:solidFill>
                            <a:schemeClr val="bg1"/>
                          </a:solidFill>
                          <a:effectLst/>
                        </a:rPr>
                        <a:t>Kejuaraan Provinsi Aeromodelling Jawa Tengah 2019</a:t>
                      </a:r>
                      <a:endParaRPr lang="it-IT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PROVINSI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2019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7276370"/>
                  </a:ext>
                </a:extLst>
              </a:tr>
              <a:tr h="53635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21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UKM PRAMUKA</a:t>
                      </a:r>
                      <a:endParaRPr lang="en-US" sz="1400" b="1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Kejuaraan RCWS Futsal Cup 2019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1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PROVINSI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2019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00166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44484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6639351"/>
              </p:ext>
            </p:extLst>
          </p:nvPr>
        </p:nvGraphicFramePr>
        <p:xfrm>
          <a:off x="365125" y="587836"/>
          <a:ext cx="11456989" cy="606060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3943">
                  <a:extLst>
                    <a:ext uri="{9D8B030D-6E8A-4147-A177-3AD203B41FA5}">
                      <a16:colId xmlns:a16="http://schemas.microsoft.com/office/drawing/2014/main" val="2664472014"/>
                    </a:ext>
                  </a:extLst>
                </a:gridCol>
                <a:gridCol w="1784724">
                  <a:extLst>
                    <a:ext uri="{9D8B030D-6E8A-4147-A177-3AD203B41FA5}">
                      <a16:colId xmlns:a16="http://schemas.microsoft.com/office/drawing/2014/main" val="3952802502"/>
                    </a:ext>
                  </a:extLst>
                </a:gridCol>
                <a:gridCol w="2085039">
                  <a:extLst>
                    <a:ext uri="{9D8B030D-6E8A-4147-A177-3AD203B41FA5}">
                      <a16:colId xmlns:a16="http://schemas.microsoft.com/office/drawing/2014/main" val="1719158944"/>
                    </a:ext>
                  </a:extLst>
                </a:gridCol>
                <a:gridCol w="4152917">
                  <a:extLst>
                    <a:ext uri="{9D8B030D-6E8A-4147-A177-3AD203B41FA5}">
                      <a16:colId xmlns:a16="http://schemas.microsoft.com/office/drawing/2014/main" val="806799307"/>
                    </a:ext>
                  </a:extLst>
                </a:gridCol>
                <a:gridCol w="969586">
                  <a:extLst>
                    <a:ext uri="{9D8B030D-6E8A-4147-A177-3AD203B41FA5}">
                      <a16:colId xmlns:a16="http://schemas.microsoft.com/office/drawing/2014/main" val="1226516949"/>
                    </a:ext>
                  </a:extLst>
                </a:gridCol>
                <a:gridCol w="1458670">
                  <a:extLst>
                    <a:ext uri="{9D8B030D-6E8A-4147-A177-3AD203B41FA5}">
                      <a16:colId xmlns:a16="http://schemas.microsoft.com/office/drawing/2014/main" val="3088941711"/>
                    </a:ext>
                  </a:extLst>
                </a:gridCol>
                <a:gridCol w="652110">
                  <a:extLst>
                    <a:ext uri="{9D8B030D-6E8A-4147-A177-3AD203B41FA5}">
                      <a16:colId xmlns:a16="http://schemas.microsoft.com/office/drawing/2014/main" val="2858026857"/>
                    </a:ext>
                  </a:extLst>
                </a:gridCol>
              </a:tblGrid>
              <a:tr h="3436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22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Bayu nugroho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 rowSpan="16"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S1 </a:t>
                      </a:r>
                      <a:r>
                        <a:rPr lang="en-US" sz="14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Teknik</a:t>
                      </a:r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4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Informasi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Duta Wisata Kab. Semarang 2019 </a:t>
                      </a:r>
                      <a:endParaRPr lang="fi-FI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Harapan 2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KABUPATEN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2019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2947547"/>
                  </a:ext>
                </a:extLst>
              </a:tr>
              <a:tr h="3436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23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Aprilia diah ayu k 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Lomba krenova Kab. Semarang 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10 besar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KABUPATEN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2019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9689524"/>
                  </a:ext>
                </a:extLst>
              </a:tr>
              <a:tr h="3436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24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Kharismatus sholikhah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Lomba krenova Kab. Semarang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10 besar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KABUPATEN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2019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9578555"/>
                  </a:ext>
                </a:extLst>
              </a:tr>
              <a:tr h="3436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25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Achmad rizeki h m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Lomba krenova Kab. Semarang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10 besar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KABUPATEN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2019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2328140"/>
                  </a:ext>
                </a:extLst>
              </a:tr>
              <a:tr h="3436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26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Khilda  afriyani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Lomba krenova Kab. Semarang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10 besar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KABUPATEN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2019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1181671"/>
                  </a:ext>
                </a:extLst>
              </a:tr>
              <a:tr h="3436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27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Yana tri </a:t>
                      </a:r>
                      <a:r>
                        <a:rPr lang="en-US" sz="14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anisyah</a:t>
                      </a:r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4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wardani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Lomba krenova Kab. Semarang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10 besar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KABUPATEN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2019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4882692"/>
                  </a:ext>
                </a:extLst>
              </a:tr>
              <a:tr h="3436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28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Mila khoirotul azkiyah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Lomba</a:t>
                      </a:r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4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krenova</a:t>
                      </a:r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4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Kab</a:t>
                      </a:r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. Semarang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10 besar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KABUPATEN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2019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3857623"/>
                  </a:ext>
                </a:extLst>
              </a:tr>
              <a:tr h="3436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29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M. sofiyudin faizal eka s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Lomba krenova Kab. Semarang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10 besar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KABUPATEN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2019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834515"/>
                  </a:ext>
                </a:extLst>
              </a:tr>
              <a:tr h="3436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30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Arif varizal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n-NO" sz="1400" u="none" strike="noStrike">
                          <a:solidFill>
                            <a:schemeClr val="bg1"/>
                          </a:solidFill>
                          <a:effectLst/>
                        </a:rPr>
                        <a:t>Lomba Mobile Legends Tingkat Kota Semarang</a:t>
                      </a:r>
                      <a:endParaRPr lang="nn-NO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1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KOTA SEMARANG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2019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6028038"/>
                  </a:ext>
                </a:extLst>
              </a:tr>
              <a:tr h="3436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31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Wahyu aji kuswoyo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POSK UNW Pencak Silat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r>
                        <a:rPr lang="en-US" sz="14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UNW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2019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2306367"/>
                  </a:ext>
                </a:extLst>
              </a:tr>
              <a:tr h="3436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32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Bagus nouval zakaria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POSK UNW Pencak Silat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r>
                        <a:rPr lang="en-US" sz="14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UNW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2019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9536894"/>
                  </a:ext>
                </a:extLst>
              </a:tr>
              <a:tr h="3436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33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Fathan fachrurrozi 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POSK.UNW Akustik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r>
                        <a:rPr lang="en-US" sz="14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UNW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2019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8142244"/>
                  </a:ext>
                </a:extLst>
              </a:tr>
              <a:tr h="3436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34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Salman alfarizi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Turnamen</a:t>
                      </a:r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Basket POSK UNW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r>
                        <a:rPr lang="en-US" sz="14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UNW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2019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0555509"/>
                  </a:ext>
                </a:extLst>
              </a:tr>
              <a:tr h="3436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35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Muhammad baihaqi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Turnamen Basket POSK UNW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r>
                        <a:rPr lang="en-US" sz="14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UNW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2019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7406802"/>
                  </a:ext>
                </a:extLst>
              </a:tr>
              <a:tr h="3436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36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Krisna dwi hermawan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Turnamen Basket POSK UNW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r>
                        <a:rPr lang="en-US" sz="14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UNW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2019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8437865"/>
                  </a:ext>
                </a:extLst>
              </a:tr>
              <a:tr h="36001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37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Mawan tri nugroho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Turnamen Basket POSK UNW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r>
                        <a:rPr lang="en-US" sz="14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UNW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2019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4809774"/>
                  </a:ext>
                </a:extLst>
              </a:tr>
              <a:tr h="54585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38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Muhammad Al Rosyid, Yuyun Dwi Mentari</a:t>
                      </a:r>
                      <a:endParaRPr lang="it-IT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S1 HUKUM</a:t>
                      </a:r>
                      <a:endParaRPr lang="en-US" sz="1400" b="1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Lomba</a:t>
                      </a:r>
                      <a:r>
                        <a:rPr lang="en-US" sz="2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24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Esai</a:t>
                      </a:r>
                      <a:r>
                        <a:rPr lang="en-US" sz="2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Nasional 2019</a:t>
                      </a:r>
                      <a:endParaRPr lang="en-US" sz="2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b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Harapan 5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NASIONAL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2019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09" marR="5909" marT="5909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62242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7013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dirty="0" err="1" smtClean="0"/>
              <a:t>Mahasiswa</a:t>
            </a:r>
            <a:r>
              <a:rPr lang="en-ID" dirty="0" smtClean="0"/>
              <a:t> IKORA </a:t>
            </a:r>
            <a:r>
              <a:rPr lang="en-ID" sz="3200" dirty="0" smtClean="0"/>
              <a:t>(</a:t>
            </a:r>
            <a:r>
              <a:rPr lang="en-ID" sz="3200" dirty="0" err="1" smtClean="0"/>
              <a:t>Medali</a:t>
            </a:r>
            <a:r>
              <a:rPr lang="en-ID" sz="3200" dirty="0" smtClean="0"/>
              <a:t> </a:t>
            </a:r>
            <a:r>
              <a:rPr lang="en-ID" sz="3200" dirty="0" err="1" smtClean="0"/>
              <a:t>Emas</a:t>
            </a:r>
            <a:r>
              <a:rPr lang="en-ID" sz="3200" dirty="0" smtClean="0"/>
              <a:t> </a:t>
            </a:r>
            <a:r>
              <a:rPr lang="en-ID" sz="3200" dirty="0" err="1" smtClean="0"/>
              <a:t>Pekan</a:t>
            </a:r>
            <a:r>
              <a:rPr lang="en-ID" sz="3200" dirty="0" smtClean="0"/>
              <a:t> </a:t>
            </a:r>
            <a:r>
              <a:rPr lang="en-ID" sz="3200" dirty="0" err="1" smtClean="0"/>
              <a:t>Olah</a:t>
            </a:r>
            <a:r>
              <a:rPr lang="en-ID" sz="3200" dirty="0" smtClean="0"/>
              <a:t> Raga </a:t>
            </a:r>
            <a:r>
              <a:rPr lang="en-ID" sz="3200" dirty="0" err="1" smtClean="0"/>
              <a:t>Mahasiswa</a:t>
            </a:r>
            <a:r>
              <a:rPr lang="en-ID" sz="3200" dirty="0" smtClean="0"/>
              <a:t> Tingkat </a:t>
            </a:r>
            <a:r>
              <a:rPr lang="en-ID" sz="3200" dirty="0" err="1" smtClean="0"/>
              <a:t>Nasional</a:t>
            </a:r>
            <a:r>
              <a:rPr lang="en-ID" sz="3200" dirty="0"/>
              <a:t>)</a:t>
            </a:r>
            <a:endParaRPr lang="en-US" sz="32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3120" y="1690688"/>
            <a:ext cx="7082790" cy="5251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0918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dirty="0" err="1"/>
              <a:t>P</a:t>
            </a:r>
            <a:r>
              <a:rPr lang="en-ID" dirty="0" err="1" smtClean="0"/>
              <a:t>restasi</a:t>
            </a:r>
            <a:r>
              <a:rPr lang="en-ID" dirty="0" smtClean="0"/>
              <a:t> Yang </a:t>
            </a:r>
            <a:r>
              <a:rPr lang="en-ID" dirty="0" err="1" smtClean="0"/>
              <a:t>Diraih</a:t>
            </a:r>
            <a:r>
              <a:rPr lang="en-ID" dirty="0" smtClean="0"/>
              <a:t> </a:t>
            </a:r>
            <a:r>
              <a:rPr lang="en-ID" dirty="0" err="1" smtClean="0"/>
              <a:t>Mahasiswa</a:t>
            </a:r>
            <a:r>
              <a:rPr lang="en-ID" dirty="0" smtClean="0"/>
              <a:t> UNW </a:t>
            </a:r>
            <a:r>
              <a:rPr lang="en-ID" dirty="0" err="1" smtClean="0"/>
              <a:t>dalam</a:t>
            </a:r>
            <a:r>
              <a:rPr lang="en-ID" dirty="0" smtClean="0"/>
              <a:t> </a:t>
            </a:r>
            <a:r>
              <a:rPr lang="en-ID" dirty="0" err="1" smtClean="0"/>
              <a:t>Berbagai</a:t>
            </a:r>
            <a:r>
              <a:rPr lang="en-ID" dirty="0" smtClean="0"/>
              <a:t> </a:t>
            </a:r>
            <a:r>
              <a:rPr lang="en-ID" dirty="0" err="1" smtClean="0"/>
              <a:t>Kejuaraan</a:t>
            </a:r>
            <a:r>
              <a:rPr lang="en-ID" dirty="0" smtClean="0"/>
              <a:t>/</a:t>
            </a:r>
            <a:r>
              <a:rPr lang="en-ID" dirty="0" err="1" smtClean="0"/>
              <a:t>Perlombaan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325" y="1881050"/>
            <a:ext cx="3151580" cy="442831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3261" y="1881049"/>
            <a:ext cx="3017881" cy="452859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81604" y="1805466"/>
            <a:ext cx="2872196" cy="4604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7549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8287" y="4314009"/>
            <a:ext cx="3359331" cy="424216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88398" y="4159382"/>
            <a:ext cx="3165402" cy="413553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0560" y="1690688"/>
            <a:ext cx="3614221" cy="3497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8394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Content Placeholder 2"/>
          <p:cNvSpPr>
            <a:spLocks noGrp="1"/>
          </p:cNvSpPr>
          <p:nvPr>
            <p:ph/>
          </p:nvPr>
        </p:nvSpPr>
        <p:spPr>
          <a:xfrm>
            <a:off x="339634" y="2260010"/>
            <a:ext cx="9442450" cy="1867852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D" altLang="en-US" dirty="0" smtClean="0"/>
              <a:t>Nama </a:t>
            </a:r>
            <a:r>
              <a:rPr lang="en-ID" altLang="en-US" dirty="0" err="1" smtClean="0"/>
              <a:t>Mahasiswa</a:t>
            </a:r>
            <a:r>
              <a:rPr lang="en-ID" altLang="en-US" dirty="0" smtClean="0"/>
              <a:t> : </a:t>
            </a:r>
          </a:p>
          <a:p>
            <a:pPr marL="0" indent="0">
              <a:buNone/>
            </a:pPr>
            <a:r>
              <a:rPr lang="en-ID" altLang="en-US" dirty="0" err="1" smtClean="0"/>
              <a:t>Alifiyah</a:t>
            </a:r>
            <a:r>
              <a:rPr lang="en-ID" altLang="en-US" dirty="0" smtClean="0"/>
              <a:t> </a:t>
            </a:r>
            <a:r>
              <a:rPr lang="en-ID" altLang="en-US" dirty="0" err="1" smtClean="0"/>
              <a:t>Hidayatus</a:t>
            </a:r>
            <a:r>
              <a:rPr lang="en-ID" altLang="en-US" dirty="0" smtClean="0"/>
              <a:t> </a:t>
            </a:r>
            <a:r>
              <a:rPr lang="en-ID" altLang="en-US" dirty="0" err="1" smtClean="0"/>
              <a:t>Sakdiyah</a:t>
            </a:r>
            <a:r>
              <a:rPr lang="en-ID" altLang="en-US" dirty="0" smtClean="0"/>
              <a:t> </a:t>
            </a:r>
          </a:p>
          <a:p>
            <a:pPr marL="0" indent="0">
              <a:buNone/>
            </a:pPr>
            <a:r>
              <a:rPr lang="en-ID" altLang="en-US" dirty="0" smtClean="0"/>
              <a:t>( </a:t>
            </a:r>
            <a:r>
              <a:rPr lang="en-ID" altLang="en-US" dirty="0" smtClean="0"/>
              <a:t>Prodi Sastra </a:t>
            </a:r>
            <a:r>
              <a:rPr lang="en-ID" altLang="en-US" dirty="0" err="1" smtClean="0"/>
              <a:t>Jepang</a:t>
            </a:r>
            <a:r>
              <a:rPr lang="en-ID" altLang="en-US" dirty="0" smtClean="0"/>
              <a:t> program S1)</a:t>
            </a:r>
            <a:endParaRPr lang="en-US" altLang="en-US" dirty="0" smtClean="0"/>
          </a:p>
        </p:txBody>
      </p:sp>
      <p:sp>
        <p:nvSpPr>
          <p:cNvPr id="24579" name="Title 1"/>
          <p:cNvSpPr>
            <a:spLocks noGrp="1"/>
          </p:cNvSpPr>
          <p:nvPr>
            <p:ph type="title" idx="4294967295"/>
          </p:nvPr>
        </p:nvSpPr>
        <p:spPr>
          <a:xfrm>
            <a:off x="339634" y="430439"/>
            <a:ext cx="11852366" cy="1325563"/>
          </a:xfrm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r>
              <a:rPr lang="en-ID" altLang="en-US" dirty="0" smtClean="0"/>
              <a:t>Program </a:t>
            </a:r>
            <a:r>
              <a:rPr lang="en-ID" altLang="en-US" dirty="0" err="1" smtClean="0"/>
              <a:t>Pertukaran</a:t>
            </a:r>
            <a:r>
              <a:rPr lang="en-ID" altLang="en-US" dirty="0" smtClean="0"/>
              <a:t> </a:t>
            </a:r>
            <a:r>
              <a:rPr lang="en-ID" altLang="en-US" dirty="0" err="1" smtClean="0"/>
              <a:t>Pemuda</a:t>
            </a:r>
            <a:r>
              <a:rPr lang="en-ID" altLang="en-US" dirty="0" smtClean="0"/>
              <a:t> Asia Singapura (PPAS</a:t>
            </a:r>
            <a:r>
              <a:rPr lang="en-ID" altLang="en-US" dirty="0" smtClean="0"/>
              <a:t>)</a:t>
            </a:r>
            <a:br>
              <a:rPr lang="en-ID" altLang="en-US" dirty="0" smtClean="0"/>
            </a:br>
            <a:r>
              <a:rPr lang="en-ID" altLang="en-US" dirty="0" smtClean="0"/>
              <a:t>yang </a:t>
            </a:r>
            <a:r>
              <a:rPr lang="en-ID" altLang="en-US" dirty="0" err="1" smtClean="0"/>
              <a:t>pernah</a:t>
            </a:r>
            <a:r>
              <a:rPr lang="en-ID" altLang="en-US" dirty="0" smtClean="0"/>
              <a:t> </a:t>
            </a:r>
            <a:r>
              <a:rPr lang="en-ID" altLang="en-US" dirty="0" err="1" smtClean="0"/>
              <a:t>diikuti</a:t>
            </a:r>
            <a:r>
              <a:rPr lang="en-ID" altLang="en-US" dirty="0" smtClean="0"/>
              <a:t> </a:t>
            </a:r>
            <a:r>
              <a:rPr lang="en-ID" altLang="en-US" dirty="0" err="1" smtClean="0"/>
              <a:t>Mahasiswa</a:t>
            </a:r>
            <a:r>
              <a:rPr lang="en-ID" altLang="en-US" dirty="0" smtClean="0"/>
              <a:t> UNW</a:t>
            </a: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2311795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1449388" y="365125"/>
            <a:ext cx="9906000" cy="1325563"/>
          </a:xfrm>
        </p:spPr>
        <p:txBody>
          <a:bodyPr/>
          <a:lstStyle/>
          <a:p>
            <a:r>
              <a:rPr lang="en-ID" altLang="en-US" dirty="0" err="1" smtClean="0"/>
              <a:t>Latihan</a:t>
            </a:r>
            <a:r>
              <a:rPr lang="en-ID" altLang="en-US" dirty="0" smtClean="0"/>
              <a:t> </a:t>
            </a:r>
            <a:r>
              <a:rPr lang="en-ID" altLang="en-US" dirty="0" err="1" smtClean="0"/>
              <a:t>Pengembangan</a:t>
            </a:r>
            <a:r>
              <a:rPr lang="en-ID" altLang="en-US" dirty="0" smtClean="0"/>
              <a:t> </a:t>
            </a:r>
            <a:r>
              <a:rPr lang="en-ID" altLang="en-US" dirty="0" smtClean="0"/>
              <a:t>Soft Skill</a:t>
            </a:r>
            <a:endParaRPr lang="en-US" altLang="en-US" dirty="0" smtClean="0"/>
          </a:p>
        </p:txBody>
      </p:sp>
      <p:pic>
        <p:nvPicPr>
          <p:cNvPr id="25603" name="image21.png" descr="WhatsApp Image 2019-07-30 at 1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0788" y="2041525"/>
            <a:ext cx="4670425" cy="322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4" name="image10.png" descr="WhatsApp Image 2019-08-06 at 0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175" y="2390775"/>
            <a:ext cx="3214688" cy="410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5" name="image18.png" descr="WhatsApp Image 2019-08-08 at 1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2875" y="365125"/>
            <a:ext cx="2322513" cy="232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6" name="image5.png" descr="WhatsApp Image 2019-08-08 at 1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2875" y="3317875"/>
            <a:ext cx="2301875" cy="2297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7" name="Rectangle 6"/>
          <p:cNvSpPr>
            <a:spLocks noChangeArrowheads="1"/>
          </p:cNvSpPr>
          <p:nvPr/>
        </p:nvSpPr>
        <p:spPr bwMode="auto">
          <a:xfrm>
            <a:off x="1449388" y="1487488"/>
            <a:ext cx="26495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  <a:cs typeface="Calibri" panose="020F0502020204030204" pitchFamily="34" charset="0"/>
              </a:rPr>
              <a:t>Kerja sama dengan USAID </a:t>
            </a:r>
            <a:endParaRPr lang="en-US" altLang="en-US" sz="1800"/>
          </a:p>
        </p:txBody>
      </p:sp>
      <p:sp>
        <p:nvSpPr>
          <p:cNvPr id="25608" name="Rectangle 7"/>
          <p:cNvSpPr>
            <a:spLocks noChangeArrowheads="1"/>
          </p:cNvSpPr>
          <p:nvPr/>
        </p:nvSpPr>
        <p:spPr bwMode="auto">
          <a:xfrm>
            <a:off x="3605213" y="5614988"/>
            <a:ext cx="787717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 err="1">
                <a:solidFill>
                  <a:srgbClr val="000000"/>
                </a:solidFill>
                <a:cs typeface="Calibri" panose="020F0502020204030204" pitchFamily="34" charset="0"/>
              </a:rPr>
              <a:t>Bagi</a:t>
            </a:r>
            <a:r>
              <a:rPr lang="en-US" altLang="en-US" sz="1800" dirty="0">
                <a:solidFill>
                  <a:srgbClr val="000000"/>
                </a:solidFill>
                <a:cs typeface="Calibri" panose="020F0502020204030204" pitchFamily="34" charset="0"/>
              </a:rPr>
              <a:t> </a:t>
            </a:r>
            <a:r>
              <a:rPr lang="en-US" altLang="en-US" sz="1800" dirty="0" err="1">
                <a:solidFill>
                  <a:srgbClr val="000000"/>
                </a:solidFill>
                <a:cs typeface="Calibri" panose="020F0502020204030204" pitchFamily="34" charset="0"/>
              </a:rPr>
              <a:t>peserta</a:t>
            </a:r>
            <a:r>
              <a:rPr lang="en-US" altLang="en-US" sz="1800" dirty="0">
                <a:solidFill>
                  <a:srgbClr val="000000"/>
                </a:solidFill>
                <a:cs typeface="Calibri" panose="020F0502020204030204" pitchFamily="34" charset="0"/>
              </a:rPr>
              <a:t> </a:t>
            </a:r>
            <a:r>
              <a:rPr lang="en-US" altLang="en-US" sz="1800" dirty="0" err="1">
                <a:solidFill>
                  <a:srgbClr val="000000"/>
                </a:solidFill>
                <a:cs typeface="Calibri" panose="020F0502020204030204" pitchFamily="34" charset="0"/>
              </a:rPr>
              <a:t>pelatihan</a:t>
            </a:r>
            <a:r>
              <a:rPr lang="en-US" altLang="en-US" sz="1800" dirty="0">
                <a:solidFill>
                  <a:srgbClr val="000000"/>
                </a:solidFill>
                <a:cs typeface="Calibri" panose="020F0502020204030204" pitchFamily="34" charset="0"/>
              </a:rPr>
              <a:t> </a:t>
            </a:r>
            <a:r>
              <a:rPr lang="en-US" altLang="en-US" sz="1800" dirty="0" err="1">
                <a:solidFill>
                  <a:srgbClr val="000000"/>
                </a:solidFill>
                <a:cs typeface="Calibri" panose="020F0502020204030204" pitchFamily="34" charset="0"/>
              </a:rPr>
              <a:t>tentu</a:t>
            </a:r>
            <a:r>
              <a:rPr lang="en-US" altLang="en-US" sz="1800" dirty="0">
                <a:solidFill>
                  <a:srgbClr val="000000"/>
                </a:solidFill>
                <a:cs typeface="Calibri" panose="020F0502020204030204" pitchFamily="34" charset="0"/>
              </a:rPr>
              <a:t> </a:t>
            </a:r>
            <a:r>
              <a:rPr lang="en-US" altLang="en-US" sz="1800" dirty="0" err="1">
                <a:solidFill>
                  <a:srgbClr val="000000"/>
                </a:solidFill>
                <a:cs typeface="Calibri" panose="020F0502020204030204" pitchFamily="34" charset="0"/>
              </a:rPr>
              <a:t>kegiatan</a:t>
            </a:r>
            <a:r>
              <a:rPr lang="en-US" altLang="en-US" sz="1800" dirty="0">
                <a:solidFill>
                  <a:srgbClr val="000000"/>
                </a:solidFill>
                <a:cs typeface="Calibri" panose="020F0502020204030204" pitchFamily="34" charset="0"/>
              </a:rPr>
              <a:t> </a:t>
            </a:r>
            <a:r>
              <a:rPr lang="en-US" altLang="en-US" sz="1800" dirty="0" err="1">
                <a:solidFill>
                  <a:srgbClr val="000000"/>
                </a:solidFill>
                <a:cs typeface="Calibri" panose="020F0502020204030204" pitchFamily="34" charset="0"/>
              </a:rPr>
              <a:t>ini</a:t>
            </a:r>
            <a:r>
              <a:rPr lang="en-US" altLang="en-US" sz="1800" dirty="0">
                <a:solidFill>
                  <a:srgbClr val="000000"/>
                </a:solidFill>
                <a:cs typeface="Calibri" panose="020F0502020204030204" pitchFamily="34" charset="0"/>
              </a:rPr>
              <a:t> </a:t>
            </a:r>
            <a:r>
              <a:rPr lang="en-US" altLang="en-US" sz="1800" dirty="0" err="1">
                <a:solidFill>
                  <a:srgbClr val="000000"/>
                </a:solidFill>
                <a:cs typeface="Calibri" panose="020F0502020204030204" pitchFamily="34" charset="0"/>
              </a:rPr>
              <a:t>dapat</a:t>
            </a:r>
            <a:r>
              <a:rPr lang="en-US" altLang="en-US" sz="1800" dirty="0">
                <a:solidFill>
                  <a:srgbClr val="000000"/>
                </a:solidFill>
                <a:cs typeface="Calibri" panose="020F0502020204030204" pitchFamily="34" charset="0"/>
              </a:rPr>
              <a:t> </a:t>
            </a:r>
            <a:r>
              <a:rPr lang="en-US" altLang="en-US" sz="1800" dirty="0" err="1">
                <a:solidFill>
                  <a:srgbClr val="000000"/>
                </a:solidFill>
                <a:cs typeface="Calibri" panose="020F0502020204030204" pitchFamily="34" charset="0"/>
              </a:rPr>
              <a:t>menambah</a:t>
            </a:r>
            <a:r>
              <a:rPr lang="en-US" altLang="en-US" sz="1800" dirty="0">
                <a:solidFill>
                  <a:srgbClr val="000000"/>
                </a:solidFill>
                <a:cs typeface="Calibri" panose="020F0502020204030204" pitchFamily="34" charset="0"/>
              </a:rPr>
              <a:t> </a:t>
            </a:r>
            <a:r>
              <a:rPr lang="en-US" altLang="en-US" sz="1800" dirty="0" err="1">
                <a:solidFill>
                  <a:srgbClr val="000000"/>
                </a:solidFill>
                <a:cs typeface="Calibri" panose="020F0502020204030204" pitchFamily="34" charset="0"/>
              </a:rPr>
              <a:t>pengetahuan</a:t>
            </a:r>
            <a:r>
              <a:rPr lang="en-US" altLang="en-US" sz="1800" dirty="0">
                <a:solidFill>
                  <a:srgbClr val="000000"/>
                </a:solidFill>
                <a:cs typeface="Calibri" panose="020F0502020204030204" pitchFamily="34" charset="0"/>
              </a:rPr>
              <a:t> </a:t>
            </a:r>
            <a:r>
              <a:rPr lang="en-US" altLang="en-US" sz="1800" dirty="0" err="1">
                <a:solidFill>
                  <a:srgbClr val="000000"/>
                </a:solidFill>
                <a:cs typeface="Calibri" panose="020F0502020204030204" pitchFamily="34" charset="0"/>
              </a:rPr>
              <a:t>dalam</a:t>
            </a:r>
            <a:r>
              <a:rPr lang="en-US" altLang="en-US" sz="1800" dirty="0">
                <a:solidFill>
                  <a:srgbClr val="000000"/>
                </a:solidFill>
                <a:cs typeface="Calibri" panose="020F0502020204030204" pitchFamily="34" charset="0"/>
              </a:rPr>
              <a:t> </a:t>
            </a:r>
            <a:r>
              <a:rPr lang="en-US" altLang="en-US" sz="1800" dirty="0" err="1">
                <a:solidFill>
                  <a:srgbClr val="000000"/>
                </a:solidFill>
                <a:cs typeface="Calibri" panose="020F0502020204030204" pitchFamily="34" charset="0"/>
              </a:rPr>
              <a:t>menyiapkan</a:t>
            </a:r>
            <a:r>
              <a:rPr lang="en-US" altLang="en-US" sz="1800" dirty="0">
                <a:solidFill>
                  <a:srgbClr val="000000"/>
                </a:solidFill>
                <a:cs typeface="Calibri" panose="020F0502020204030204" pitchFamily="34" charset="0"/>
              </a:rPr>
              <a:t> </a:t>
            </a:r>
            <a:r>
              <a:rPr lang="en-US" altLang="en-US" sz="1800" dirty="0" err="1">
                <a:solidFill>
                  <a:srgbClr val="000000"/>
                </a:solidFill>
                <a:cs typeface="Calibri" panose="020F0502020204030204" pitchFamily="34" charset="0"/>
              </a:rPr>
              <a:t>diri</a:t>
            </a:r>
            <a:r>
              <a:rPr lang="en-US" altLang="en-US" sz="1800" dirty="0">
                <a:solidFill>
                  <a:srgbClr val="000000"/>
                </a:solidFill>
                <a:cs typeface="Calibri" panose="020F0502020204030204" pitchFamily="34" charset="0"/>
              </a:rPr>
              <a:t> </a:t>
            </a:r>
            <a:r>
              <a:rPr lang="en-US" altLang="en-US" sz="1800" dirty="0" err="1">
                <a:solidFill>
                  <a:srgbClr val="000000"/>
                </a:solidFill>
                <a:cs typeface="Calibri" panose="020F0502020204030204" pitchFamily="34" charset="0"/>
              </a:rPr>
              <a:t>memasuki</a:t>
            </a:r>
            <a:r>
              <a:rPr lang="en-US" altLang="en-US" sz="1800" dirty="0">
                <a:solidFill>
                  <a:srgbClr val="000000"/>
                </a:solidFill>
                <a:cs typeface="Calibri" panose="020F0502020204030204" pitchFamily="34" charset="0"/>
              </a:rPr>
              <a:t> </a:t>
            </a:r>
            <a:r>
              <a:rPr lang="en-US" altLang="en-US" sz="1800" dirty="0" err="1">
                <a:solidFill>
                  <a:srgbClr val="000000"/>
                </a:solidFill>
                <a:cs typeface="Calibri" panose="020F0502020204030204" pitchFamily="34" charset="0"/>
              </a:rPr>
              <a:t>dunia</a:t>
            </a:r>
            <a:r>
              <a:rPr lang="en-US" altLang="en-US" sz="1800" dirty="0">
                <a:solidFill>
                  <a:srgbClr val="000000"/>
                </a:solidFill>
                <a:cs typeface="Calibri" panose="020F0502020204030204" pitchFamily="34" charset="0"/>
              </a:rPr>
              <a:t> </a:t>
            </a:r>
            <a:r>
              <a:rPr lang="en-US" altLang="en-US" sz="1800" dirty="0" err="1">
                <a:solidFill>
                  <a:srgbClr val="000000"/>
                </a:solidFill>
                <a:cs typeface="Calibri" panose="020F0502020204030204" pitchFamily="34" charset="0"/>
              </a:rPr>
              <a:t>kerja</a:t>
            </a:r>
            <a:r>
              <a:rPr lang="en-US" altLang="en-US" sz="1800" dirty="0">
                <a:solidFill>
                  <a:srgbClr val="000000"/>
                </a:solidFill>
                <a:cs typeface="Calibri" panose="020F0502020204030204" pitchFamily="34" charset="0"/>
              </a:rPr>
              <a:t>, </a:t>
            </a:r>
            <a:r>
              <a:rPr lang="en-US" altLang="en-US" sz="1800" dirty="0" err="1">
                <a:solidFill>
                  <a:srgbClr val="000000"/>
                </a:solidFill>
                <a:cs typeface="Calibri" panose="020F0502020204030204" pitchFamily="34" charset="0"/>
              </a:rPr>
              <a:t>selain</a:t>
            </a:r>
            <a:r>
              <a:rPr lang="en-US" altLang="en-US" sz="1800" dirty="0">
                <a:solidFill>
                  <a:srgbClr val="000000"/>
                </a:solidFill>
                <a:cs typeface="Calibri" panose="020F0502020204030204" pitchFamily="34" charset="0"/>
              </a:rPr>
              <a:t> </a:t>
            </a:r>
            <a:r>
              <a:rPr lang="en-US" altLang="en-US" sz="1800" dirty="0" err="1">
                <a:solidFill>
                  <a:srgbClr val="000000"/>
                </a:solidFill>
                <a:cs typeface="Calibri" panose="020F0502020204030204" pitchFamily="34" charset="0"/>
              </a:rPr>
              <a:t>itu</a:t>
            </a:r>
            <a:r>
              <a:rPr lang="en-US" altLang="en-US" sz="1800" dirty="0">
                <a:solidFill>
                  <a:srgbClr val="000000"/>
                </a:solidFill>
                <a:cs typeface="Calibri" panose="020F0502020204030204" pitchFamily="34" charset="0"/>
              </a:rPr>
              <a:t> </a:t>
            </a:r>
            <a:r>
              <a:rPr lang="en-US" altLang="en-US" sz="1800" dirty="0" err="1">
                <a:solidFill>
                  <a:srgbClr val="000000"/>
                </a:solidFill>
                <a:cs typeface="Calibri" panose="020F0502020204030204" pitchFamily="34" charset="0"/>
              </a:rPr>
              <a:t>kegiatan</a:t>
            </a:r>
            <a:r>
              <a:rPr lang="en-US" altLang="en-US" sz="1800" dirty="0">
                <a:solidFill>
                  <a:srgbClr val="000000"/>
                </a:solidFill>
                <a:cs typeface="Calibri" panose="020F0502020204030204" pitchFamily="34" charset="0"/>
              </a:rPr>
              <a:t> </a:t>
            </a:r>
            <a:r>
              <a:rPr lang="en-US" altLang="en-US" sz="1800" dirty="0" err="1">
                <a:solidFill>
                  <a:srgbClr val="000000"/>
                </a:solidFill>
                <a:cs typeface="Calibri" panose="020F0502020204030204" pitchFamily="34" charset="0"/>
              </a:rPr>
              <a:t>ini</a:t>
            </a:r>
            <a:r>
              <a:rPr lang="en-US" altLang="en-US" sz="1800" dirty="0">
                <a:solidFill>
                  <a:srgbClr val="000000"/>
                </a:solidFill>
                <a:cs typeface="Calibri" panose="020F0502020204030204" pitchFamily="34" charset="0"/>
              </a:rPr>
              <a:t> </a:t>
            </a:r>
            <a:r>
              <a:rPr lang="en-US" altLang="en-US" sz="1800" dirty="0" err="1">
                <a:solidFill>
                  <a:srgbClr val="000000"/>
                </a:solidFill>
                <a:cs typeface="Calibri" panose="020F0502020204030204" pitchFamily="34" charset="0"/>
              </a:rPr>
              <a:t>bisa</a:t>
            </a:r>
            <a:r>
              <a:rPr lang="en-US" altLang="en-US" sz="1800" dirty="0">
                <a:solidFill>
                  <a:srgbClr val="000000"/>
                </a:solidFill>
                <a:cs typeface="Calibri" panose="020F0502020204030204" pitchFamily="34" charset="0"/>
              </a:rPr>
              <a:t> </a:t>
            </a:r>
            <a:r>
              <a:rPr lang="en-US" altLang="en-US" sz="1800" dirty="0" err="1">
                <a:solidFill>
                  <a:srgbClr val="000000"/>
                </a:solidFill>
                <a:cs typeface="Calibri" panose="020F0502020204030204" pitchFamily="34" charset="0"/>
              </a:rPr>
              <a:t>digunakan</a:t>
            </a:r>
            <a:r>
              <a:rPr lang="en-US" altLang="en-US" sz="1800" dirty="0">
                <a:solidFill>
                  <a:srgbClr val="000000"/>
                </a:solidFill>
                <a:cs typeface="Calibri" panose="020F0502020204030204" pitchFamily="34" charset="0"/>
              </a:rPr>
              <a:t> </a:t>
            </a:r>
            <a:r>
              <a:rPr lang="en-US" altLang="en-US" sz="1800" dirty="0" err="1">
                <a:solidFill>
                  <a:srgbClr val="000000"/>
                </a:solidFill>
                <a:cs typeface="Calibri" panose="020F0502020204030204" pitchFamily="34" charset="0"/>
              </a:rPr>
              <a:t>sebagai</a:t>
            </a:r>
            <a:r>
              <a:rPr lang="en-US" altLang="en-US" sz="1800" dirty="0">
                <a:solidFill>
                  <a:srgbClr val="000000"/>
                </a:solidFill>
                <a:cs typeface="Calibri" panose="020F0502020204030204" pitchFamily="34" charset="0"/>
              </a:rPr>
              <a:t> </a:t>
            </a:r>
            <a:r>
              <a:rPr lang="en-US" altLang="en-US" sz="1800" dirty="0" err="1">
                <a:solidFill>
                  <a:srgbClr val="000000"/>
                </a:solidFill>
                <a:cs typeface="Calibri" panose="020F0502020204030204" pitchFamily="34" charset="0"/>
              </a:rPr>
              <a:t>kelengkapan</a:t>
            </a:r>
            <a:r>
              <a:rPr lang="en-US" altLang="en-US" sz="1800" dirty="0">
                <a:solidFill>
                  <a:srgbClr val="000000"/>
                </a:solidFill>
                <a:cs typeface="Calibri" panose="020F0502020204030204" pitchFamily="34" charset="0"/>
              </a:rPr>
              <a:t> </a:t>
            </a:r>
            <a:r>
              <a:rPr lang="en-US" altLang="en-US" sz="1800" dirty="0" err="1">
                <a:solidFill>
                  <a:srgbClr val="000000"/>
                </a:solidFill>
                <a:cs typeface="Calibri" panose="020F0502020204030204" pitchFamily="34" charset="0"/>
              </a:rPr>
              <a:t>dalam</a:t>
            </a:r>
            <a:r>
              <a:rPr lang="en-US" altLang="en-US" sz="1800" dirty="0">
                <a:solidFill>
                  <a:srgbClr val="000000"/>
                </a:solidFill>
                <a:cs typeface="Calibri" panose="020F0502020204030204" pitchFamily="34" charset="0"/>
              </a:rPr>
              <a:t> SKPI ( Surat </a:t>
            </a:r>
            <a:r>
              <a:rPr lang="en-US" altLang="en-US" sz="1800" dirty="0" err="1">
                <a:solidFill>
                  <a:srgbClr val="000000"/>
                </a:solidFill>
                <a:cs typeface="Calibri" panose="020F0502020204030204" pitchFamily="34" charset="0"/>
              </a:rPr>
              <a:t>Keterangan</a:t>
            </a:r>
            <a:r>
              <a:rPr lang="en-US" altLang="en-US" sz="1800" dirty="0">
                <a:solidFill>
                  <a:srgbClr val="000000"/>
                </a:solidFill>
                <a:cs typeface="Calibri" panose="020F0502020204030204" pitchFamily="34" charset="0"/>
              </a:rPr>
              <a:t> </a:t>
            </a:r>
            <a:r>
              <a:rPr lang="en-US" altLang="en-US" sz="1800" dirty="0" err="1">
                <a:solidFill>
                  <a:srgbClr val="000000"/>
                </a:solidFill>
                <a:cs typeface="Calibri" panose="020F0502020204030204" pitchFamily="34" charset="0"/>
              </a:rPr>
              <a:t>Pendamping</a:t>
            </a:r>
            <a:r>
              <a:rPr lang="en-US" altLang="en-US" sz="1800" dirty="0">
                <a:solidFill>
                  <a:srgbClr val="000000"/>
                </a:solidFill>
                <a:cs typeface="Calibri" panose="020F0502020204030204" pitchFamily="34" charset="0"/>
              </a:rPr>
              <a:t> </a:t>
            </a:r>
            <a:r>
              <a:rPr lang="en-US" altLang="en-US" sz="1800" dirty="0" err="1">
                <a:solidFill>
                  <a:srgbClr val="000000"/>
                </a:solidFill>
                <a:cs typeface="Calibri" panose="020F0502020204030204" pitchFamily="34" charset="0"/>
              </a:rPr>
              <a:t>Ijasah</a:t>
            </a:r>
            <a:r>
              <a:rPr lang="en-US" altLang="en-US" sz="1800" dirty="0">
                <a:solidFill>
                  <a:srgbClr val="000000"/>
                </a:solidFill>
                <a:cs typeface="Calibri" panose="020F0502020204030204" pitchFamily="34" charset="0"/>
              </a:rPr>
              <a:t> )</a:t>
            </a:r>
            <a:endParaRPr lang="en-US" altLang="en-US" sz="1800" dirty="0"/>
          </a:p>
        </p:txBody>
      </p:sp>
    </p:spTree>
    <p:extLst>
      <p:ext uri="{BB962C8B-B14F-4D97-AF65-F5344CB8AC3E}">
        <p14:creationId xmlns:p14="http://schemas.microsoft.com/office/powerpoint/2010/main" val="1073570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ChangeArrowheads="1"/>
          </p:cNvSpPr>
          <p:nvPr/>
        </p:nvSpPr>
        <p:spPr bwMode="auto">
          <a:xfrm>
            <a:off x="866775" y="0"/>
            <a:ext cx="10517188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568325" eaLnBrk="1" hangingPunct="1">
              <a:lnSpc>
                <a:spcPct val="90000"/>
              </a:lnSpc>
              <a:defRPr/>
            </a:pPr>
            <a:r>
              <a:rPr lang="en-US" altLang="zh-CN" sz="3600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BIDANG </a:t>
            </a:r>
            <a:r>
              <a:rPr lang="en-US" altLang="zh-CN" sz="3600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PENGEMBANGA RINTISAN PERTUKARAN MAHASISWA</a:t>
            </a:r>
            <a:endParaRPr lang="en-US" altLang="zh-CN" sz="3600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3" name="Picture 2" descr="20180426_16131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213" y="1363365"/>
            <a:ext cx="5076968" cy="380772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7412" name="TextBox 5"/>
          <p:cNvSpPr txBox="1">
            <a:spLocks noChangeArrowheads="1"/>
          </p:cNvSpPr>
          <p:nvPr/>
        </p:nvSpPr>
        <p:spPr bwMode="auto">
          <a:xfrm>
            <a:off x="1157288" y="5403850"/>
            <a:ext cx="3398837" cy="80010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 b="1">
                <a:latin typeface="Arial" panose="020B0604020202020204" pitchFamily="34" charset="0"/>
                <a:cs typeface="Arial" panose="020B0604020202020204" pitchFamily="34" charset="0"/>
              </a:rPr>
              <a:t>Penandatanganan MoU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latin typeface="Arial" panose="020B0604020202020204" pitchFamily="34" charset="0"/>
                <a:cs typeface="Arial" panose="020B0604020202020204" pitchFamily="34" charset="0"/>
              </a:rPr>
              <a:t>Centro Escolar University &amp;  UNW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413" name="TextBox 6"/>
          <p:cNvSpPr txBox="1">
            <a:spLocks noChangeArrowheads="1"/>
          </p:cNvSpPr>
          <p:nvPr/>
        </p:nvSpPr>
        <p:spPr bwMode="auto">
          <a:xfrm>
            <a:off x="6565900" y="5445125"/>
            <a:ext cx="3933825" cy="80010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 b="1">
                <a:latin typeface="Arial" panose="020B0604020202020204" pitchFamily="34" charset="0"/>
                <a:cs typeface="Arial" panose="020B0604020202020204" pitchFamily="34" charset="0"/>
              </a:rPr>
              <a:t>Penandatangan MoU 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latin typeface="Arial" panose="020B0604020202020204" pitchFamily="34" charset="0"/>
                <a:cs typeface="Arial" panose="020B0604020202020204" pitchFamily="34" charset="0"/>
              </a:rPr>
              <a:t>National Taipei University Of Nursing And Health Sciences &amp; UNW</a:t>
            </a:r>
          </a:p>
        </p:txBody>
      </p:sp>
      <p:pic>
        <p:nvPicPr>
          <p:cNvPr id="9" name="Picture 8" descr="20180426_16131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66296" y="1358109"/>
            <a:ext cx="5138033" cy="385352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6119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6160305"/>
              </p:ext>
            </p:extLst>
          </p:nvPr>
        </p:nvGraphicFramePr>
        <p:xfrm>
          <a:off x="749300" y="1282702"/>
          <a:ext cx="10040620" cy="451720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2489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920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996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4074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FF00"/>
                          </a:solidFill>
                          <a:latin typeface="Arial" pitchFamily="34" charset="0"/>
                          <a:cs typeface="Arial" pitchFamily="34" charset="0"/>
                        </a:rPr>
                        <a:t>NO.</a:t>
                      </a:r>
                      <a:endParaRPr lang="en-US" sz="2000" dirty="0">
                        <a:solidFill>
                          <a:srgbClr val="FFFF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7" marR="91437" marT="45715" marB="45715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rgbClr val="FFFF00"/>
                          </a:solidFill>
                          <a:latin typeface="Arial" pitchFamily="34" charset="0"/>
                          <a:cs typeface="Arial" pitchFamily="34" charset="0"/>
                        </a:rPr>
                        <a:t>INSTITUSI</a:t>
                      </a:r>
                      <a:r>
                        <a:rPr lang="en-US" sz="2000" baseline="0" dirty="0" smtClean="0">
                          <a:solidFill>
                            <a:srgbClr val="FFFF00"/>
                          </a:solidFill>
                          <a:latin typeface="Arial" pitchFamily="34" charset="0"/>
                          <a:cs typeface="Arial" pitchFamily="34" charset="0"/>
                        </a:rPr>
                        <a:t> KERJASAMA</a:t>
                      </a:r>
                      <a:endParaRPr lang="en-US" sz="2000" dirty="0">
                        <a:solidFill>
                          <a:srgbClr val="FFFF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7" marR="91437" marT="45715" marB="45715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FF00"/>
                          </a:solidFill>
                          <a:latin typeface="Arial" pitchFamily="34" charset="0"/>
                          <a:cs typeface="Arial" pitchFamily="34" charset="0"/>
                        </a:rPr>
                        <a:t>NEGARA</a:t>
                      </a:r>
                      <a:endParaRPr lang="en-US" sz="2000" dirty="0">
                        <a:solidFill>
                          <a:srgbClr val="FFFF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7" marR="91437" marT="45715" marB="45715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4935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en-US" sz="1600" dirty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7" marR="91437" marT="45715" marB="45715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UNIVERSITI</a:t>
                      </a:r>
                      <a:r>
                        <a:rPr lang="en-US" sz="1600" baseline="0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MALAYSIA SABAH, </a:t>
                      </a:r>
                      <a:r>
                        <a:rPr lang="en-US" sz="1600" b="1" i="1" baseline="0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2018</a:t>
                      </a:r>
                      <a:endParaRPr lang="en-US" sz="1600" b="1" i="1" dirty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7" marR="91437" marT="45715" marB="45715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MALAYSIA</a:t>
                      </a:r>
                      <a:endParaRPr lang="en-US" sz="1600" dirty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7" marR="91437" marT="45715" marB="45715">
                    <a:solidFill>
                      <a:schemeClr val="tx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4935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en-US" sz="1600" dirty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7" marR="91437" marT="45715" marB="45715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RAJAMANGALA UNIVERSITY KRUNGTHEP, </a:t>
                      </a:r>
                      <a:r>
                        <a:rPr lang="en-US" sz="1600" b="1" i="1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2018</a:t>
                      </a:r>
                      <a:endParaRPr lang="en-US" sz="1600" b="1" i="1" dirty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7" marR="91437" marT="45715" marB="45715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THAILAND</a:t>
                      </a:r>
                      <a:endParaRPr lang="en-US" sz="1600" dirty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7" marR="91437" marT="45715" marB="45715">
                    <a:solidFill>
                      <a:schemeClr val="tx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4935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en-US" sz="1600" dirty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7" marR="91437" marT="45715" marB="45715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PRINCE OF</a:t>
                      </a:r>
                      <a:r>
                        <a:rPr lang="en-US" sz="1600" baseline="0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SONGLA UNIVERSITY, </a:t>
                      </a:r>
                      <a:r>
                        <a:rPr lang="en-US" sz="1600" b="1" i="1" baseline="0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2017</a:t>
                      </a:r>
                      <a:endParaRPr lang="en-US" sz="1600" b="1" i="1" dirty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7" marR="91437" marT="45715" marB="45715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THAILAND</a:t>
                      </a:r>
                      <a:endParaRPr lang="en-US" sz="1600" dirty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7" marR="91437" marT="45715" marB="45715">
                    <a:solidFill>
                      <a:schemeClr val="tx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4935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en-US" sz="1600" dirty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7" marR="91437" marT="45715" marB="45715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HUACHIEW CHALERMPRAKET UNIVERSITY, </a:t>
                      </a:r>
                      <a:r>
                        <a:rPr lang="en-US" sz="1600" b="1" i="1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2017</a:t>
                      </a:r>
                      <a:endParaRPr lang="en-US" sz="1600" b="1" i="1" dirty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7" marR="91437" marT="45715" marB="45715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THAILAND</a:t>
                      </a:r>
                      <a:endParaRPr lang="en-US" sz="1600" dirty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7" marR="91437" marT="45715" marB="45715">
                    <a:solidFill>
                      <a:schemeClr val="tx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4935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en-US" sz="1600" dirty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7" marR="91437" marT="45715" marB="45715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HEBEI NORMAL UNIVERSITY, </a:t>
                      </a:r>
                      <a:r>
                        <a:rPr lang="en-US" sz="1600" b="1" i="1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2017</a:t>
                      </a:r>
                      <a:endParaRPr lang="en-US" sz="1600" b="1" i="1" dirty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7" marR="91437" marT="45715" marB="45715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CHINA</a:t>
                      </a:r>
                      <a:endParaRPr lang="en-US" sz="1600" dirty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7" marR="91437" marT="45715" marB="45715">
                    <a:solidFill>
                      <a:schemeClr val="tx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4935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en-US" sz="1600" dirty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7" marR="91437" marT="45715" marB="45715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BURAPHA</a:t>
                      </a:r>
                      <a:r>
                        <a:rPr lang="en-US" sz="1600" baseline="0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UNIVERSITY, </a:t>
                      </a:r>
                      <a:r>
                        <a:rPr lang="en-US" sz="1600" b="1" i="1" baseline="0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2018</a:t>
                      </a:r>
                      <a:endParaRPr lang="en-US" sz="1600" b="1" i="1" dirty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7" marR="91437" marT="45715" marB="45715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TAHILAND</a:t>
                      </a:r>
                      <a:endParaRPr lang="en-US" sz="1600" dirty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7" marR="91437" marT="45715" marB="45715">
                    <a:solidFill>
                      <a:schemeClr val="tx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63652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endParaRPr lang="en-US" sz="1600" dirty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7" marR="91437" marT="45715" marB="45715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NATIONAL</a:t>
                      </a:r>
                      <a:r>
                        <a:rPr lang="en-US" sz="1600" baseline="0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TAIPEI UNIVERSITY OF NURSING AND HEALTH SCIENCES, </a:t>
                      </a:r>
                      <a:r>
                        <a:rPr lang="en-US" sz="1600" b="1" i="1" baseline="0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2019</a:t>
                      </a:r>
                      <a:endParaRPr lang="en-US" sz="1600" b="1" i="1" dirty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7" marR="91437" marT="45715" marB="45715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TAIWAN</a:t>
                      </a:r>
                      <a:endParaRPr lang="en-US" sz="1600" dirty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7" marR="91437" marT="45715" marB="45715">
                    <a:solidFill>
                      <a:schemeClr val="tx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24935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  <a:endParaRPr lang="en-US" sz="1600" dirty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7" marR="91437" marT="45715" marB="45715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CENTRO ESCOLAR UNIVERSITY,</a:t>
                      </a:r>
                      <a:r>
                        <a:rPr lang="en-US" sz="1600" b="1" i="1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2019</a:t>
                      </a:r>
                      <a:endParaRPr lang="en-US" sz="1600" b="1" i="1" dirty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7" marR="91437" marT="45715" marB="45715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PHILIPHINA</a:t>
                      </a:r>
                      <a:endParaRPr lang="en-US" sz="1600" dirty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7" marR="91437" marT="45715" marB="45715">
                    <a:solidFill>
                      <a:schemeClr val="tx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24935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  <a:endParaRPr lang="en-US" sz="1600" dirty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7" marR="91437" marT="45715" marB="45715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SHINOKEN</a:t>
                      </a:r>
                      <a:r>
                        <a:rPr lang="en-US" sz="1600" baseline="0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GROUP CO.Ltd, </a:t>
                      </a:r>
                      <a:r>
                        <a:rPr lang="en-US" sz="1600" b="1" i="1" baseline="0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2019</a:t>
                      </a:r>
                      <a:endParaRPr lang="en-US" sz="1600" b="1" i="1" dirty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7" marR="91437" marT="45715" marB="45715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JEPANG</a:t>
                      </a:r>
                      <a:endParaRPr lang="en-US" sz="1600" dirty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7" marR="91437" marT="45715" marB="45715">
                    <a:solidFill>
                      <a:schemeClr val="tx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6" name="Title 1"/>
          <p:cNvSpPr txBox="1">
            <a:spLocks noChangeArrowheads="1"/>
          </p:cNvSpPr>
          <p:nvPr/>
        </p:nvSpPr>
        <p:spPr bwMode="auto">
          <a:xfrm>
            <a:off x="1157288" y="366713"/>
            <a:ext cx="11285537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568325" eaLnBrk="1" hangingPunct="1">
              <a:lnSpc>
                <a:spcPct val="90000"/>
              </a:lnSpc>
              <a:defRPr/>
            </a:pPr>
            <a:r>
              <a:rPr lang="en-US" altLang="zh-CN" sz="4400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PENGEMBANGAN HUBUNGAN DENGAN </a:t>
            </a:r>
            <a:r>
              <a:rPr lang="en-US" altLang="zh-CN" sz="44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LUAR NEGERI</a:t>
            </a:r>
          </a:p>
        </p:txBody>
      </p:sp>
    </p:spTree>
    <p:extLst>
      <p:ext uri="{BB962C8B-B14F-4D97-AF65-F5344CB8AC3E}">
        <p14:creationId xmlns:p14="http://schemas.microsoft.com/office/powerpoint/2010/main" val="2791083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943" y="141242"/>
            <a:ext cx="11560628" cy="6468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7542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903</TotalTime>
  <Words>751</Words>
  <Application>Microsoft Office PowerPoint</Application>
  <PresentationFormat>Widescreen</PresentationFormat>
  <Paragraphs>299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Arial</vt:lpstr>
      <vt:lpstr>Arial Unicode MS</vt:lpstr>
      <vt:lpstr>Calibri</vt:lpstr>
      <vt:lpstr>Calibri Light</vt:lpstr>
      <vt:lpstr>等线</vt:lpstr>
      <vt:lpstr>等线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Mahasiswa IKORA (Medali Emas Pekan Olah Raga Mahasiswa Tingkat Nasional)</vt:lpstr>
      <vt:lpstr>Prestasi Yang Diraih Mahasiswa UNW dalam Berbagai Kejuaraan/Perlombaan</vt:lpstr>
      <vt:lpstr>PowerPoint Presentation</vt:lpstr>
      <vt:lpstr>Program Pertukaran Pemuda Asia Singapura (PPAS) yang pernah diikuti Mahasiswa UNW</vt:lpstr>
      <vt:lpstr>Latihan Pengembangan Soft Skill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Windows User</cp:lastModifiedBy>
  <cp:revision>30</cp:revision>
  <dcterms:created xsi:type="dcterms:W3CDTF">2019-09-02T04:53:15Z</dcterms:created>
  <dcterms:modified xsi:type="dcterms:W3CDTF">2021-08-22T12:55:55Z</dcterms:modified>
</cp:coreProperties>
</file>